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1" r:id="rId1"/>
  </p:sldMasterIdLst>
  <p:sldIdLst>
    <p:sldId id="256" r:id="rId2"/>
    <p:sldId id="504" r:id="rId3"/>
    <p:sldId id="257" r:id="rId4"/>
    <p:sldId id="440" r:id="rId5"/>
    <p:sldId id="258" r:id="rId6"/>
    <p:sldId id="259" r:id="rId7"/>
    <p:sldId id="260" r:id="rId8"/>
    <p:sldId id="261" r:id="rId9"/>
    <p:sldId id="262" r:id="rId10"/>
    <p:sldId id="263" r:id="rId11"/>
    <p:sldId id="441" r:id="rId12"/>
    <p:sldId id="264" r:id="rId13"/>
    <p:sldId id="442" r:id="rId14"/>
    <p:sldId id="265" r:id="rId15"/>
    <p:sldId id="266" r:id="rId16"/>
    <p:sldId id="267" r:id="rId17"/>
    <p:sldId id="475" r:id="rId18"/>
    <p:sldId id="268" r:id="rId19"/>
    <p:sldId id="269" r:id="rId20"/>
    <p:sldId id="443" r:id="rId21"/>
    <p:sldId id="270" r:id="rId22"/>
    <p:sldId id="444" r:id="rId23"/>
    <p:sldId id="271" r:id="rId24"/>
    <p:sldId id="272" r:id="rId25"/>
    <p:sldId id="273" r:id="rId26"/>
    <p:sldId id="480" r:id="rId27"/>
    <p:sldId id="274" r:id="rId28"/>
    <p:sldId id="445" r:id="rId29"/>
    <p:sldId id="275" r:id="rId30"/>
    <p:sldId id="446" r:id="rId31"/>
    <p:sldId id="447" r:id="rId32"/>
    <p:sldId id="477" r:id="rId33"/>
    <p:sldId id="478" r:id="rId34"/>
    <p:sldId id="481" r:id="rId35"/>
    <p:sldId id="479" r:id="rId36"/>
    <p:sldId id="278" r:id="rId37"/>
    <p:sldId id="448" r:id="rId38"/>
    <p:sldId id="279" r:id="rId39"/>
    <p:sldId id="449" r:id="rId40"/>
    <p:sldId id="450" r:id="rId41"/>
    <p:sldId id="280" r:id="rId42"/>
    <p:sldId id="451" r:id="rId43"/>
    <p:sldId id="482" r:id="rId44"/>
    <p:sldId id="281" r:id="rId45"/>
    <p:sldId id="282" r:id="rId46"/>
    <p:sldId id="452" r:id="rId47"/>
    <p:sldId id="283" r:id="rId48"/>
    <p:sldId id="453" r:id="rId49"/>
    <p:sldId id="284" r:id="rId50"/>
    <p:sldId id="285" r:id="rId51"/>
    <p:sldId id="483" r:id="rId52"/>
    <p:sldId id="286" r:id="rId53"/>
    <p:sldId id="287" r:id="rId54"/>
    <p:sldId id="454" r:id="rId55"/>
    <p:sldId id="288" r:id="rId56"/>
    <p:sldId id="289" r:id="rId57"/>
    <p:sldId id="290" r:id="rId58"/>
    <p:sldId id="291" r:id="rId59"/>
    <p:sldId id="292" r:id="rId60"/>
    <p:sldId id="455" r:id="rId61"/>
    <p:sldId id="293" r:id="rId62"/>
    <p:sldId id="456" r:id="rId63"/>
    <p:sldId id="294" r:id="rId64"/>
    <p:sldId id="295" r:id="rId65"/>
    <p:sldId id="484" r:id="rId66"/>
    <p:sldId id="485" r:id="rId67"/>
    <p:sldId id="296" r:id="rId68"/>
    <p:sldId id="457" r:id="rId69"/>
    <p:sldId id="458" r:id="rId70"/>
    <p:sldId id="297" r:id="rId71"/>
    <p:sldId id="298" r:id="rId72"/>
    <p:sldId id="299" r:id="rId73"/>
    <p:sldId id="300" r:id="rId74"/>
    <p:sldId id="459" r:id="rId75"/>
    <p:sldId id="301" r:id="rId76"/>
    <p:sldId id="460" r:id="rId77"/>
    <p:sldId id="461" r:id="rId78"/>
    <p:sldId id="302" r:id="rId79"/>
    <p:sldId id="303" r:id="rId80"/>
    <p:sldId id="486" r:id="rId81"/>
    <p:sldId id="304" r:id="rId82"/>
    <p:sldId id="305" r:id="rId83"/>
    <p:sldId id="487" r:id="rId84"/>
    <p:sldId id="306" r:id="rId85"/>
    <p:sldId id="488" r:id="rId86"/>
    <p:sldId id="307" r:id="rId87"/>
    <p:sldId id="462" r:id="rId88"/>
    <p:sldId id="308" r:id="rId89"/>
    <p:sldId id="463" r:id="rId90"/>
    <p:sldId id="309" r:id="rId91"/>
    <p:sldId id="489" r:id="rId92"/>
    <p:sldId id="310" r:id="rId93"/>
    <p:sldId id="311" r:id="rId94"/>
    <p:sldId id="490" r:id="rId95"/>
    <p:sldId id="312" r:id="rId96"/>
    <p:sldId id="464" r:id="rId97"/>
    <p:sldId id="313" r:id="rId98"/>
    <p:sldId id="465" r:id="rId99"/>
    <p:sldId id="314" r:id="rId100"/>
    <p:sldId id="315" r:id="rId101"/>
    <p:sldId id="316" r:id="rId102"/>
    <p:sldId id="317" r:id="rId103"/>
    <p:sldId id="491" r:id="rId104"/>
    <p:sldId id="318" r:id="rId105"/>
    <p:sldId id="466" r:id="rId106"/>
    <p:sldId id="319" r:id="rId107"/>
    <p:sldId id="320" r:id="rId108"/>
    <p:sldId id="321" r:id="rId109"/>
    <p:sldId id="322" r:id="rId110"/>
    <p:sldId id="467" r:id="rId111"/>
    <p:sldId id="323" r:id="rId112"/>
    <p:sldId id="324" r:id="rId113"/>
    <p:sldId id="500" r:id="rId114"/>
    <p:sldId id="325" r:id="rId115"/>
    <p:sldId id="326" r:id="rId116"/>
    <p:sldId id="327" r:id="rId117"/>
    <p:sldId id="328" r:id="rId118"/>
    <p:sldId id="329" r:id="rId119"/>
    <p:sldId id="468" r:id="rId120"/>
    <p:sldId id="330" r:id="rId121"/>
    <p:sldId id="331" r:id="rId122"/>
    <p:sldId id="332" r:id="rId123"/>
    <p:sldId id="333" r:id="rId124"/>
    <p:sldId id="334" r:id="rId125"/>
    <p:sldId id="506" r:id="rId126"/>
    <p:sldId id="335" r:id="rId127"/>
    <p:sldId id="492" r:id="rId128"/>
    <p:sldId id="493" r:id="rId129"/>
    <p:sldId id="336" r:id="rId130"/>
    <p:sldId id="469" r:id="rId131"/>
    <p:sldId id="337" r:id="rId132"/>
    <p:sldId id="338" r:id="rId133"/>
    <p:sldId id="339" r:id="rId134"/>
    <p:sldId id="340" r:id="rId135"/>
    <p:sldId id="470" r:id="rId136"/>
    <p:sldId id="341" r:id="rId137"/>
    <p:sldId id="342" r:id="rId138"/>
    <p:sldId id="343" r:id="rId139"/>
    <p:sldId id="344" r:id="rId140"/>
    <p:sldId id="345" r:id="rId141"/>
    <p:sldId id="347" r:id="rId142"/>
    <p:sldId id="471" r:id="rId143"/>
    <p:sldId id="348" r:id="rId144"/>
    <p:sldId id="349" r:id="rId145"/>
    <p:sldId id="350" r:id="rId146"/>
    <p:sldId id="351" r:id="rId147"/>
    <p:sldId id="352" r:id="rId148"/>
    <p:sldId id="353" r:id="rId149"/>
    <p:sldId id="354" r:id="rId150"/>
    <p:sldId id="355" r:id="rId151"/>
    <p:sldId id="356" r:id="rId152"/>
    <p:sldId id="359" r:id="rId153"/>
    <p:sldId id="360" r:id="rId154"/>
    <p:sldId id="503" r:id="rId155"/>
    <p:sldId id="361" r:id="rId156"/>
    <p:sldId id="472" r:id="rId157"/>
    <p:sldId id="362" r:id="rId158"/>
    <p:sldId id="363" r:id="rId159"/>
    <p:sldId id="494" r:id="rId160"/>
    <p:sldId id="364" r:id="rId161"/>
    <p:sldId id="495" r:id="rId162"/>
    <p:sldId id="496" r:id="rId163"/>
    <p:sldId id="365" r:id="rId164"/>
    <p:sldId id="366" r:id="rId165"/>
    <p:sldId id="367" r:id="rId166"/>
    <p:sldId id="368" r:id="rId167"/>
    <p:sldId id="369" r:id="rId168"/>
    <p:sldId id="370" r:id="rId169"/>
    <p:sldId id="371" r:id="rId170"/>
    <p:sldId id="372" r:id="rId171"/>
    <p:sldId id="373" r:id="rId172"/>
    <p:sldId id="374" r:id="rId173"/>
    <p:sldId id="473" r:id="rId174"/>
    <p:sldId id="375" r:id="rId175"/>
    <p:sldId id="376" r:id="rId176"/>
    <p:sldId id="377" r:id="rId177"/>
    <p:sldId id="501" r:id="rId178"/>
    <p:sldId id="378" r:id="rId179"/>
    <p:sldId id="379" r:id="rId180"/>
    <p:sldId id="380" r:id="rId181"/>
    <p:sldId id="381" r:id="rId182"/>
    <p:sldId id="382" r:id="rId183"/>
    <p:sldId id="383" r:id="rId184"/>
    <p:sldId id="384" r:id="rId185"/>
    <p:sldId id="385" r:id="rId186"/>
    <p:sldId id="386" r:id="rId187"/>
    <p:sldId id="387" r:id="rId188"/>
    <p:sldId id="388" r:id="rId189"/>
    <p:sldId id="389" r:id="rId190"/>
    <p:sldId id="390" r:id="rId191"/>
    <p:sldId id="391" r:id="rId192"/>
    <p:sldId id="392" r:id="rId193"/>
    <p:sldId id="393" r:id="rId194"/>
    <p:sldId id="394" r:id="rId195"/>
    <p:sldId id="395" r:id="rId196"/>
    <p:sldId id="396" r:id="rId197"/>
    <p:sldId id="397" r:id="rId198"/>
    <p:sldId id="474" r:id="rId199"/>
    <p:sldId id="398" r:id="rId200"/>
    <p:sldId id="399" r:id="rId201"/>
    <p:sldId id="400" r:id="rId202"/>
    <p:sldId id="401" r:id="rId203"/>
    <p:sldId id="402" r:id="rId204"/>
    <p:sldId id="403" r:id="rId205"/>
    <p:sldId id="404" r:id="rId206"/>
    <p:sldId id="405" r:id="rId207"/>
    <p:sldId id="406" r:id="rId208"/>
    <p:sldId id="407" r:id="rId209"/>
    <p:sldId id="408" r:id="rId210"/>
    <p:sldId id="497" r:id="rId211"/>
    <p:sldId id="409" r:id="rId212"/>
    <p:sldId id="410" r:id="rId213"/>
    <p:sldId id="411" r:id="rId214"/>
    <p:sldId id="412" r:id="rId215"/>
    <p:sldId id="413" r:id="rId216"/>
    <p:sldId id="414" r:id="rId217"/>
    <p:sldId id="415" r:id="rId218"/>
    <p:sldId id="416" r:id="rId219"/>
    <p:sldId id="417" r:id="rId220"/>
    <p:sldId id="418" r:id="rId221"/>
    <p:sldId id="419" r:id="rId222"/>
    <p:sldId id="420" r:id="rId223"/>
    <p:sldId id="421" r:id="rId224"/>
    <p:sldId id="422" r:id="rId225"/>
    <p:sldId id="423" r:id="rId226"/>
    <p:sldId id="424" r:id="rId227"/>
    <p:sldId id="425" r:id="rId228"/>
    <p:sldId id="426" r:id="rId229"/>
    <p:sldId id="427" r:id="rId230"/>
    <p:sldId id="428" r:id="rId231"/>
    <p:sldId id="430" r:id="rId232"/>
    <p:sldId id="431" r:id="rId233"/>
    <p:sldId id="432" r:id="rId234"/>
    <p:sldId id="433" r:id="rId235"/>
    <p:sldId id="434" r:id="rId236"/>
    <p:sldId id="435" r:id="rId237"/>
    <p:sldId id="436" r:id="rId238"/>
    <p:sldId id="437" r:id="rId239"/>
    <p:sldId id="438" r:id="rId240"/>
    <p:sldId id="439" r:id="rId241"/>
    <p:sldId id="498" r:id="rId242"/>
    <p:sldId id="499" r:id="rId243"/>
    <p:sldId id="508" r:id="rId24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99FF"/>
    <a:srgbClr val="FF66FF"/>
    <a:srgbClr val="FF9900"/>
    <a:srgbClr val="00FFCC"/>
    <a:srgbClr val="00FF99"/>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1161" autoAdjust="0"/>
    <p:restoredTop sz="94646" autoAdjust="0"/>
  </p:normalViewPr>
  <p:slideViewPr>
    <p:cSldViewPr>
      <p:cViewPr>
        <p:scale>
          <a:sx n="83" d="100"/>
          <a:sy n="83" d="100"/>
        </p:scale>
        <p:origin x="-8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94"/>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presProps" Target="presProp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viewProps" Target="viewProps.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271362" name="Group 2"/>
          <p:cNvGrpSpPr>
            <a:grpSpLocks/>
          </p:cNvGrpSpPr>
          <p:nvPr/>
        </p:nvGrpSpPr>
        <p:grpSpPr bwMode="auto">
          <a:xfrm>
            <a:off x="-498475" y="1311275"/>
            <a:ext cx="10429875" cy="5908675"/>
            <a:chOff x="-313" y="824"/>
            <a:chExt cx="6570" cy="3722"/>
          </a:xfrm>
        </p:grpSpPr>
        <p:sp>
          <p:nvSpPr>
            <p:cNvPr id="27136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27136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27136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27136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27136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27136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27136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27137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rtl="0"/>
              <a:endParaRPr lang="en-US"/>
            </a:p>
          </p:txBody>
        </p:sp>
        <p:sp>
          <p:nvSpPr>
            <p:cNvPr id="27137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rtl="0"/>
              <a:endParaRPr lang="en-US"/>
            </a:p>
          </p:txBody>
        </p:sp>
        <p:sp>
          <p:nvSpPr>
            <p:cNvPr id="27137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rtl="0"/>
              <a:endParaRPr lang="en-US"/>
            </a:p>
          </p:txBody>
        </p:sp>
        <p:sp>
          <p:nvSpPr>
            <p:cNvPr id="27137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p>
          </p:txBody>
        </p:sp>
        <p:sp>
          <p:nvSpPr>
            <p:cNvPr id="27137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rtl="0"/>
              <a:endParaRPr lang="en-US"/>
            </a:p>
          </p:txBody>
        </p:sp>
        <p:sp>
          <p:nvSpPr>
            <p:cNvPr id="27137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rtl="0"/>
              <a:endParaRPr lang="en-US"/>
            </a:p>
          </p:txBody>
        </p:sp>
        <p:sp>
          <p:nvSpPr>
            <p:cNvPr id="27137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rtl="0"/>
              <a:endParaRPr lang="en-US"/>
            </a:p>
          </p:txBody>
        </p:sp>
        <p:sp>
          <p:nvSpPr>
            <p:cNvPr id="271377"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rtl="0"/>
              <a:endParaRPr lang="en-US"/>
            </a:p>
          </p:txBody>
        </p:sp>
        <p:sp>
          <p:nvSpPr>
            <p:cNvPr id="27137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rtl="0"/>
              <a:endParaRPr lang="en-US"/>
            </a:p>
          </p:txBody>
        </p:sp>
        <p:sp>
          <p:nvSpPr>
            <p:cNvPr id="27137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rtl="0"/>
              <a:endParaRPr lang="en-US"/>
            </a:p>
          </p:txBody>
        </p:sp>
        <p:sp>
          <p:nvSpPr>
            <p:cNvPr id="27138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rtl="0"/>
              <a:endParaRPr lang="en-US"/>
            </a:p>
          </p:txBody>
        </p:sp>
        <p:sp>
          <p:nvSpPr>
            <p:cNvPr id="27138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rtl="0"/>
              <a:endParaRPr lang="en-US"/>
            </a:p>
          </p:txBody>
        </p:sp>
        <p:sp>
          <p:nvSpPr>
            <p:cNvPr id="27138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rtl="0"/>
              <a:endParaRPr lang="en-US"/>
            </a:p>
          </p:txBody>
        </p:sp>
        <p:sp>
          <p:nvSpPr>
            <p:cNvPr id="27138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rtl="0"/>
              <a:endParaRPr lang="en-US"/>
            </a:p>
          </p:txBody>
        </p:sp>
        <p:sp>
          <p:nvSpPr>
            <p:cNvPr id="27138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rtl="0"/>
              <a:endParaRPr lang="en-US"/>
            </a:p>
          </p:txBody>
        </p:sp>
        <p:sp>
          <p:nvSpPr>
            <p:cNvPr id="27138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p>
          </p:txBody>
        </p:sp>
        <p:sp>
          <p:nvSpPr>
            <p:cNvPr id="27138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p>
          </p:txBody>
        </p:sp>
        <p:sp>
          <p:nvSpPr>
            <p:cNvPr id="27138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p>
          </p:txBody>
        </p:sp>
        <p:sp>
          <p:nvSpPr>
            <p:cNvPr id="27138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p>
          </p:txBody>
        </p:sp>
        <p:sp>
          <p:nvSpPr>
            <p:cNvPr id="27138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rtl="0"/>
              <a:endParaRPr lang="en-US"/>
            </a:p>
          </p:txBody>
        </p:sp>
        <p:sp>
          <p:nvSpPr>
            <p:cNvPr id="27139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rtl="0"/>
              <a:endParaRPr lang="en-US"/>
            </a:p>
          </p:txBody>
        </p:sp>
        <p:sp>
          <p:nvSpPr>
            <p:cNvPr id="27139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rtl="0"/>
              <a:endParaRPr lang="en-US"/>
            </a:p>
          </p:txBody>
        </p:sp>
        <p:sp>
          <p:nvSpPr>
            <p:cNvPr id="27139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p>
          </p:txBody>
        </p:sp>
        <p:sp>
          <p:nvSpPr>
            <p:cNvPr id="27139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rtl="0"/>
              <a:endParaRPr lang="en-US"/>
            </a:p>
          </p:txBody>
        </p:sp>
        <p:sp>
          <p:nvSpPr>
            <p:cNvPr id="27139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rtl="0"/>
              <a:endParaRPr lang="en-US"/>
            </a:p>
          </p:txBody>
        </p:sp>
        <p:sp>
          <p:nvSpPr>
            <p:cNvPr id="27139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39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39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39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39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0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0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0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0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0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0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0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0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0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0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1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1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1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27141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27141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1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1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1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1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1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2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2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2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2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2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2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2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2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42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42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3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3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3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3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3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3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3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3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43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3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4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4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4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44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44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4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44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4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4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4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5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5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5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5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5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5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5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5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5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5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6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6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6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6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6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46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46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146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146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6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147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7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7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7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7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7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7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47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47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7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48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8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8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8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8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8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148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48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48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48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49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9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9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9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9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9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9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49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49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49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50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50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50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50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150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50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50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50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50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50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1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51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151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1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1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1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1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1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1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1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2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152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153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53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53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3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3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3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3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3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3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3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4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4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4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4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4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4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4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4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4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4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27155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5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5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155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155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155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1556"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57"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58"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271559"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271560"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61"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62"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271563"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64"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65"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271566"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67"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68"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69"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70"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71"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271572"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271573"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27157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157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157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1577"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grpSp>
      <p:sp>
        <p:nvSpPr>
          <p:cNvPr id="27157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27157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71580" name="Rectangle 220"/>
          <p:cNvSpPr>
            <a:spLocks noGrp="1" noChangeArrowheads="1"/>
          </p:cNvSpPr>
          <p:nvPr>
            <p:ph type="dt" sz="quarter" idx="2"/>
          </p:nvPr>
        </p:nvSpPr>
        <p:spPr/>
        <p:txBody>
          <a:bodyPr/>
          <a:lstStyle>
            <a:lvl1pPr>
              <a:defRPr/>
            </a:lvl1pPr>
          </a:lstStyle>
          <a:p>
            <a:endParaRPr lang="en-US"/>
          </a:p>
        </p:txBody>
      </p:sp>
      <p:sp>
        <p:nvSpPr>
          <p:cNvPr id="271581" name="Rectangle 221"/>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271582" name="Rectangle 222"/>
          <p:cNvSpPr>
            <a:spLocks noGrp="1" noChangeArrowheads="1"/>
          </p:cNvSpPr>
          <p:nvPr>
            <p:ph type="sldNum" sz="quarter" idx="4"/>
          </p:nvPr>
        </p:nvSpPr>
        <p:spPr/>
        <p:txBody>
          <a:bodyPr/>
          <a:lstStyle>
            <a:lvl1pPr>
              <a:defRPr/>
            </a:lvl1pPr>
          </a:lstStyle>
          <a:p>
            <a:fld id="{0E25DD24-C50F-448E-9136-1950F2CE2776}"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E512E74-DDB8-4193-9510-A4B2736FBCFB}" type="slidenum">
              <a:rPr lang="ar-SA"/>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7700E11-2382-41DE-922A-7E93DEA6472B}" type="slidenum">
              <a:rPr lang="ar-SA"/>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08C6FDE-BAE8-4FDD-BAED-87F10A873AC2}" type="slidenum">
              <a:rPr lang="ar-SA"/>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FD3BA1B1-AFBB-4218-BBDA-857E9895CFC4}" type="slidenum">
              <a:rPr lang="ar-SA"/>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9DE27773-7CF5-42D1-A7DD-799C92DC74DB}" type="slidenum">
              <a:rPr lang="ar-SA"/>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C0E6D884-85FC-4F21-AD70-B765B1747C36}" type="slidenum">
              <a:rPr lang="ar-SA"/>
              <a:pPr/>
              <a:t>‹#›</a:t>
            </a:fld>
            <a:endParaRPr 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F63A6539-D11B-4D6D-A2E3-F0C8A0B1C2E0}" type="slidenum">
              <a:rPr lang="ar-SA"/>
              <a:pPr/>
              <a:t>‹#›</a:t>
            </a:fld>
            <a:endParaRPr 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E5EB84E-C8DC-4E3B-9F98-752799B8AC60}" type="slidenum">
              <a:rPr lang="ar-SA"/>
              <a:pPr/>
              <a:t>‹#›</a:t>
            </a:fld>
            <a:endParaRPr 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6B3CDC0-F0F4-4132-8483-CF87946C315C}" type="slidenum">
              <a:rPr lang="ar-SA"/>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B2FD290-13CC-466D-B00B-2F7518C727D1}" type="slidenum">
              <a:rPr lang="ar-SA"/>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270338" name="Group 2"/>
          <p:cNvGrpSpPr>
            <a:grpSpLocks/>
          </p:cNvGrpSpPr>
          <p:nvPr/>
        </p:nvGrpSpPr>
        <p:grpSpPr bwMode="auto">
          <a:xfrm>
            <a:off x="-496888" y="1308100"/>
            <a:ext cx="10429876" cy="5908675"/>
            <a:chOff x="-313" y="824"/>
            <a:chExt cx="6570" cy="3722"/>
          </a:xfrm>
        </p:grpSpPr>
        <p:sp>
          <p:nvSpPr>
            <p:cNvPr id="27033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4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5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5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5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53"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rtl="0"/>
              <a:endParaRPr lang="en-US">
                <a:effectLst>
                  <a:outerShdw blurRad="38100" dist="38100" dir="2700000" algn="tl">
                    <a:srgbClr val="000000"/>
                  </a:outerShdw>
                </a:effectLst>
              </a:endParaRPr>
            </a:p>
          </p:txBody>
        </p:sp>
        <p:sp>
          <p:nvSpPr>
            <p:cNvPr id="27035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rtl="0"/>
              <a:endParaRPr lang="en-US">
                <a:effectLst>
                  <a:outerShdw blurRad="38100" dist="38100" dir="2700000" algn="tl">
                    <a:srgbClr val="000000"/>
                  </a:outerShdw>
                </a:effectLst>
              </a:endParaRPr>
            </a:p>
          </p:txBody>
        </p:sp>
        <p:sp>
          <p:nvSpPr>
            <p:cNvPr id="27035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5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5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5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5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6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6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6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6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6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6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27036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6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6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6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7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27037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37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7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37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37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37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37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7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37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8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38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8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8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38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8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8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8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8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27038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27039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39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39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39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39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39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39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39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39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39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40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0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0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0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0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0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40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40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40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40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1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1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1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1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1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1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1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1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1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1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2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2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2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42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42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2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2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2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2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42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43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3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4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44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44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044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044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4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27044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44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44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44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45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5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5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5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5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5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5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5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5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5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46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46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27046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46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6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6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6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6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6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6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7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7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7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7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47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47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47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7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7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47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27048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8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8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8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48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8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8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8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27048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8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49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0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0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0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0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0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27050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27050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50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50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0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1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1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1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1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1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1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1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1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1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1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27052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27052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053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053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270532"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33"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34"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270535"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270536"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37"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38"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270539"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40"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41"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270542"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43"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44"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45"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46"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47"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270548"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270549"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27055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27055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27055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270553"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grpSp>
      <p:sp>
        <p:nvSpPr>
          <p:cNvPr id="270554"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effectLst>
                  <a:outerShdw blurRad="38100" dist="38100" dir="2700000" algn="tl">
                    <a:srgbClr val="000000"/>
                  </a:outerShdw>
                </a:effectLst>
              </a:defRPr>
            </a:lvl1pPr>
          </a:lstStyle>
          <a:p>
            <a:fld id="{DBF8C352-8FED-4C3C-94B1-6A222DC1B737}" type="slidenum">
              <a:rPr lang="ar-SA"/>
              <a:pPr/>
              <a:t>‹#›</a:t>
            </a:fld>
            <a:endParaRPr lang="en-US"/>
          </a:p>
        </p:txBody>
      </p:sp>
      <p:sp>
        <p:nvSpPr>
          <p:cNvPr id="270555"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effectLst>
                  <a:outerShdw blurRad="38100" dist="38100" dir="2700000" algn="tl">
                    <a:srgbClr val="000000"/>
                  </a:outerShdw>
                </a:effectLst>
              </a:defRPr>
            </a:lvl1pPr>
          </a:lstStyle>
          <a:p>
            <a:endParaRPr lang="en-US"/>
          </a:p>
        </p:txBody>
      </p:sp>
      <p:sp>
        <p:nvSpPr>
          <p:cNvPr id="270556"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effectLst>
                  <a:outerShdw blurRad="38100" dist="38100" dir="2700000" algn="tl">
                    <a:srgbClr val="000000"/>
                  </a:outerShdw>
                </a:effectLst>
              </a:defRPr>
            </a:lvl1pPr>
          </a:lstStyle>
          <a:p>
            <a:endParaRPr lang="en-US"/>
          </a:p>
        </p:txBody>
      </p:sp>
      <p:sp>
        <p:nvSpPr>
          <p:cNvPr id="270557"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0558"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1"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1"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1"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1"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r" rtl="1"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_rels/slide12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3.wmf"/></Relationships>
</file>

<file path=ppt/slides/_rels/slide15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5.wmf"/><Relationship Id="rId5" Type="http://schemas.openxmlformats.org/officeDocument/2006/relationships/oleObject" Target="../embeddings/oleObject14.bin"/><Relationship Id="rId4" Type="http://schemas.openxmlformats.org/officeDocument/2006/relationships/image" Target="../media/image14.wmf"/></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16.bin"/><Relationship Id="rId4" Type="http://schemas.openxmlformats.org/officeDocument/2006/relationships/image" Target="../media/image16.wmf"/></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9.wmf"/><Relationship Id="rId5" Type="http://schemas.openxmlformats.org/officeDocument/2006/relationships/oleObject" Target="../embeddings/oleObject18.bin"/><Relationship Id="rId4" Type="http://schemas.openxmlformats.org/officeDocument/2006/relationships/image" Target="../media/image18.wmf"/></Relationships>
</file>

<file path=ppt/slides/_rels/slide164.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1.wmf"/></Relationships>
</file>

<file path=ppt/slides/_rels/slide16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2.wmf"/></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3.wmf"/></Relationships>
</file>

<file path=ppt/slides/_rels/slide168.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24.wmf"/></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25.wmf"/></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611188" y="2349500"/>
            <a:ext cx="8208962" cy="1311275"/>
          </a:xfrm>
          <a:prstGeom prst="rect">
            <a:avLst/>
          </a:prstGeom>
          <a:noFill/>
          <a:ln w="9525">
            <a:noFill/>
            <a:miter lim="800000"/>
            <a:headEnd/>
            <a:tailEnd/>
          </a:ln>
          <a:effectLst/>
        </p:spPr>
        <p:txBody>
          <a:bodyPr>
            <a:spAutoFit/>
          </a:bodyPr>
          <a:lstStyle/>
          <a:p>
            <a:pPr>
              <a:spcBef>
                <a:spcPct val="50000"/>
              </a:spcBef>
            </a:pPr>
            <a:r>
              <a:rPr lang="fa-IR" sz="3200">
                <a:solidFill>
                  <a:srgbClr val="00FFCC"/>
                </a:solidFill>
                <a:latin typeface="Tahoma" pitchFamily="34" charset="0"/>
              </a:rPr>
              <a:t>   </a:t>
            </a:r>
            <a:r>
              <a:rPr lang="fa-IR" sz="8000">
                <a:solidFill>
                  <a:srgbClr val="00FFCC"/>
                </a:solidFill>
                <a:latin typeface="Tahoma" pitchFamily="34" charset="0"/>
              </a:rPr>
              <a:t>بسم الله الرّحمن الرّحیم</a:t>
            </a:r>
            <a:endParaRPr lang="en-US" sz="8000">
              <a:solidFill>
                <a:srgbClr val="00FFCC"/>
              </a:solidFill>
              <a:latin typeface="Tahoma"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179388" y="333375"/>
            <a:ext cx="8640762"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9222" name="Text Box 6"/>
          <p:cNvSpPr txBox="1">
            <a:spLocks noChangeArrowheads="1"/>
          </p:cNvSpPr>
          <p:nvPr/>
        </p:nvSpPr>
        <p:spPr bwMode="auto">
          <a:xfrm>
            <a:off x="250825" y="1773238"/>
            <a:ext cx="8640763" cy="2319337"/>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نهایی گرایی :</a:t>
            </a:r>
          </a:p>
          <a:p>
            <a:pPr>
              <a:spcBef>
                <a:spcPct val="50000"/>
              </a:spcBef>
            </a:pPr>
            <a:r>
              <a:rPr lang="fa-IR" sz="2800">
                <a:solidFill>
                  <a:srgbClr val="FFFF00"/>
                </a:solidFill>
              </a:rPr>
              <a:t>در اینجا ارزش آخرین واحد کالا یا فعالیت ملاک تولید یا فعالیت است.</a:t>
            </a:r>
          </a:p>
          <a:p>
            <a:pPr>
              <a:spcBef>
                <a:spcPct val="50000"/>
              </a:spcBef>
            </a:pPr>
            <a:endParaRPr lang="fa-IR" sz="2800">
              <a:solidFill>
                <a:srgbClr val="FFFF00"/>
              </a:solidFill>
            </a:endParaRPr>
          </a:p>
          <a:p>
            <a:pPr>
              <a:spcBef>
                <a:spcPct val="50000"/>
              </a:spcBef>
            </a:pPr>
            <a:endParaRPr lang="en-US" sz="20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222">
                                            <p:txEl>
                                              <p:pRg st="0" end="0"/>
                                            </p:txEl>
                                          </p:spTgt>
                                        </p:tgtEl>
                                        <p:attrNameLst>
                                          <p:attrName>style.visibility</p:attrName>
                                        </p:attrNameLst>
                                      </p:cBhvr>
                                      <p:to>
                                        <p:strVal val="visible"/>
                                      </p:to>
                                    </p:set>
                                    <p:animEffect transition="in" filter="dissolve">
                                      <p:cBhvr>
                                        <p:cTn id="7" dur="500"/>
                                        <p:tgtEl>
                                          <p:spTgt spid="922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222">
                                            <p:txEl>
                                              <p:pRg st="1" end="1"/>
                                            </p:txEl>
                                          </p:spTgt>
                                        </p:tgtEl>
                                        <p:attrNameLst>
                                          <p:attrName>style.visibility</p:attrName>
                                        </p:attrNameLst>
                                      </p:cBhvr>
                                      <p:to>
                                        <p:strVal val="visible"/>
                                      </p:to>
                                    </p:set>
                                    <p:animEffect transition="in" filter="dissolve">
                                      <p:cBhvr>
                                        <p:cTn id="10" dur="500"/>
                                        <p:tgtEl>
                                          <p:spTgt spid="922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9222">
                                            <p:txEl>
                                              <p:pRg st="0" end="0"/>
                                            </p:txEl>
                                          </p:spTgt>
                                        </p:tgtEl>
                                        <p:attrNameLst>
                                          <p:attrName>style.visibility</p:attrName>
                                        </p:attrNameLst>
                                      </p:cBhvr>
                                      <p:to>
                                        <p:strVal val="visible"/>
                                      </p:to>
                                    </p:set>
                                    <p:animEffect transition="in" filter="dissolve">
                                      <p:cBhvr>
                                        <p:cTn id="15" dur="500"/>
                                        <p:tgtEl>
                                          <p:spTgt spid="9222">
                                            <p:txEl>
                                              <p:pRg st="0" end="0"/>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9222">
                                            <p:txEl>
                                              <p:pRg st="1" end="1"/>
                                            </p:txEl>
                                          </p:spTgt>
                                        </p:tgtEl>
                                        <p:attrNameLst>
                                          <p:attrName>style.visibility</p:attrName>
                                        </p:attrNameLst>
                                      </p:cBhvr>
                                      <p:to>
                                        <p:strVal val="visible"/>
                                      </p:to>
                                    </p:set>
                                    <p:animEffect transition="in" filter="dissolve">
                                      <p:cBhvr>
                                        <p:cTn id="18" dur="500"/>
                                        <p:tgtEl>
                                          <p:spTgt spid="92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ext Box 4"/>
          <p:cNvSpPr txBox="1">
            <a:spLocks noChangeArrowheads="1"/>
          </p:cNvSpPr>
          <p:nvPr/>
        </p:nvSpPr>
        <p:spPr bwMode="auto">
          <a:xfrm>
            <a:off x="468313" y="549275"/>
            <a:ext cx="8280400" cy="2501900"/>
          </a:xfrm>
          <a:prstGeom prst="rect">
            <a:avLst/>
          </a:prstGeom>
          <a:noFill/>
          <a:ln w="9525">
            <a:noFill/>
            <a:miter lim="800000"/>
            <a:headEnd/>
            <a:tailEnd/>
          </a:ln>
          <a:effectLst/>
        </p:spPr>
        <p:txBody>
          <a:bodyPr>
            <a:spAutoFit/>
          </a:bodyPr>
          <a:lstStyle/>
          <a:p>
            <a:pPr>
              <a:spcBef>
                <a:spcPct val="50000"/>
              </a:spcBef>
            </a:pPr>
            <a:r>
              <a:rPr lang="fa-IR" sz="3200">
                <a:solidFill>
                  <a:srgbClr val="00FF99"/>
                </a:solidFill>
              </a:rPr>
              <a:t>قیمت و مقدار عرضه – قانون عرضه :</a:t>
            </a:r>
          </a:p>
          <a:p>
            <a:pPr algn="just">
              <a:spcBef>
                <a:spcPct val="50000"/>
              </a:spcBef>
            </a:pPr>
            <a:r>
              <a:rPr lang="fa-IR" sz="2800">
                <a:solidFill>
                  <a:srgbClr val="00FF99"/>
                </a:solidFill>
              </a:rPr>
              <a:t>یک رابطه مثبت بین مقدار عرضه کالا و قیمت آن وجود دارد. این عبارت به « قانون عرضه » شهرت دارد و اگر اطلاعات فوق یا جدول عرضه را به وسیله منحنی رسم کنیم ، آنچه که به دست می آید « منحنی عرضه » خوانده می شود. منحنی عرضه شیب مثبت دارد. </a:t>
            </a: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2468">
                                            <p:txEl>
                                              <p:pRg st="0" end="0"/>
                                            </p:txEl>
                                          </p:spTgt>
                                        </p:tgtEl>
                                        <p:attrNameLst>
                                          <p:attrName>style.visibility</p:attrName>
                                        </p:attrNameLst>
                                      </p:cBhvr>
                                      <p:to>
                                        <p:strVal val="visible"/>
                                      </p:to>
                                    </p:set>
                                    <p:animEffect transition="in" filter="dissolve">
                                      <p:cBhvr>
                                        <p:cTn id="7" dur="500"/>
                                        <p:tgtEl>
                                          <p:spTgt spid="6246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2468">
                                            <p:txEl>
                                              <p:pRg st="1" end="1"/>
                                            </p:txEl>
                                          </p:spTgt>
                                        </p:tgtEl>
                                        <p:attrNameLst>
                                          <p:attrName>style.visibility</p:attrName>
                                        </p:attrNameLst>
                                      </p:cBhvr>
                                      <p:to>
                                        <p:strVal val="visible"/>
                                      </p:to>
                                    </p:set>
                                    <p:animEffect transition="in" filter="dissolve">
                                      <p:cBhvr>
                                        <p:cTn id="10" dur="500"/>
                                        <p:tgtEl>
                                          <p:spTgt spid="6246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Text Box 4"/>
          <p:cNvSpPr txBox="1">
            <a:spLocks noChangeArrowheads="1"/>
          </p:cNvSpPr>
          <p:nvPr/>
        </p:nvSpPr>
        <p:spPr bwMode="auto">
          <a:xfrm>
            <a:off x="395288" y="692150"/>
            <a:ext cx="8208962" cy="4718050"/>
          </a:xfrm>
          <a:prstGeom prst="rect">
            <a:avLst/>
          </a:prstGeom>
          <a:noFill/>
          <a:ln w="9525">
            <a:noFill/>
            <a:miter lim="800000"/>
            <a:headEnd/>
            <a:tailEnd/>
          </a:ln>
          <a:effectLst/>
        </p:spPr>
        <p:txBody>
          <a:bodyPr>
            <a:spAutoFit/>
          </a:bodyPr>
          <a:lstStyle/>
          <a:p>
            <a:pPr>
              <a:spcBef>
                <a:spcPct val="50000"/>
              </a:spcBef>
            </a:pPr>
            <a:r>
              <a:rPr lang="fa-IR" sz="2800">
                <a:solidFill>
                  <a:srgbClr val="00FF99"/>
                </a:solidFill>
              </a:rPr>
              <a:t>جابجایی منحنی عرضه و حرکت روی منحنی عرضه :</a:t>
            </a:r>
          </a:p>
          <a:p>
            <a:pPr algn="just">
              <a:spcBef>
                <a:spcPct val="50000"/>
              </a:spcBef>
            </a:pPr>
            <a:r>
              <a:rPr lang="fa-IR" sz="2400">
                <a:solidFill>
                  <a:srgbClr val="00FF99"/>
                </a:solidFill>
              </a:rPr>
              <a:t>وقتی قیمت بازار تغییر می کند روی منحنی عرضه حرکت می کنیم ، در حالی که تغییرات در عوامل دیگر باعث جابجایی منحنی عرضه خواهد شد.</a:t>
            </a:r>
          </a:p>
          <a:p>
            <a:pPr algn="just">
              <a:spcBef>
                <a:spcPct val="50000"/>
              </a:spcBef>
            </a:pPr>
            <a:r>
              <a:rPr lang="fa-IR" sz="2400">
                <a:solidFill>
                  <a:srgbClr val="00FF99"/>
                </a:solidFill>
              </a:rPr>
              <a:t>تغییر در قیمت کالا</a:t>
            </a:r>
          </a:p>
          <a:p>
            <a:pPr algn="just">
              <a:spcBef>
                <a:spcPct val="50000"/>
              </a:spcBef>
            </a:pPr>
            <a:r>
              <a:rPr lang="fa-IR" sz="2400">
                <a:solidFill>
                  <a:srgbClr val="00FF99"/>
                </a:solidFill>
              </a:rPr>
              <a:t>                           تغییر در مقدار عرضه کالا</a:t>
            </a:r>
          </a:p>
          <a:p>
            <a:pPr algn="just">
              <a:spcBef>
                <a:spcPct val="50000"/>
              </a:spcBef>
            </a:pPr>
            <a:r>
              <a:rPr lang="fa-IR" sz="2400">
                <a:solidFill>
                  <a:srgbClr val="00FF99"/>
                </a:solidFill>
              </a:rPr>
              <a:t>                                                               حرکت روی منحنی عرضه</a:t>
            </a:r>
          </a:p>
          <a:p>
            <a:pPr algn="just">
              <a:spcBef>
                <a:spcPct val="50000"/>
              </a:spcBef>
            </a:pPr>
            <a:r>
              <a:rPr lang="fa-IR" sz="2400">
                <a:solidFill>
                  <a:srgbClr val="00FF99"/>
                </a:solidFill>
              </a:rPr>
              <a:t>تغییر در هزینه ها ، قیمت نهاده ها ، تکنولوژی</a:t>
            </a:r>
          </a:p>
          <a:p>
            <a:pPr algn="just">
              <a:spcBef>
                <a:spcPct val="50000"/>
              </a:spcBef>
            </a:pPr>
            <a:r>
              <a:rPr lang="fa-IR" sz="2400">
                <a:solidFill>
                  <a:srgbClr val="00FF99"/>
                </a:solidFill>
              </a:rPr>
              <a:t>                                                   تغییر در عرضه </a:t>
            </a:r>
          </a:p>
          <a:p>
            <a:pPr algn="just">
              <a:spcBef>
                <a:spcPct val="50000"/>
              </a:spcBef>
            </a:pPr>
            <a:r>
              <a:rPr lang="fa-IR" sz="2400">
                <a:solidFill>
                  <a:srgbClr val="00FF99"/>
                </a:solidFill>
              </a:rPr>
              <a:t>                                                                    جابجایی منحنی عرضه</a:t>
            </a:r>
            <a:endParaRPr lang="en-US" sz="2400">
              <a:solidFill>
                <a:srgbClr val="00FF99"/>
              </a:solidFill>
            </a:endParaRPr>
          </a:p>
        </p:txBody>
      </p:sp>
      <p:sp>
        <p:nvSpPr>
          <p:cNvPr id="63493" name="Line 5"/>
          <p:cNvSpPr>
            <a:spLocks noChangeShapeType="1"/>
          </p:cNvSpPr>
          <p:nvPr/>
        </p:nvSpPr>
        <p:spPr bwMode="auto">
          <a:xfrm>
            <a:off x="3851275" y="4941888"/>
            <a:ext cx="0" cy="287337"/>
          </a:xfrm>
          <a:prstGeom prst="line">
            <a:avLst/>
          </a:prstGeom>
          <a:noFill/>
          <a:ln w="38100">
            <a:solidFill>
              <a:schemeClr val="tx1"/>
            </a:solidFill>
            <a:round/>
            <a:headEnd/>
            <a:tailEnd/>
          </a:ln>
          <a:effectLst/>
        </p:spPr>
        <p:txBody>
          <a:bodyPr/>
          <a:lstStyle/>
          <a:p>
            <a:endParaRPr lang="en-US"/>
          </a:p>
        </p:txBody>
      </p:sp>
      <p:sp>
        <p:nvSpPr>
          <p:cNvPr id="63494" name="Line 6"/>
          <p:cNvSpPr>
            <a:spLocks noChangeShapeType="1"/>
          </p:cNvSpPr>
          <p:nvPr/>
        </p:nvSpPr>
        <p:spPr bwMode="auto">
          <a:xfrm>
            <a:off x="5508625" y="4365625"/>
            <a:ext cx="0" cy="287338"/>
          </a:xfrm>
          <a:prstGeom prst="line">
            <a:avLst/>
          </a:prstGeom>
          <a:noFill/>
          <a:ln w="38100">
            <a:solidFill>
              <a:schemeClr val="tx1"/>
            </a:solidFill>
            <a:round/>
            <a:headEnd/>
            <a:tailEnd/>
          </a:ln>
          <a:effectLst/>
        </p:spPr>
        <p:txBody>
          <a:bodyPr/>
          <a:lstStyle/>
          <a:p>
            <a:endParaRPr lang="en-US"/>
          </a:p>
        </p:txBody>
      </p:sp>
      <p:sp>
        <p:nvSpPr>
          <p:cNvPr id="63495" name="Line 7"/>
          <p:cNvSpPr>
            <a:spLocks noChangeShapeType="1"/>
          </p:cNvSpPr>
          <p:nvPr/>
        </p:nvSpPr>
        <p:spPr bwMode="auto">
          <a:xfrm>
            <a:off x="4356100" y="3284538"/>
            <a:ext cx="0" cy="287337"/>
          </a:xfrm>
          <a:prstGeom prst="line">
            <a:avLst/>
          </a:prstGeom>
          <a:noFill/>
          <a:ln w="38100">
            <a:solidFill>
              <a:schemeClr val="tx1"/>
            </a:solidFill>
            <a:round/>
            <a:headEnd/>
            <a:tailEnd/>
          </a:ln>
          <a:effectLst/>
        </p:spPr>
        <p:txBody>
          <a:bodyPr/>
          <a:lstStyle/>
          <a:p>
            <a:endParaRPr lang="en-US"/>
          </a:p>
        </p:txBody>
      </p:sp>
      <p:sp>
        <p:nvSpPr>
          <p:cNvPr id="63496" name="Line 8"/>
          <p:cNvSpPr>
            <a:spLocks noChangeShapeType="1"/>
          </p:cNvSpPr>
          <p:nvPr/>
        </p:nvSpPr>
        <p:spPr bwMode="auto">
          <a:xfrm>
            <a:off x="7451725" y="2708275"/>
            <a:ext cx="0" cy="287338"/>
          </a:xfrm>
          <a:prstGeom prst="line">
            <a:avLst/>
          </a:prstGeom>
          <a:noFill/>
          <a:ln w="38100">
            <a:solidFill>
              <a:schemeClr val="tx1"/>
            </a:solidFill>
            <a:round/>
            <a:headEnd/>
            <a:tailEnd/>
          </a:ln>
          <a:effectLst/>
        </p:spPr>
        <p:txBody>
          <a:bodyPr/>
          <a:lstStyle/>
          <a:p>
            <a:endParaRPr lang="en-US"/>
          </a:p>
        </p:txBody>
      </p:sp>
      <p:sp>
        <p:nvSpPr>
          <p:cNvPr id="63497" name="Line 9"/>
          <p:cNvSpPr>
            <a:spLocks noChangeShapeType="1"/>
          </p:cNvSpPr>
          <p:nvPr/>
        </p:nvSpPr>
        <p:spPr bwMode="auto">
          <a:xfrm flipH="1">
            <a:off x="6659563" y="2997200"/>
            <a:ext cx="792162" cy="0"/>
          </a:xfrm>
          <a:prstGeom prst="line">
            <a:avLst/>
          </a:prstGeom>
          <a:noFill/>
          <a:ln w="38100">
            <a:solidFill>
              <a:schemeClr val="tx1"/>
            </a:solidFill>
            <a:round/>
            <a:headEnd/>
            <a:tailEnd type="triangle" w="med" len="med"/>
          </a:ln>
          <a:effectLst/>
        </p:spPr>
        <p:txBody>
          <a:bodyPr/>
          <a:lstStyle/>
          <a:p>
            <a:endParaRPr lang="en-US"/>
          </a:p>
        </p:txBody>
      </p:sp>
      <p:sp>
        <p:nvSpPr>
          <p:cNvPr id="63498" name="Line 10"/>
          <p:cNvSpPr>
            <a:spLocks noChangeShapeType="1"/>
          </p:cNvSpPr>
          <p:nvPr/>
        </p:nvSpPr>
        <p:spPr bwMode="auto">
          <a:xfrm flipH="1">
            <a:off x="3563938" y="3573463"/>
            <a:ext cx="792162" cy="0"/>
          </a:xfrm>
          <a:prstGeom prst="line">
            <a:avLst/>
          </a:prstGeom>
          <a:noFill/>
          <a:ln w="38100">
            <a:solidFill>
              <a:schemeClr val="tx1"/>
            </a:solidFill>
            <a:round/>
            <a:headEnd/>
            <a:tailEnd type="triangle" w="med" len="med"/>
          </a:ln>
          <a:effectLst/>
        </p:spPr>
        <p:txBody>
          <a:bodyPr/>
          <a:lstStyle/>
          <a:p>
            <a:endParaRPr lang="en-US"/>
          </a:p>
        </p:txBody>
      </p:sp>
      <p:sp>
        <p:nvSpPr>
          <p:cNvPr id="63499" name="Line 11"/>
          <p:cNvSpPr>
            <a:spLocks noChangeShapeType="1"/>
          </p:cNvSpPr>
          <p:nvPr/>
        </p:nvSpPr>
        <p:spPr bwMode="auto">
          <a:xfrm flipH="1">
            <a:off x="3059113" y="5229225"/>
            <a:ext cx="792162" cy="0"/>
          </a:xfrm>
          <a:prstGeom prst="line">
            <a:avLst/>
          </a:prstGeom>
          <a:noFill/>
          <a:ln w="38100">
            <a:solidFill>
              <a:schemeClr val="tx1"/>
            </a:solidFill>
            <a:round/>
            <a:headEnd/>
            <a:tailEnd type="triangle" w="med" len="med"/>
          </a:ln>
          <a:effectLst/>
        </p:spPr>
        <p:txBody>
          <a:bodyPr/>
          <a:lstStyle/>
          <a:p>
            <a:endParaRPr lang="en-US"/>
          </a:p>
        </p:txBody>
      </p:sp>
      <p:sp>
        <p:nvSpPr>
          <p:cNvPr id="63500" name="Line 12"/>
          <p:cNvSpPr>
            <a:spLocks noChangeShapeType="1"/>
          </p:cNvSpPr>
          <p:nvPr/>
        </p:nvSpPr>
        <p:spPr bwMode="auto">
          <a:xfrm flipH="1">
            <a:off x="4716463" y="4652963"/>
            <a:ext cx="792162" cy="0"/>
          </a:xfrm>
          <a:prstGeom prst="line">
            <a:avLst/>
          </a:prstGeom>
          <a:noFill/>
          <a:ln w="38100">
            <a:solidFill>
              <a:schemeClr val="tx1"/>
            </a:solidFill>
            <a:round/>
            <a:headEnd/>
            <a:tailEnd type="triangle" w="med" len="me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3492">
                                            <p:txEl>
                                              <p:pRg st="0" end="0"/>
                                            </p:txEl>
                                          </p:spTgt>
                                        </p:tgtEl>
                                        <p:attrNameLst>
                                          <p:attrName>style.visibility</p:attrName>
                                        </p:attrNameLst>
                                      </p:cBhvr>
                                      <p:to>
                                        <p:strVal val="visible"/>
                                      </p:to>
                                    </p:set>
                                    <p:animEffect transition="in" filter="dissolve">
                                      <p:cBhvr>
                                        <p:cTn id="7" dur="500"/>
                                        <p:tgtEl>
                                          <p:spTgt spid="634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3492">
                                            <p:txEl>
                                              <p:pRg st="1" end="1"/>
                                            </p:txEl>
                                          </p:spTgt>
                                        </p:tgtEl>
                                        <p:attrNameLst>
                                          <p:attrName>style.visibility</p:attrName>
                                        </p:attrNameLst>
                                      </p:cBhvr>
                                      <p:to>
                                        <p:strVal val="visible"/>
                                      </p:to>
                                    </p:set>
                                    <p:animEffect transition="in" filter="dissolve">
                                      <p:cBhvr>
                                        <p:cTn id="10" dur="500"/>
                                        <p:tgtEl>
                                          <p:spTgt spid="6349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63492">
                                            <p:txEl>
                                              <p:pRg st="2" end="2"/>
                                            </p:txEl>
                                          </p:spTgt>
                                        </p:tgtEl>
                                        <p:attrNameLst>
                                          <p:attrName>style.visibility</p:attrName>
                                        </p:attrNameLst>
                                      </p:cBhvr>
                                      <p:to>
                                        <p:strVal val="visible"/>
                                      </p:to>
                                    </p:set>
                                    <p:animEffect transition="in" filter="dissolve">
                                      <p:cBhvr>
                                        <p:cTn id="13" dur="500"/>
                                        <p:tgtEl>
                                          <p:spTgt spid="6349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63492">
                                            <p:txEl>
                                              <p:pRg st="3" end="3"/>
                                            </p:txEl>
                                          </p:spTgt>
                                        </p:tgtEl>
                                        <p:attrNameLst>
                                          <p:attrName>style.visibility</p:attrName>
                                        </p:attrNameLst>
                                      </p:cBhvr>
                                      <p:to>
                                        <p:strVal val="visible"/>
                                      </p:to>
                                    </p:set>
                                    <p:animEffect transition="in" filter="dissolve">
                                      <p:cBhvr>
                                        <p:cTn id="16" dur="500"/>
                                        <p:tgtEl>
                                          <p:spTgt spid="63492">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63492">
                                            <p:txEl>
                                              <p:pRg st="4" end="4"/>
                                            </p:txEl>
                                          </p:spTgt>
                                        </p:tgtEl>
                                        <p:attrNameLst>
                                          <p:attrName>style.visibility</p:attrName>
                                        </p:attrNameLst>
                                      </p:cBhvr>
                                      <p:to>
                                        <p:strVal val="visible"/>
                                      </p:to>
                                    </p:set>
                                    <p:animEffect transition="in" filter="dissolve">
                                      <p:cBhvr>
                                        <p:cTn id="19" dur="500"/>
                                        <p:tgtEl>
                                          <p:spTgt spid="63492">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63492">
                                            <p:txEl>
                                              <p:pRg st="5" end="5"/>
                                            </p:txEl>
                                          </p:spTgt>
                                        </p:tgtEl>
                                        <p:attrNameLst>
                                          <p:attrName>style.visibility</p:attrName>
                                        </p:attrNameLst>
                                      </p:cBhvr>
                                      <p:to>
                                        <p:strVal val="visible"/>
                                      </p:to>
                                    </p:set>
                                    <p:animEffect transition="in" filter="dissolve">
                                      <p:cBhvr>
                                        <p:cTn id="22" dur="500"/>
                                        <p:tgtEl>
                                          <p:spTgt spid="63492">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63492">
                                            <p:txEl>
                                              <p:pRg st="6" end="6"/>
                                            </p:txEl>
                                          </p:spTgt>
                                        </p:tgtEl>
                                        <p:attrNameLst>
                                          <p:attrName>style.visibility</p:attrName>
                                        </p:attrNameLst>
                                      </p:cBhvr>
                                      <p:to>
                                        <p:strVal val="visible"/>
                                      </p:to>
                                    </p:set>
                                    <p:animEffect transition="in" filter="dissolve">
                                      <p:cBhvr>
                                        <p:cTn id="25" dur="500"/>
                                        <p:tgtEl>
                                          <p:spTgt spid="63492">
                                            <p:txEl>
                                              <p:pRg st="6" end="6"/>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63492">
                                            <p:txEl>
                                              <p:pRg st="7" end="7"/>
                                            </p:txEl>
                                          </p:spTgt>
                                        </p:tgtEl>
                                        <p:attrNameLst>
                                          <p:attrName>style.visibility</p:attrName>
                                        </p:attrNameLst>
                                      </p:cBhvr>
                                      <p:to>
                                        <p:strVal val="visible"/>
                                      </p:to>
                                    </p:set>
                                    <p:animEffect transition="in" filter="dissolve">
                                      <p:cBhvr>
                                        <p:cTn id="28" dur="500"/>
                                        <p:tgtEl>
                                          <p:spTgt spid="63492">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63493"/>
                                        </p:tgtEl>
                                        <p:attrNameLst>
                                          <p:attrName>style.visibility</p:attrName>
                                        </p:attrNameLst>
                                      </p:cBhvr>
                                      <p:to>
                                        <p:strVal val="visible"/>
                                      </p:to>
                                    </p:set>
                                    <p:animEffect transition="in" filter="circle(in)">
                                      <p:cBhvr>
                                        <p:cTn id="33" dur="2000"/>
                                        <p:tgtEl>
                                          <p:spTgt spid="63493"/>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63494"/>
                                        </p:tgtEl>
                                        <p:attrNameLst>
                                          <p:attrName>style.visibility</p:attrName>
                                        </p:attrNameLst>
                                      </p:cBhvr>
                                      <p:to>
                                        <p:strVal val="visible"/>
                                      </p:to>
                                    </p:set>
                                    <p:animEffect transition="in" filter="circle(in)">
                                      <p:cBhvr>
                                        <p:cTn id="36" dur="2000"/>
                                        <p:tgtEl>
                                          <p:spTgt spid="63494"/>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63495"/>
                                        </p:tgtEl>
                                        <p:attrNameLst>
                                          <p:attrName>style.visibility</p:attrName>
                                        </p:attrNameLst>
                                      </p:cBhvr>
                                      <p:to>
                                        <p:strVal val="visible"/>
                                      </p:to>
                                    </p:set>
                                    <p:animEffect transition="in" filter="circle(in)">
                                      <p:cBhvr>
                                        <p:cTn id="39" dur="2000"/>
                                        <p:tgtEl>
                                          <p:spTgt spid="63495"/>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63496"/>
                                        </p:tgtEl>
                                        <p:attrNameLst>
                                          <p:attrName>style.visibility</p:attrName>
                                        </p:attrNameLst>
                                      </p:cBhvr>
                                      <p:to>
                                        <p:strVal val="visible"/>
                                      </p:to>
                                    </p:set>
                                    <p:animEffect transition="in" filter="circle(in)">
                                      <p:cBhvr>
                                        <p:cTn id="42" dur="2000"/>
                                        <p:tgtEl>
                                          <p:spTgt spid="63496"/>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63497"/>
                                        </p:tgtEl>
                                        <p:attrNameLst>
                                          <p:attrName>style.visibility</p:attrName>
                                        </p:attrNameLst>
                                      </p:cBhvr>
                                      <p:to>
                                        <p:strVal val="visible"/>
                                      </p:to>
                                    </p:set>
                                    <p:animEffect transition="in" filter="circle(in)">
                                      <p:cBhvr>
                                        <p:cTn id="45" dur="2000"/>
                                        <p:tgtEl>
                                          <p:spTgt spid="63497"/>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63498"/>
                                        </p:tgtEl>
                                        <p:attrNameLst>
                                          <p:attrName>style.visibility</p:attrName>
                                        </p:attrNameLst>
                                      </p:cBhvr>
                                      <p:to>
                                        <p:strVal val="visible"/>
                                      </p:to>
                                    </p:set>
                                    <p:animEffect transition="in" filter="circle(in)">
                                      <p:cBhvr>
                                        <p:cTn id="48" dur="2000"/>
                                        <p:tgtEl>
                                          <p:spTgt spid="63498"/>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63499"/>
                                        </p:tgtEl>
                                        <p:attrNameLst>
                                          <p:attrName>style.visibility</p:attrName>
                                        </p:attrNameLst>
                                      </p:cBhvr>
                                      <p:to>
                                        <p:strVal val="visible"/>
                                      </p:to>
                                    </p:set>
                                    <p:animEffect transition="in" filter="circle(in)">
                                      <p:cBhvr>
                                        <p:cTn id="51" dur="2000"/>
                                        <p:tgtEl>
                                          <p:spTgt spid="63499"/>
                                        </p:tgtEl>
                                      </p:cBhvr>
                                    </p:animEffect>
                                  </p:childTnLst>
                                </p:cTn>
                              </p:par>
                              <p:par>
                                <p:cTn id="52" presetID="6" presetClass="entr" presetSubtype="16" fill="hold" grpId="0" nodeType="withEffect">
                                  <p:stCondLst>
                                    <p:cond delay="0"/>
                                  </p:stCondLst>
                                  <p:childTnLst>
                                    <p:set>
                                      <p:cBhvr>
                                        <p:cTn id="53" dur="1" fill="hold">
                                          <p:stCondLst>
                                            <p:cond delay="0"/>
                                          </p:stCondLst>
                                        </p:cTn>
                                        <p:tgtEl>
                                          <p:spTgt spid="63500"/>
                                        </p:tgtEl>
                                        <p:attrNameLst>
                                          <p:attrName>style.visibility</p:attrName>
                                        </p:attrNameLst>
                                      </p:cBhvr>
                                      <p:to>
                                        <p:strVal val="visible"/>
                                      </p:to>
                                    </p:set>
                                    <p:animEffect transition="in" filter="circle(in)">
                                      <p:cBhvr>
                                        <p:cTn id="54" dur="2000"/>
                                        <p:tgtEl>
                                          <p:spTgt spid="63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animBg="1"/>
      <p:bldP spid="63494" grpId="0" animBg="1"/>
      <p:bldP spid="63495" grpId="0" animBg="1"/>
      <p:bldP spid="63496" grpId="0" animBg="1"/>
      <p:bldP spid="63497" grpId="0" animBg="1"/>
      <p:bldP spid="63498" grpId="0" animBg="1"/>
      <p:bldP spid="63499" grpId="0" animBg="1"/>
      <p:bldP spid="63500"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p:cNvSpPr txBox="1">
            <a:spLocks noChangeArrowheads="1"/>
          </p:cNvSpPr>
          <p:nvPr/>
        </p:nvSpPr>
        <p:spPr bwMode="auto">
          <a:xfrm>
            <a:off x="611188" y="404813"/>
            <a:ext cx="8135937" cy="1431925"/>
          </a:xfrm>
          <a:prstGeom prst="rect">
            <a:avLst/>
          </a:prstGeom>
          <a:noFill/>
          <a:ln w="9525">
            <a:noFill/>
            <a:miter lim="800000"/>
            <a:headEnd/>
            <a:tailEnd/>
          </a:ln>
          <a:effectLst/>
        </p:spPr>
        <p:txBody>
          <a:bodyPr>
            <a:spAutoFit/>
          </a:bodyPr>
          <a:lstStyle/>
          <a:p>
            <a:pPr algn="just">
              <a:spcBef>
                <a:spcPct val="50000"/>
              </a:spcBef>
            </a:pPr>
            <a:r>
              <a:rPr lang="fa-IR" sz="2800">
                <a:solidFill>
                  <a:srgbClr val="00FF99"/>
                </a:solidFill>
              </a:rPr>
              <a:t>از منحنی عرضه یک بنگاه تا منحنی عرضه بازار :</a:t>
            </a:r>
          </a:p>
          <a:p>
            <a:pPr algn="just">
              <a:spcBef>
                <a:spcPct val="50000"/>
              </a:spcBef>
            </a:pPr>
            <a:r>
              <a:rPr lang="fa-IR" sz="2400">
                <a:solidFill>
                  <a:srgbClr val="00FF99"/>
                </a:solidFill>
              </a:rPr>
              <a:t>منحنی عرضه بازار از جمع تمام مقادیر عرضه بنگاه های تولید کننده یک کالا در قیمتهای مختلف بدست می آید. </a:t>
            </a:r>
            <a:endParaRPr lang="en-US" sz="2400">
              <a:solidFill>
                <a:srgbClr val="00FF99"/>
              </a:solidFill>
            </a:endParaRPr>
          </a:p>
        </p:txBody>
      </p:sp>
      <p:sp>
        <p:nvSpPr>
          <p:cNvPr id="64517" name="Line 5"/>
          <p:cNvSpPr>
            <a:spLocks noChangeShapeType="1"/>
          </p:cNvSpPr>
          <p:nvPr/>
        </p:nvSpPr>
        <p:spPr bwMode="auto">
          <a:xfrm>
            <a:off x="900113" y="2133600"/>
            <a:ext cx="0" cy="1584325"/>
          </a:xfrm>
          <a:prstGeom prst="line">
            <a:avLst/>
          </a:prstGeom>
          <a:noFill/>
          <a:ln w="28575">
            <a:solidFill>
              <a:srgbClr val="FFFF99"/>
            </a:solidFill>
            <a:round/>
            <a:headEnd/>
            <a:tailEnd/>
          </a:ln>
          <a:effectLst/>
        </p:spPr>
        <p:txBody>
          <a:bodyPr/>
          <a:lstStyle/>
          <a:p>
            <a:endParaRPr lang="en-US"/>
          </a:p>
        </p:txBody>
      </p:sp>
      <p:sp>
        <p:nvSpPr>
          <p:cNvPr id="64518" name="Line 6"/>
          <p:cNvSpPr>
            <a:spLocks noChangeShapeType="1"/>
          </p:cNvSpPr>
          <p:nvPr/>
        </p:nvSpPr>
        <p:spPr bwMode="auto">
          <a:xfrm>
            <a:off x="900113" y="3717925"/>
            <a:ext cx="1943100" cy="0"/>
          </a:xfrm>
          <a:prstGeom prst="line">
            <a:avLst/>
          </a:prstGeom>
          <a:noFill/>
          <a:ln w="28575">
            <a:solidFill>
              <a:srgbClr val="FFFF99"/>
            </a:solidFill>
            <a:round/>
            <a:headEnd/>
            <a:tailEnd/>
          </a:ln>
          <a:effectLst/>
        </p:spPr>
        <p:txBody>
          <a:bodyPr/>
          <a:lstStyle/>
          <a:p>
            <a:endParaRPr lang="en-US"/>
          </a:p>
        </p:txBody>
      </p:sp>
      <p:sp>
        <p:nvSpPr>
          <p:cNvPr id="64519" name="Line 7"/>
          <p:cNvSpPr>
            <a:spLocks noChangeShapeType="1"/>
          </p:cNvSpPr>
          <p:nvPr/>
        </p:nvSpPr>
        <p:spPr bwMode="auto">
          <a:xfrm>
            <a:off x="3708400" y="2133600"/>
            <a:ext cx="0" cy="1584325"/>
          </a:xfrm>
          <a:prstGeom prst="line">
            <a:avLst/>
          </a:prstGeom>
          <a:noFill/>
          <a:ln w="28575">
            <a:solidFill>
              <a:srgbClr val="FFFF99"/>
            </a:solidFill>
            <a:round/>
            <a:headEnd/>
            <a:tailEnd/>
          </a:ln>
          <a:effectLst/>
        </p:spPr>
        <p:txBody>
          <a:bodyPr/>
          <a:lstStyle/>
          <a:p>
            <a:endParaRPr lang="en-US"/>
          </a:p>
        </p:txBody>
      </p:sp>
      <p:sp>
        <p:nvSpPr>
          <p:cNvPr id="64520" name="Line 8"/>
          <p:cNvSpPr>
            <a:spLocks noChangeShapeType="1"/>
          </p:cNvSpPr>
          <p:nvPr/>
        </p:nvSpPr>
        <p:spPr bwMode="auto">
          <a:xfrm>
            <a:off x="6443663" y="2133600"/>
            <a:ext cx="0" cy="1584325"/>
          </a:xfrm>
          <a:prstGeom prst="line">
            <a:avLst/>
          </a:prstGeom>
          <a:noFill/>
          <a:ln w="28575">
            <a:solidFill>
              <a:srgbClr val="FFFF99"/>
            </a:solidFill>
            <a:round/>
            <a:headEnd/>
            <a:tailEnd/>
          </a:ln>
          <a:effectLst/>
        </p:spPr>
        <p:txBody>
          <a:bodyPr/>
          <a:lstStyle/>
          <a:p>
            <a:endParaRPr lang="en-US"/>
          </a:p>
        </p:txBody>
      </p:sp>
      <p:sp>
        <p:nvSpPr>
          <p:cNvPr id="64521" name="Line 9"/>
          <p:cNvSpPr>
            <a:spLocks noChangeShapeType="1"/>
          </p:cNvSpPr>
          <p:nvPr/>
        </p:nvSpPr>
        <p:spPr bwMode="auto">
          <a:xfrm>
            <a:off x="3708400" y="3717925"/>
            <a:ext cx="1943100" cy="0"/>
          </a:xfrm>
          <a:prstGeom prst="line">
            <a:avLst/>
          </a:prstGeom>
          <a:noFill/>
          <a:ln w="28575">
            <a:solidFill>
              <a:srgbClr val="FFFF99"/>
            </a:solidFill>
            <a:round/>
            <a:headEnd/>
            <a:tailEnd/>
          </a:ln>
          <a:effectLst/>
        </p:spPr>
        <p:txBody>
          <a:bodyPr/>
          <a:lstStyle/>
          <a:p>
            <a:endParaRPr lang="en-US"/>
          </a:p>
        </p:txBody>
      </p:sp>
      <p:sp>
        <p:nvSpPr>
          <p:cNvPr id="64522" name="Line 10"/>
          <p:cNvSpPr>
            <a:spLocks noChangeShapeType="1"/>
          </p:cNvSpPr>
          <p:nvPr/>
        </p:nvSpPr>
        <p:spPr bwMode="auto">
          <a:xfrm>
            <a:off x="6443663" y="3717925"/>
            <a:ext cx="1943100" cy="0"/>
          </a:xfrm>
          <a:prstGeom prst="line">
            <a:avLst/>
          </a:prstGeom>
          <a:noFill/>
          <a:ln w="28575">
            <a:solidFill>
              <a:srgbClr val="FFFF99"/>
            </a:solidFill>
            <a:round/>
            <a:headEnd/>
            <a:tailEnd/>
          </a:ln>
          <a:effectLst/>
        </p:spPr>
        <p:txBody>
          <a:bodyPr/>
          <a:lstStyle/>
          <a:p>
            <a:endParaRPr lang="en-US"/>
          </a:p>
        </p:txBody>
      </p:sp>
      <p:sp>
        <p:nvSpPr>
          <p:cNvPr id="64529" name="Line 17"/>
          <p:cNvSpPr>
            <a:spLocks noChangeShapeType="1"/>
          </p:cNvSpPr>
          <p:nvPr/>
        </p:nvSpPr>
        <p:spPr bwMode="auto">
          <a:xfrm>
            <a:off x="3708400" y="2997200"/>
            <a:ext cx="576263" cy="0"/>
          </a:xfrm>
          <a:prstGeom prst="line">
            <a:avLst/>
          </a:prstGeom>
          <a:noFill/>
          <a:ln w="9525">
            <a:solidFill>
              <a:schemeClr val="tx1"/>
            </a:solidFill>
            <a:round/>
            <a:headEnd/>
            <a:tailEnd/>
          </a:ln>
          <a:effectLst/>
        </p:spPr>
        <p:txBody>
          <a:bodyPr/>
          <a:lstStyle/>
          <a:p>
            <a:endParaRPr lang="en-US"/>
          </a:p>
        </p:txBody>
      </p:sp>
      <p:sp>
        <p:nvSpPr>
          <p:cNvPr id="64530" name="Line 18"/>
          <p:cNvSpPr>
            <a:spLocks noChangeShapeType="1"/>
          </p:cNvSpPr>
          <p:nvPr/>
        </p:nvSpPr>
        <p:spPr bwMode="auto">
          <a:xfrm>
            <a:off x="4284663" y="2997200"/>
            <a:ext cx="0" cy="720725"/>
          </a:xfrm>
          <a:prstGeom prst="line">
            <a:avLst/>
          </a:prstGeom>
          <a:noFill/>
          <a:ln w="9525">
            <a:solidFill>
              <a:schemeClr val="tx1"/>
            </a:solidFill>
            <a:round/>
            <a:headEnd/>
            <a:tailEnd/>
          </a:ln>
          <a:effectLst/>
        </p:spPr>
        <p:txBody>
          <a:bodyPr/>
          <a:lstStyle/>
          <a:p>
            <a:endParaRPr lang="en-US"/>
          </a:p>
        </p:txBody>
      </p:sp>
      <p:sp>
        <p:nvSpPr>
          <p:cNvPr id="64534" name="Line 22"/>
          <p:cNvSpPr>
            <a:spLocks noChangeShapeType="1"/>
          </p:cNvSpPr>
          <p:nvPr/>
        </p:nvSpPr>
        <p:spPr bwMode="auto">
          <a:xfrm>
            <a:off x="6443663" y="2925763"/>
            <a:ext cx="360362" cy="0"/>
          </a:xfrm>
          <a:prstGeom prst="line">
            <a:avLst/>
          </a:prstGeom>
          <a:noFill/>
          <a:ln w="9525">
            <a:solidFill>
              <a:schemeClr val="tx1"/>
            </a:solidFill>
            <a:round/>
            <a:headEnd/>
            <a:tailEnd/>
          </a:ln>
          <a:effectLst/>
        </p:spPr>
        <p:txBody>
          <a:bodyPr/>
          <a:lstStyle/>
          <a:p>
            <a:endParaRPr lang="en-US"/>
          </a:p>
        </p:txBody>
      </p:sp>
      <p:sp>
        <p:nvSpPr>
          <p:cNvPr id="64535" name="Line 23"/>
          <p:cNvSpPr>
            <a:spLocks noChangeShapeType="1"/>
          </p:cNvSpPr>
          <p:nvPr/>
        </p:nvSpPr>
        <p:spPr bwMode="auto">
          <a:xfrm>
            <a:off x="6804025" y="2925763"/>
            <a:ext cx="0" cy="792162"/>
          </a:xfrm>
          <a:prstGeom prst="line">
            <a:avLst/>
          </a:prstGeom>
          <a:noFill/>
          <a:ln w="9525">
            <a:solidFill>
              <a:schemeClr val="tx1"/>
            </a:solidFill>
            <a:round/>
            <a:headEnd/>
            <a:tailEnd/>
          </a:ln>
          <a:effectLst/>
        </p:spPr>
        <p:txBody>
          <a:bodyPr/>
          <a:lstStyle/>
          <a:p>
            <a:endParaRPr lang="en-US"/>
          </a:p>
        </p:txBody>
      </p:sp>
      <p:sp>
        <p:nvSpPr>
          <p:cNvPr id="64536" name="Text Box 24"/>
          <p:cNvSpPr txBox="1">
            <a:spLocks noChangeArrowheads="1"/>
          </p:cNvSpPr>
          <p:nvPr/>
        </p:nvSpPr>
        <p:spPr bwMode="auto">
          <a:xfrm>
            <a:off x="395288" y="1700213"/>
            <a:ext cx="863600" cy="304800"/>
          </a:xfrm>
          <a:prstGeom prst="rect">
            <a:avLst/>
          </a:prstGeom>
          <a:noFill/>
          <a:ln w="9525">
            <a:noFill/>
            <a:miter lim="800000"/>
            <a:headEnd/>
            <a:tailEnd/>
          </a:ln>
          <a:effectLst/>
        </p:spPr>
        <p:txBody>
          <a:bodyPr>
            <a:spAutoFit/>
          </a:bodyPr>
          <a:lstStyle/>
          <a:p>
            <a:pPr>
              <a:spcBef>
                <a:spcPct val="50000"/>
              </a:spcBef>
            </a:pPr>
            <a:r>
              <a:rPr lang="fa-IR" sz="1400">
                <a:solidFill>
                  <a:srgbClr val="00FF99"/>
                </a:solidFill>
                <a:latin typeface="Tahoma" pitchFamily="34" charset="0"/>
              </a:rPr>
              <a:t>قيمت پیاز</a:t>
            </a:r>
            <a:endParaRPr lang="en-US" sz="1400">
              <a:solidFill>
                <a:srgbClr val="00FF99"/>
              </a:solidFill>
              <a:latin typeface="Tahoma" pitchFamily="34" charset="0"/>
            </a:endParaRPr>
          </a:p>
        </p:txBody>
      </p:sp>
      <p:sp>
        <p:nvSpPr>
          <p:cNvPr id="64540" name="Text Box 28"/>
          <p:cNvSpPr txBox="1">
            <a:spLocks noChangeArrowheads="1"/>
          </p:cNvSpPr>
          <p:nvPr/>
        </p:nvSpPr>
        <p:spPr bwMode="auto">
          <a:xfrm>
            <a:off x="323850" y="4005263"/>
            <a:ext cx="7993063" cy="366712"/>
          </a:xfrm>
          <a:prstGeom prst="rect">
            <a:avLst/>
          </a:prstGeom>
          <a:noFill/>
          <a:ln w="9525">
            <a:noFill/>
            <a:miter lim="800000"/>
            <a:headEnd/>
            <a:tailEnd/>
          </a:ln>
          <a:effectLst/>
        </p:spPr>
        <p:txBody>
          <a:bodyPr>
            <a:spAutoFit/>
          </a:bodyPr>
          <a:lstStyle/>
          <a:p>
            <a:pPr>
              <a:spcBef>
                <a:spcPct val="50000"/>
              </a:spcBef>
            </a:pPr>
            <a:endParaRPr lang="en-US">
              <a:latin typeface="Tahoma" pitchFamily="34" charset="0"/>
            </a:endParaRPr>
          </a:p>
        </p:txBody>
      </p:sp>
      <p:sp>
        <p:nvSpPr>
          <p:cNvPr id="64541" name="Text Box 29"/>
          <p:cNvSpPr txBox="1">
            <a:spLocks noChangeArrowheads="1"/>
          </p:cNvSpPr>
          <p:nvPr/>
        </p:nvSpPr>
        <p:spPr bwMode="auto">
          <a:xfrm>
            <a:off x="611188" y="4005263"/>
            <a:ext cx="8064500" cy="304800"/>
          </a:xfrm>
          <a:prstGeom prst="rect">
            <a:avLst/>
          </a:prstGeom>
          <a:noFill/>
          <a:ln w="9525">
            <a:noFill/>
            <a:miter lim="800000"/>
            <a:headEnd/>
            <a:tailEnd/>
          </a:ln>
          <a:effectLst/>
        </p:spPr>
        <p:txBody>
          <a:bodyPr>
            <a:spAutoFit/>
          </a:bodyPr>
          <a:lstStyle/>
          <a:p>
            <a:pPr>
              <a:spcBef>
                <a:spcPct val="50000"/>
              </a:spcBef>
            </a:pPr>
            <a:r>
              <a:rPr lang="fa-IR" sz="1400">
                <a:solidFill>
                  <a:srgbClr val="00FF99"/>
                </a:solidFill>
                <a:latin typeface="Tahoma" pitchFamily="34" charset="0"/>
              </a:rPr>
              <a:t>                  مقدار پیاز بنگاه  ج                               مقدار پیاز بنگاه  ب                                    مقدار پیاز بنگاه الف</a:t>
            </a:r>
            <a:endParaRPr lang="en-US" sz="1400">
              <a:solidFill>
                <a:srgbClr val="00FF99"/>
              </a:solidFill>
              <a:latin typeface="Tahoma" pitchFamily="34" charset="0"/>
            </a:endParaRPr>
          </a:p>
        </p:txBody>
      </p:sp>
      <p:sp>
        <p:nvSpPr>
          <p:cNvPr id="64551" name="Line 39"/>
          <p:cNvSpPr>
            <a:spLocks noChangeShapeType="1"/>
          </p:cNvSpPr>
          <p:nvPr/>
        </p:nvSpPr>
        <p:spPr bwMode="auto">
          <a:xfrm>
            <a:off x="1835150" y="4510088"/>
            <a:ext cx="0" cy="1871662"/>
          </a:xfrm>
          <a:prstGeom prst="line">
            <a:avLst/>
          </a:prstGeom>
          <a:noFill/>
          <a:ln w="28575">
            <a:solidFill>
              <a:srgbClr val="FFFF99"/>
            </a:solidFill>
            <a:round/>
            <a:headEnd/>
            <a:tailEnd/>
          </a:ln>
          <a:effectLst/>
        </p:spPr>
        <p:txBody>
          <a:bodyPr/>
          <a:lstStyle/>
          <a:p>
            <a:endParaRPr lang="en-US"/>
          </a:p>
        </p:txBody>
      </p:sp>
      <p:sp>
        <p:nvSpPr>
          <p:cNvPr id="64552" name="Line 40"/>
          <p:cNvSpPr>
            <a:spLocks noChangeShapeType="1"/>
          </p:cNvSpPr>
          <p:nvPr/>
        </p:nvSpPr>
        <p:spPr bwMode="auto">
          <a:xfrm>
            <a:off x="1835150" y="6381750"/>
            <a:ext cx="5113338" cy="0"/>
          </a:xfrm>
          <a:prstGeom prst="line">
            <a:avLst/>
          </a:prstGeom>
          <a:noFill/>
          <a:ln w="28575">
            <a:solidFill>
              <a:srgbClr val="FFFF99"/>
            </a:solidFill>
            <a:round/>
            <a:headEnd/>
            <a:tailEnd/>
          </a:ln>
          <a:effectLst/>
        </p:spPr>
        <p:txBody>
          <a:bodyPr/>
          <a:lstStyle/>
          <a:p>
            <a:endParaRPr lang="en-US"/>
          </a:p>
        </p:txBody>
      </p:sp>
      <p:sp>
        <p:nvSpPr>
          <p:cNvPr id="64563" name="Line 51"/>
          <p:cNvSpPr>
            <a:spLocks noChangeShapeType="1"/>
          </p:cNvSpPr>
          <p:nvPr/>
        </p:nvSpPr>
        <p:spPr bwMode="auto">
          <a:xfrm flipV="1">
            <a:off x="900113" y="2060575"/>
            <a:ext cx="1511300" cy="1225550"/>
          </a:xfrm>
          <a:prstGeom prst="line">
            <a:avLst/>
          </a:prstGeom>
          <a:noFill/>
          <a:ln w="28575">
            <a:solidFill>
              <a:srgbClr val="FFFF99"/>
            </a:solidFill>
            <a:round/>
            <a:headEnd/>
            <a:tailEnd/>
          </a:ln>
          <a:effectLst/>
        </p:spPr>
        <p:txBody>
          <a:bodyPr/>
          <a:lstStyle/>
          <a:p>
            <a:endParaRPr lang="en-US"/>
          </a:p>
        </p:txBody>
      </p:sp>
      <p:sp>
        <p:nvSpPr>
          <p:cNvPr id="64564" name="Line 52"/>
          <p:cNvSpPr>
            <a:spLocks noChangeShapeType="1"/>
          </p:cNvSpPr>
          <p:nvPr/>
        </p:nvSpPr>
        <p:spPr bwMode="auto">
          <a:xfrm>
            <a:off x="900113" y="2852738"/>
            <a:ext cx="503237" cy="0"/>
          </a:xfrm>
          <a:prstGeom prst="line">
            <a:avLst/>
          </a:prstGeom>
          <a:noFill/>
          <a:ln w="9525">
            <a:solidFill>
              <a:schemeClr val="tx1"/>
            </a:solidFill>
            <a:round/>
            <a:headEnd/>
            <a:tailEnd/>
          </a:ln>
          <a:effectLst/>
        </p:spPr>
        <p:txBody>
          <a:bodyPr/>
          <a:lstStyle/>
          <a:p>
            <a:endParaRPr lang="en-US"/>
          </a:p>
        </p:txBody>
      </p:sp>
      <p:sp>
        <p:nvSpPr>
          <p:cNvPr id="64565" name="Line 53"/>
          <p:cNvSpPr>
            <a:spLocks noChangeShapeType="1"/>
          </p:cNvSpPr>
          <p:nvPr/>
        </p:nvSpPr>
        <p:spPr bwMode="auto">
          <a:xfrm>
            <a:off x="1403350" y="2852738"/>
            <a:ext cx="0" cy="865187"/>
          </a:xfrm>
          <a:prstGeom prst="line">
            <a:avLst/>
          </a:prstGeom>
          <a:noFill/>
          <a:ln w="9525">
            <a:solidFill>
              <a:schemeClr val="tx1"/>
            </a:solidFill>
            <a:round/>
            <a:headEnd/>
            <a:tailEnd/>
          </a:ln>
          <a:effectLst/>
        </p:spPr>
        <p:txBody>
          <a:bodyPr/>
          <a:lstStyle/>
          <a:p>
            <a:endParaRPr lang="en-US"/>
          </a:p>
        </p:txBody>
      </p:sp>
      <p:sp>
        <p:nvSpPr>
          <p:cNvPr id="64567" name="Line 55"/>
          <p:cNvSpPr>
            <a:spLocks noChangeShapeType="1"/>
          </p:cNvSpPr>
          <p:nvPr/>
        </p:nvSpPr>
        <p:spPr bwMode="auto">
          <a:xfrm>
            <a:off x="900113" y="2420938"/>
            <a:ext cx="1079500" cy="0"/>
          </a:xfrm>
          <a:prstGeom prst="line">
            <a:avLst/>
          </a:prstGeom>
          <a:noFill/>
          <a:ln w="9525">
            <a:solidFill>
              <a:schemeClr val="tx1"/>
            </a:solidFill>
            <a:round/>
            <a:headEnd/>
            <a:tailEnd/>
          </a:ln>
          <a:effectLst/>
        </p:spPr>
        <p:txBody>
          <a:bodyPr/>
          <a:lstStyle/>
          <a:p>
            <a:endParaRPr lang="en-US"/>
          </a:p>
        </p:txBody>
      </p:sp>
      <p:sp>
        <p:nvSpPr>
          <p:cNvPr id="64568" name="Line 56"/>
          <p:cNvSpPr>
            <a:spLocks noChangeShapeType="1"/>
          </p:cNvSpPr>
          <p:nvPr/>
        </p:nvSpPr>
        <p:spPr bwMode="auto">
          <a:xfrm>
            <a:off x="1979613" y="2420938"/>
            <a:ext cx="0" cy="1296987"/>
          </a:xfrm>
          <a:prstGeom prst="line">
            <a:avLst/>
          </a:prstGeom>
          <a:noFill/>
          <a:ln w="9525">
            <a:solidFill>
              <a:schemeClr val="tx1"/>
            </a:solidFill>
            <a:round/>
            <a:headEnd/>
            <a:tailEnd/>
          </a:ln>
          <a:effectLst/>
        </p:spPr>
        <p:txBody>
          <a:bodyPr/>
          <a:lstStyle/>
          <a:p>
            <a:endParaRPr lang="en-US"/>
          </a:p>
        </p:txBody>
      </p:sp>
      <p:sp>
        <p:nvSpPr>
          <p:cNvPr id="64569" name="Line 57"/>
          <p:cNvSpPr>
            <a:spLocks noChangeShapeType="1"/>
          </p:cNvSpPr>
          <p:nvPr/>
        </p:nvSpPr>
        <p:spPr bwMode="auto">
          <a:xfrm flipV="1">
            <a:off x="3708400" y="2133600"/>
            <a:ext cx="1655763" cy="1295400"/>
          </a:xfrm>
          <a:prstGeom prst="line">
            <a:avLst/>
          </a:prstGeom>
          <a:noFill/>
          <a:ln w="28575">
            <a:solidFill>
              <a:srgbClr val="FFFF99"/>
            </a:solidFill>
            <a:round/>
            <a:headEnd/>
            <a:tailEnd/>
          </a:ln>
          <a:effectLst/>
        </p:spPr>
        <p:txBody>
          <a:bodyPr/>
          <a:lstStyle/>
          <a:p>
            <a:endParaRPr lang="en-US"/>
          </a:p>
        </p:txBody>
      </p:sp>
      <p:sp>
        <p:nvSpPr>
          <p:cNvPr id="64570" name="Line 58"/>
          <p:cNvSpPr>
            <a:spLocks noChangeShapeType="1"/>
          </p:cNvSpPr>
          <p:nvPr/>
        </p:nvSpPr>
        <p:spPr bwMode="auto">
          <a:xfrm>
            <a:off x="3708400" y="2420938"/>
            <a:ext cx="1295400" cy="0"/>
          </a:xfrm>
          <a:prstGeom prst="line">
            <a:avLst/>
          </a:prstGeom>
          <a:noFill/>
          <a:ln w="9525">
            <a:solidFill>
              <a:schemeClr val="tx1"/>
            </a:solidFill>
            <a:round/>
            <a:headEnd/>
            <a:tailEnd/>
          </a:ln>
          <a:effectLst/>
        </p:spPr>
        <p:txBody>
          <a:bodyPr/>
          <a:lstStyle/>
          <a:p>
            <a:endParaRPr lang="en-US"/>
          </a:p>
        </p:txBody>
      </p:sp>
      <p:sp>
        <p:nvSpPr>
          <p:cNvPr id="64571" name="Line 59"/>
          <p:cNvSpPr>
            <a:spLocks noChangeShapeType="1"/>
          </p:cNvSpPr>
          <p:nvPr/>
        </p:nvSpPr>
        <p:spPr bwMode="auto">
          <a:xfrm>
            <a:off x="5003800" y="2420938"/>
            <a:ext cx="0" cy="1296987"/>
          </a:xfrm>
          <a:prstGeom prst="line">
            <a:avLst/>
          </a:prstGeom>
          <a:noFill/>
          <a:ln w="9525">
            <a:solidFill>
              <a:schemeClr val="tx1"/>
            </a:solidFill>
            <a:round/>
            <a:headEnd/>
            <a:tailEnd/>
          </a:ln>
          <a:effectLst/>
        </p:spPr>
        <p:txBody>
          <a:bodyPr/>
          <a:lstStyle/>
          <a:p>
            <a:endParaRPr lang="en-US"/>
          </a:p>
        </p:txBody>
      </p:sp>
      <p:sp>
        <p:nvSpPr>
          <p:cNvPr id="64572" name="Line 60"/>
          <p:cNvSpPr>
            <a:spLocks noChangeShapeType="1"/>
          </p:cNvSpPr>
          <p:nvPr/>
        </p:nvSpPr>
        <p:spPr bwMode="auto">
          <a:xfrm flipV="1">
            <a:off x="6443663" y="2205038"/>
            <a:ext cx="1512887" cy="936625"/>
          </a:xfrm>
          <a:prstGeom prst="line">
            <a:avLst/>
          </a:prstGeom>
          <a:noFill/>
          <a:ln w="28575">
            <a:solidFill>
              <a:srgbClr val="FFFF99"/>
            </a:solidFill>
            <a:round/>
            <a:headEnd/>
            <a:tailEnd/>
          </a:ln>
          <a:effectLst/>
        </p:spPr>
        <p:txBody>
          <a:bodyPr/>
          <a:lstStyle/>
          <a:p>
            <a:endParaRPr lang="en-US"/>
          </a:p>
        </p:txBody>
      </p:sp>
      <p:sp>
        <p:nvSpPr>
          <p:cNvPr id="64573" name="Line 61"/>
          <p:cNvSpPr>
            <a:spLocks noChangeShapeType="1"/>
          </p:cNvSpPr>
          <p:nvPr/>
        </p:nvSpPr>
        <p:spPr bwMode="auto">
          <a:xfrm>
            <a:off x="6443663" y="2420938"/>
            <a:ext cx="1152525" cy="0"/>
          </a:xfrm>
          <a:prstGeom prst="line">
            <a:avLst/>
          </a:prstGeom>
          <a:noFill/>
          <a:ln w="9525">
            <a:solidFill>
              <a:schemeClr val="tx1"/>
            </a:solidFill>
            <a:round/>
            <a:headEnd/>
            <a:tailEnd/>
          </a:ln>
          <a:effectLst/>
        </p:spPr>
        <p:txBody>
          <a:bodyPr/>
          <a:lstStyle/>
          <a:p>
            <a:endParaRPr lang="en-US"/>
          </a:p>
        </p:txBody>
      </p:sp>
      <p:sp>
        <p:nvSpPr>
          <p:cNvPr id="64574" name="Line 62"/>
          <p:cNvSpPr>
            <a:spLocks noChangeShapeType="1"/>
          </p:cNvSpPr>
          <p:nvPr/>
        </p:nvSpPr>
        <p:spPr bwMode="auto">
          <a:xfrm>
            <a:off x="7596188" y="2420938"/>
            <a:ext cx="0" cy="1296987"/>
          </a:xfrm>
          <a:prstGeom prst="line">
            <a:avLst/>
          </a:prstGeom>
          <a:noFill/>
          <a:ln w="9525">
            <a:solidFill>
              <a:schemeClr val="tx1"/>
            </a:solidFill>
            <a:round/>
            <a:headEnd/>
            <a:tailEnd/>
          </a:ln>
          <a:effectLst/>
        </p:spPr>
        <p:txBody>
          <a:bodyPr/>
          <a:lstStyle/>
          <a:p>
            <a:endParaRPr lang="en-US"/>
          </a:p>
        </p:txBody>
      </p:sp>
      <p:sp>
        <p:nvSpPr>
          <p:cNvPr id="64575" name="Text Box 63"/>
          <p:cNvSpPr txBox="1">
            <a:spLocks noChangeArrowheads="1"/>
          </p:cNvSpPr>
          <p:nvPr/>
        </p:nvSpPr>
        <p:spPr bwMode="auto">
          <a:xfrm>
            <a:off x="3276600" y="1773238"/>
            <a:ext cx="863600" cy="304800"/>
          </a:xfrm>
          <a:prstGeom prst="rect">
            <a:avLst/>
          </a:prstGeom>
          <a:noFill/>
          <a:ln w="9525">
            <a:noFill/>
            <a:miter lim="800000"/>
            <a:headEnd/>
            <a:tailEnd/>
          </a:ln>
          <a:effectLst/>
        </p:spPr>
        <p:txBody>
          <a:bodyPr>
            <a:spAutoFit/>
          </a:bodyPr>
          <a:lstStyle/>
          <a:p>
            <a:pPr>
              <a:spcBef>
                <a:spcPct val="50000"/>
              </a:spcBef>
            </a:pPr>
            <a:r>
              <a:rPr lang="fa-IR" sz="1400">
                <a:solidFill>
                  <a:srgbClr val="00FF99"/>
                </a:solidFill>
                <a:latin typeface="Tahoma" pitchFamily="34" charset="0"/>
              </a:rPr>
              <a:t>قيمت پیاز</a:t>
            </a:r>
            <a:endParaRPr lang="en-US" sz="1400">
              <a:solidFill>
                <a:srgbClr val="00FF99"/>
              </a:solidFill>
              <a:latin typeface="Tahoma" pitchFamily="34" charset="0"/>
            </a:endParaRPr>
          </a:p>
        </p:txBody>
      </p:sp>
      <p:sp>
        <p:nvSpPr>
          <p:cNvPr id="64576" name="Text Box 64"/>
          <p:cNvSpPr txBox="1">
            <a:spLocks noChangeArrowheads="1"/>
          </p:cNvSpPr>
          <p:nvPr/>
        </p:nvSpPr>
        <p:spPr bwMode="auto">
          <a:xfrm>
            <a:off x="6011863" y="1844675"/>
            <a:ext cx="863600" cy="304800"/>
          </a:xfrm>
          <a:prstGeom prst="rect">
            <a:avLst/>
          </a:prstGeom>
          <a:noFill/>
          <a:ln w="9525">
            <a:noFill/>
            <a:miter lim="800000"/>
            <a:headEnd/>
            <a:tailEnd/>
          </a:ln>
          <a:effectLst/>
        </p:spPr>
        <p:txBody>
          <a:bodyPr>
            <a:spAutoFit/>
          </a:bodyPr>
          <a:lstStyle/>
          <a:p>
            <a:pPr>
              <a:spcBef>
                <a:spcPct val="50000"/>
              </a:spcBef>
            </a:pPr>
            <a:r>
              <a:rPr lang="fa-IR" sz="1400">
                <a:solidFill>
                  <a:srgbClr val="00FF99"/>
                </a:solidFill>
                <a:latin typeface="Tahoma" pitchFamily="34" charset="0"/>
              </a:rPr>
              <a:t>قيمت پیاز</a:t>
            </a:r>
            <a:endParaRPr lang="en-US" sz="1400">
              <a:solidFill>
                <a:srgbClr val="00FF99"/>
              </a:solidFill>
              <a:latin typeface="Tahoma" pitchFamily="34" charset="0"/>
            </a:endParaRPr>
          </a:p>
        </p:txBody>
      </p:sp>
      <p:sp>
        <p:nvSpPr>
          <p:cNvPr id="64577" name="Line 65"/>
          <p:cNvSpPr>
            <a:spLocks noChangeShapeType="1"/>
          </p:cNvSpPr>
          <p:nvPr/>
        </p:nvSpPr>
        <p:spPr bwMode="auto">
          <a:xfrm flipV="1">
            <a:off x="1835150" y="4724400"/>
            <a:ext cx="3241675" cy="1152525"/>
          </a:xfrm>
          <a:prstGeom prst="line">
            <a:avLst/>
          </a:prstGeom>
          <a:noFill/>
          <a:ln w="28575">
            <a:solidFill>
              <a:srgbClr val="FFFF99"/>
            </a:solidFill>
            <a:round/>
            <a:headEnd/>
            <a:tailEnd/>
          </a:ln>
          <a:effectLst/>
        </p:spPr>
        <p:txBody>
          <a:bodyPr/>
          <a:lstStyle/>
          <a:p>
            <a:endParaRPr lang="en-US"/>
          </a:p>
        </p:txBody>
      </p:sp>
      <p:sp>
        <p:nvSpPr>
          <p:cNvPr id="64578" name="Line 66"/>
          <p:cNvSpPr>
            <a:spLocks noChangeShapeType="1"/>
          </p:cNvSpPr>
          <p:nvPr/>
        </p:nvSpPr>
        <p:spPr bwMode="auto">
          <a:xfrm>
            <a:off x="1835150" y="5373688"/>
            <a:ext cx="1368425" cy="0"/>
          </a:xfrm>
          <a:prstGeom prst="line">
            <a:avLst/>
          </a:prstGeom>
          <a:noFill/>
          <a:ln w="9525">
            <a:solidFill>
              <a:schemeClr val="tx1"/>
            </a:solidFill>
            <a:round/>
            <a:headEnd/>
            <a:tailEnd/>
          </a:ln>
          <a:effectLst/>
        </p:spPr>
        <p:txBody>
          <a:bodyPr/>
          <a:lstStyle/>
          <a:p>
            <a:endParaRPr lang="en-US"/>
          </a:p>
        </p:txBody>
      </p:sp>
      <p:sp>
        <p:nvSpPr>
          <p:cNvPr id="64579" name="Line 67"/>
          <p:cNvSpPr>
            <a:spLocks noChangeShapeType="1"/>
          </p:cNvSpPr>
          <p:nvPr/>
        </p:nvSpPr>
        <p:spPr bwMode="auto">
          <a:xfrm>
            <a:off x="3203575" y="5373688"/>
            <a:ext cx="0" cy="1008062"/>
          </a:xfrm>
          <a:prstGeom prst="line">
            <a:avLst/>
          </a:prstGeom>
          <a:noFill/>
          <a:ln w="9525">
            <a:solidFill>
              <a:schemeClr val="tx1"/>
            </a:solidFill>
            <a:round/>
            <a:headEnd/>
            <a:tailEnd/>
          </a:ln>
          <a:effectLst/>
        </p:spPr>
        <p:txBody>
          <a:bodyPr/>
          <a:lstStyle/>
          <a:p>
            <a:endParaRPr lang="en-US"/>
          </a:p>
        </p:txBody>
      </p:sp>
      <p:sp>
        <p:nvSpPr>
          <p:cNvPr id="64580" name="Line 68"/>
          <p:cNvSpPr>
            <a:spLocks noChangeShapeType="1"/>
          </p:cNvSpPr>
          <p:nvPr/>
        </p:nvSpPr>
        <p:spPr bwMode="auto">
          <a:xfrm>
            <a:off x="1835150" y="4868863"/>
            <a:ext cx="2808288" cy="0"/>
          </a:xfrm>
          <a:prstGeom prst="line">
            <a:avLst/>
          </a:prstGeom>
          <a:noFill/>
          <a:ln w="9525">
            <a:solidFill>
              <a:schemeClr val="tx1"/>
            </a:solidFill>
            <a:round/>
            <a:headEnd/>
            <a:tailEnd/>
          </a:ln>
          <a:effectLst/>
        </p:spPr>
        <p:txBody>
          <a:bodyPr/>
          <a:lstStyle/>
          <a:p>
            <a:endParaRPr lang="en-US"/>
          </a:p>
        </p:txBody>
      </p:sp>
      <p:sp>
        <p:nvSpPr>
          <p:cNvPr id="64581" name="Line 69"/>
          <p:cNvSpPr>
            <a:spLocks noChangeShapeType="1"/>
          </p:cNvSpPr>
          <p:nvPr/>
        </p:nvSpPr>
        <p:spPr bwMode="auto">
          <a:xfrm>
            <a:off x="4643438" y="4868863"/>
            <a:ext cx="0" cy="1512887"/>
          </a:xfrm>
          <a:prstGeom prst="line">
            <a:avLst/>
          </a:prstGeom>
          <a:noFill/>
          <a:ln w="9525">
            <a:solidFill>
              <a:schemeClr val="tx1"/>
            </a:solidFill>
            <a:round/>
            <a:headEnd/>
            <a:tailEnd/>
          </a:ln>
          <a:effectLst/>
        </p:spPr>
        <p:txBody>
          <a:bodyPr/>
          <a:lstStyle/>
          <a:p>
            <a:endParaRPr lang="en-US"/>
          </a:p>
        </p:txBody>
      </p:sp>
      <p:sp>
        <p:nvSpPr>
          <p:cNvPr id="64582" name="Text Box 70"/>
          <p:cNvSpPr txBox="1">
            <a:spLocks noChangeArrowheads="1"/>
          </p:cNvSpPr>
          <p:nvPr/>
        </p:nvSpPr>
        <p:spPr bwMode="auto">
          <a:xfrm>
            <a:off x="250825" y="2205038"/>
            <a:ext cx="647700" cy="366712"/>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500</a:t>
            </a:r>
            <a:endParaRPr lang="en-US">
              <a:solidFill>
                <a:srgbClr val="00FF99"/>
              </a:solidFill>
              <a:latin typeface="Tahoma" pitchFamily="34" charset="0"/>
            </a:endParaRPr>
          </a:p>
        </p:txBody>
      </p:sp>
      <p:sp>
        <p:nvSpPr>
          <p:cNvPr id="64583" name="Text Box 71"/>
          <p:cNvSpPr txBox="1">
            <a:spLocks noChangeArrowheads="1"/>
          </p:cNvSpPr>
          <p:nvPr/>
        </p:nvSpPr>
        <p:spPr bwMode="auto">
          <a:xfrm>
            <a:off x="323850" y="2636838"/>
            <a:ext cx="576263" cy="366712"/>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270</a:t>
            </a:r>
            <a:endParaRPr lang="en-US">
              <a:solidFill>
                <a:srgbClr val="00FF99"/>
              </a:solidFill>
              <a:latin typeface="Tahoma" pitchFamily="34" charset="0"/>
            </a:endParaRPr>
          </a:p>
        </p:txBody>
      </p:sp>
      <p:sp>
        <p:nvSpPr>
          <p:cNvPr id="64584" name="Text Box 72"/>
          <p:cNvSpPr txBox="1">
            <a:spLocks noChangeArrowheads="1"/>
          </p:cNvSpPr>
          <p:nvPr/>
        </p:nvSpPr>
        <p:spPr bwMode="auto">
          <a:xfrm>
            <a:off x="5795963" y="2276475"/>
            <a:ext cx="647700" cy="366713"/>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500</a:t>
            </a:r>
            <a:endParaRPr lang="en-US">
              <a:solidFill>
                <a:srgbClr val="00FF99"/>
              </a:solidFill>
              <a:latin typeface="Tahoma" pitchFamily="34" charset="0"/>
            </a:endParaRPr>
          </a:p>
        </p:txBody>
      </p:sp>
      <p:sp>
        <p:nvSpPr>
          <p:cNvPr id="64585" name="Text Box 73"/>
          <p:cNvSpPr txBox="1">
            <a:spLocks noChangeArrowheads="1"/>
          </p:cNvSpPr>
          <p:nvPr/>
        </p:nvSpPr>
        <p:spPr bwMode="auto">
          <a:xfrm>
            <a:off x="3059113" y="2205038"/>
            <a:ext cx="647700" cy="366712"/>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500</a:t>
            </a:r>
            <a:endParaRPr lang="en-US">
              <a:solidFill>
                <a:srgbClr val="00FF99"/>
              </a:solidFill>
              <a:latin typeface="Tahoma" pitchFamily="34" charset="0"/>
            </a:endParaRPr>
          </a:p>
        </p:txBody>
      </p:sp>
      <p:sp>
        <p:nvSpPr>
          <p:cNvPr id="64586" name="Text Box 74"/>
          <p:cNvSpPr txBox="1">
            <a:spLocks noChangeArrowheads="1"/>
          </p:cNvSpPr>
          <p:nvPr/>
        </p:nvSpPr>
        <p:spPr bwMode="auto">
          <a:xfrm>
            <a:off x="5795963" y="2708275"/>
            <a:ext cx="576262" cy="366713"/>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270</a:t>
            </a:r>
            <a:endParaRPr lang="en-US">
              <a:solidFill>
                <a:srgbClr val="00FF99"/>
              </a:solidFill>
              <a:latin typeface="Tahoma" pitchFamily="34" charset="0"/>
            </a:endParaRPr>
          </a:p>
        </p:txBody>
      </p:sp>
      <p:sp>
        <p:nvSpPr>
          <p:cNvPr id="64587" name="Text Box 75"/>
          <p:cNvSpPr txBox="1">
            <a:spLocks noChangeArrowheads="1"/>
          </p:cNvSpPr>
          <p:nvPr/>
        </p:nvSpPr>
        <p:spPr bwMode="auto">
          <a:xfrm>
            <a:off x="3059113" y="2781300"/>
            <a:ext cx="576262" cy="366713"/>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270</a:t>
            </a:r>
            <a:endParaRPr lang="en-US">
              <a:solidFill>
                <a:srgbClr val="00FF99"/>
              </a:solidFill>
              <a:latin typeface="Tahoma" pitchFamily="34" charset="0"/>
            </a:endParaRPr>
          </a:p>
        </p:txBody>
      </p:sp>
      <p:sp>
        <p:nvSpPr>
          <p:cNvPr id="64588" name="Text Box 76"/>
          <p:cNvSpPr txBox="1">
            <a:spLocks noChangeArrowheads="1"/>
          </p:cNvSpPr>
          <p:nvPr/>
        </p:nvSpPr>
        <p:spPr bwMode="auto">
          <a:xfrm>
            <a:off x="1042988" y="3716338"/>
            <a:ext cx="1368425" cy="366712"/>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600    250</a:t>
            </a:r>
            <a:endParaRPr lang="en-US">
              <a:solidFill>
                <a:srgbClr val="00FF99"/>
              </a:solidFill>
              <a:latin typeface="Tahoma" pitchFamily="34" charset="0"/>
            </a:endParaRPr>
          </a:p>
        </p:txBody>
      </p:sp>
      <p:sp>
        <p:nvSpPr>
          <p:cNvPr id="64589" name="Text Box 77"/>
          <p:cNvSpPr txBox="1">
            <a:spLocks noChangeArrowheads="1"/>
          </p:cNvSpPr>
          <p:nvPr/>
        </p:nvSpPr>
        <p:spPr bwMode="auto">
          <a:xfrm>
            <a:off x="3924300" y="3644900"/>
            <a:ext cx="1512888" cy="366713"/>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2200     750</a:t>
            </a:r>
            <a:endParaRPr lang="en-US">
              <a:solidFill>
                <a:srgbClr val="00FF99"/>
              </a:solidFill>
              <a:latin typeface="Tahoma" pitchFamily="34" charset="0"/>
            </a:endParaRPr>
          </a:p>
        </p:txBody>
      </p:sp>
      <p:sp>
        <p:nvSpPr>
          <p:cNvPr id="64590" name="Text Box 78"/>
          <p:cNvSpPr txBox="1">
            <a:spLocks noChangeArrowheads="1"/>
          </p:cNvSpPr>
          <p:nvPr/>
        </p:nvSpPr>
        <p:spPr bwMode="auto">
          <a:xfrm>
            <a:off x="6588125" y="3716338"/>
            <a:ext cx="1366838" cy="366712"/>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420       150 </a:t>
            </a:r>
            <a:endParaRPr lang="en-US">
              <a:solidFill>
                <a:srgbClr val="00FF99"/>
              </a:solidFill>
              <a:latin typeface="Tahoma" pitchFamily="34" charset="0"/>
            </a:endParaRPr>
          </a:p>
        </p:txBody>
      </p:sp>
      <p:sp>
        <p:nvSpPr>
          <p:cNvPr id="64591" name="Text Box 79"/>
          <p:cNvSpPr txBox="1">
            <a:spLocks noChangeArrowheads="1"/>
          </p:cNvSpPr>
          <p:nvPr/>
        </p:nvSpPr>
        <p:spPr bwMode="auto">
          <a:xfrm>
            <a:off x="2484438" y="6308725"/>
            <a:ext cx="2520950" cy="366713"/>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3220                  1150</a:t>
            </a:r>
            <a:endParaRPr lang="en-US">
              <a:solidFill>
                <a:srgbClr val="00FF99"/>
              </a:solidFill>
              <a:latin typeface="Tahoma" pitchFamily="34" charset="0"/>
            </a:endParaRPr>
          </a:p>
        </p:txBody>
      </p:sp>
      <p:sp>
        <p:nvSpPr>
          <p:cNvPr id="64592" name="Text Box 80"/>
          <p:cNvSpPr txBox="1">
            <a:spLocks noChangeArrowheads="1"/>
          </p:cNvSpPr>
          <p:nvPr/>
        </p:nvSpPr>
        <p:spPr bwMode="auto">
          <a:xfrm>
            <a:off x="1116013" y="4724400"/>
            <a:ext cx="647700" cy="366713"/>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500</a:t>
            </a:r>
            <a:endParaRPr lang="en-US">
              <a:solidFill>
                <a:srgbClr val="00FF99"/>
              </a:solidFill>
              <a:latin typeface="Tahoma" pitchFamily="34" charset="0"/>
            </a:endParaRPr>
          </a:p>
        </p:txBody>
      </p:sp>
      <p:sp>
        <p:nvSpPr>
          <p:cNvPr id="64593" name="Text Box 81"/>
          <p:cNvSpPr txBox="1">
            <a:spLocks noChangeArrowheads="1"/>
          </p:cNvSpPr>
          <p:nvPr/>
        </p:nvSpPr>
        <p:spPr bwMode="auto">
          <a:xfrm>
            <a:off x="1187450" y="5157788"/>
            <a:ext cx="576263" cy="366712"/>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270</a:t>
            </a:r>
            <a:endParaRPr lang="en-US">
              <a:solidFill>
                <a:srgbClr val="00FF99"/>
              </a:solidFill>
              <a:latin typeface="Tahoma" pitchFamily="34" charset="0"/>
            </a:endParaRPr>
          </a:p>
        </p:txBody>
      </p:sp>
      <p:sp>
        <p:nvSpPr>
          <p:cNvPr id="64594" name="Text Box 82"/>
          <p:cNvSpPr txBox="1">
            <a:spLocks noChangeArrowheads="1"/>
          </p:cNvSpPr>
          <p:nvPr/>
        </p:nvSpPr>
        <p:spPr bwMode="auto">
          <a:xfrm>
            <a:off x="2051050" y="1700213"/>
            <a:ext cx="433388" cy="396875"/>
          </a:xfrm>
          <a:prstGeom prst="rect">
            <a:avLst/>
          </a:prstGeom>
          <a:noFill/>
          <a:ln w="9525">
            <a:noFill/>
            <a:miter lim="800000"/>
            <a:headEnd/>
            <a:tailEnd/>
          </a:ln>
          <a:effectLst/>
        </p:spPr>
        <p:txBody>
          <a:bodyPr>
            <a:spAutoFit/>
          </a:bodyPr>
          <a:lstStyle/>
          <a:p>
            <a:pPr>
              <a:spcBef>
                <a:spcPct val="50000"/>
              </a:spcBef>
            </a:pPr>
            <a:r>
              <a:rPr lang="en-US" sz="2000">
                <a:solidFill>
                  <a:srgbClr val="00FF99"/>
                </a:solidFill>
                <a:latin typeface="Tahoma" pitchFamily="34" charset="0"/>
              </a:rPr>
              <a:t>s</a:t>
            </a:r>
          </a:p>
        </p:txBody>
      </p:sp>
      <p:sp>
        <p:nvSpPr>
          <p:cNvPr id="64595" name="Text Box 83"/>
          <p:cNvSpPr txBox="1">
            <a:spLocks noChangeArrowheads="1"/>
          </p:cNvSpPr>
          <p:nvPr/>
        </p:nvSpPr>
        <p:spPr bwMode="auto">
          <a:xfrm>
            <a:off x="4859338" y="1916113"/>
            <a:ext cx="433387" cy="396875"/>
          </a:xfrm>
          <a:prstGeom prst="rect">
            <a:avLst/>
          </a:prstGeom>
          <a:noFill/>
          <a:ln w="9525">
            <a:noFill/>
            <a:miter lim="800000"/>
            <a:headEnd/>
            <a:tailEnd/>
          </a:ln>
          <a:effectLst/>
        </p:spPr>
        <p:txBody>
          <a:bodyPr>
            <a:spAutoFit/>
          </a:bodyPr>
          <a:lstStyle/>
          <a:p>
            <a:pPr>
              <a:spcBef>
                <a:spcPct val="50000"/>
              </a:spcBef>
            </a:pPr>
            <a:r>
              <a:rPr lang="en-US" sz="2000">
                <a:solidFill>
                  <a:srgbClr val="00FF99"/>
                </a:solidFill>
                <a:latin typeface="Tahoma" pitchFamily="34" charset="0"/>
              </a:rPr>
              <a:t>s</a:t>
            </a:r>
          </a:p>
        </p:txBody>
      </p:sp>
      <p:sp>
        <p:nvSpPr>
          <p:cNvPr id="64596" name="Text Box 84"/>
          <p:cNvSpPr txBox="1">
            <a:spLocks noChangeArrowheads="1"/>
          </p:cNvSpPr>
          <p:nvPr/>
        </p:nvSpPr>
        <p:spPr bwMode="auto">
          <a:xfrm>
            <a:off x="7524750" y="1916113"/>
            <a:ext cx="433388" cy="396875"/>
          </a:xfrm>
          <a:prstGeom prst="rect">
            <a:avLst/>
          </a:prstGeom>
          <a:noFill/>
          <a:ln w="9525">
            <a:noFill/>
            <a:miter lim="800000"/>
            <a:headEnd/>
            <a:tailEnd/>
          </a:ln>
          <a:effectLst/>
        </p:spPr>
        <p:txBody>
          <a:bodyPr>
            <a:spAutoFit/>
          </a:bodyPr>
          <a:lstStyle/>
          <a:p>
            <a:pPr>
              <a:spcBef>
                <a:spcPct val="50000"/>
              </a:spcBef>
            </a:pPr>
            <a:r>
              <a:rPr lang="en-US" sz="2000">
                <a:solidFill>
                  <a:srgbClr val="00FF99"/>
                </a:solidFill>
                <a:latin typeface="Tahoma" pitchFamily="34" charset="0"/>
              </a:rPr>
              <a:t>s</a:t>
            </a:r>
          </a:p>
        </p:txBody>
      </p:sp>
      <p:sp>
        <p:nvSpPr>
          <p:cNvPr id="64597" name="Text Box 85"/>
          <p:cNvSpPr txBox="1">
            <a:spLocks noChangeArrowheads="1"/>
          </p:cNvSpPr>
          <p:nvPr/>
        </p:nvSpPr>
        <p:spPr bwMode="auto">
          <a:xfrm>
            <a:off x="4859338" y="4581525"/>
            <a:ext cx="433387" cy="396875"/>
          </a:xfrm>
          <a:prstGeom prst="rect">
            <a:avLst/>
          </a:prstGeom>
          <a:noFill/>
          <a:ln w="9525">
            <a:noFill/>
            <a:miter lim="800000"/>
            <a:headEnd/>
            <a:tailEnd/>
          </a:ln>
          <a:effectLst/>
        </p:spPr>
        <p:txBody>
          <a:bodyPr>
            <a:spAutoFit/>
          </a:bodyPr>
          <a:lstStyle/>
          <a:p>
            <a:pPr>
              <a:spcBef>
                <a:spcPct val="50000"/>
              </a:spcBef>
            </a:pPr>
            <a:r>
              <a:rPr lang="en-US" sz="2000">
                <a:solidFill>
                  <a:srgbClr val="00FF99"/>
                </a:solidFill>
                <a:latin typeface="Tahoma" pitchFamily="34" charset="0"/>
              </a:rPr>
              <a:t>s</a:t>
            </a:r>
          </a:p>
        </p:txBody>
      </p:sp>
      <p:sp>
        <p:nvSpPr>
          <p:cNvPr id="64598" name="Text Box 86"/>
          <p:cNvSpPr txBox="1">
            <a:spLocks noChangeArrowheads="1"/>
          </p:cNvSpPr>
          <p:nvPr/>
        </p:nvSpPr>
        <p:spPr bwMode="auto">
          <a:xfrm>
            <a:off x="4932363" y="5876925"/>
            <a:ext cx="2016125" cy="366713"/>
          </a:xfrm>
          <a:prstGeom prst="rect">
            <a:avLst/>
          </a:prstGeom>
          <a:noFill/>
          <a:ln w="9525">
            <a:noFill/>
            <a:miter lim="800000"/>
            <a:headEnd/>
            <a:tailEnd/>
          </a:ln>
          <a:effectLst/>
        </p:spPr>
        <p:txBody>
          <a:bodyPr>
            <a:spAutoFit/>
          </a:bodyPr>
          <a:lstStyle/>
          <a:p>
            <a:pPr>
              <a:spcBef>
                <a:spcPct val="50000"/>
              </a:spcBef>
            </a:pPr>
            <a:r>
              <a:rPr lang="fa-IR">
                <a:solidFill>
                  <a:srgbClr val="00FF99"/>
                </a:solidFill>
                <a:latin typeface="Tahoma" pitchFamily="34" charset="0"/>
              </a:rPr>
              <a:t>مقدار پیاز در بازار</a:t>
            </a:r>
            <a:endParaRPr lang="en-US">
              <a:solidFill>
                <a:srgbClr val="00FF99"/>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4516">
                                            <p:txEl>
                                              <p:pRg st="0" end="0"/>
                                            </p:txEl>
                                          </p:spTgt>
                                        </p:tgtEl>
                                        <p:attrNameLst>
                                          <p:attrName>style.visibility</p:attrName>
                                        </p:attrNameLst>
                                      </p:cBhvr>
                                      <p:to>
                                        <p:strVal val="visible"/>
                                      </p:to>
                                    </p:set>
                                    <p:animEffect transition="in" filter="dissolve">
                                      <p:cBhvr>
                                        <p:cTn id="7" dur="500"/>
                                        <p:tgtEl>
                                          <p:spTgt spid="645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4516">
                                            <p:txEl>
                                              <p:pRg st="1" end="1"/>
                                            </p:txEl>
                                          </p:spTgt>
                                        </p:tgtEl>
                                        <p:attrNameLst>
                                          <p:attrName>style.visibility</p:attrName>
                                        </p:attrNameLst>
                                      </p:cBhvr>
                                      <p:to>
                                        <p:strVal val="visible"/>
                                      </p:to>
                                    </p:set>
                                    <p:animEffect transition="in" filter="dissolve">
                                      <p:cBhvr>
                                        <p:cTn id="10" dur="500"/>
                                        <p:tgtEl>
                                          <p:spTgt spid="645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64517"/>
                                        </p:tgtEl>
                                        <p:attrNameLst>
                                          <p:attrName>style.visibility</p:attrName>
                                        </p:attrNameLst>
                                      </p:cBhvr>
                                      <p:to>
                                        <p:strVal val="visible"/>
                                      </p:to>
                                    </p:set>
                                    <p:animEffect transition="in" filter="circle(in)">
                                      <p:cBhvr>
                                        <p:cTn id="15" dur="2000"/>
                                        <p:tgtEl>
                                          <p:spTgt spid="64517"/>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64518"/>
                                        </p:tgtEl>
                                        <p:attrNameLst>
                                          <p:attrName>style.visibility</p:attrName>
                                        </p:attrNameLst>
                                      </p:cBhvr>
                                      <p:to>
                                        <p:strVal val="visible"/>
                                      </p:to>
                                    </p:set>
                                    <p:animEffect transition="in" filter="circle(in)">
                                      <p:cBhvr>
                                        <p:cTn id="18" dur="2000"/>
                                        <p:tgtEl>
                                          <p:spTgt spid="64518"/>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64519"/>
                                        </p:tgtEl>
                                        <p:attrNameLst>
                                          <p:attrName>style.visibility</p:attrName>
                                        </p:attrNameLst>
                                      </p:cBhvr>
                                      <p:to>
                                        <p:strVal val="visible"/>
                                      </p:to>
                                    </p:set>
                                    <p:animEffect transition="in" filter="circle(in)">
                                      <p:cBhvr>
                                        <p:cTn id="21" dur="2000"/>
                                        <p:tgtEl>
                                          <p:spTgt spid="64519"/>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64520"/>
                                        </p:tgtEl>
                                        <p:attrNameLst>
                                          <p:attrName>style.visibility</p:attrName>
                                        </p:attrNameLst>
                                      </p:cBhvr>
                                      <p:to>
                                        <p:strVal val="visible"/>
                                      </p:to>
                                    </p:set>
                                    <p:animEffect transition="in" filter="circle(in)">
                                      <p:cBhvr>
                                        <p:cTn id="24" dur="2000"/>
                                        <p:tgtEl>
                                          <p:spTgt spid="64520"/>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64521"/>
                                        </p:tgtEl>
                                        <p:attrNameLst>
                                          <p:attrName>style.visibility</p:attrName>
                                        </p:attrNameLst>
                                      </p:cBhvr>
                                      <p:to>
                                        <p:strVal val="visible"/>
                                      </p:to>
                                    </p:set>
                                    <p:animEffect transition="in" filter="circle(in)">
                                      <p:cBhvr>
                                        <p:cTn id="27" dur="2000"/>
                                        <p:tgtEl>
                                          <p:spTgt spid="64521"/>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64522"/>
                                        </p:tgtEl>
                                        <p:attrNameLst>
                                          <p:attrName>style.visibility</p:attrName>
                                        </p:attrNameLst>
                                      </p:cBhvr>
                                      <p:to>
                                        <p:strVal val="visible"/>
                                      </p:to>
                                    </p:set>
                                    <p:animEffect transition="in" filter="circle(in)">
                                      <p:cBhvr>
                                        <p:cTn id="30" dur="2000"/>
                                        <p:tgtEl>
                                          <p:spTgt spid="64522"/>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64529"/>
                                        </p:tgtEl>
                                        <p:attrNameLst>
                                          <p:attrName>style.visibility</p:attrName>
                                        </p:attrNameLst>
                                      </p:cBhvr>
                                      <p:to>
                                        <p:strVal val="visible"/>
                                      </p:to>
                                    </p:set>
                                    <p:animEffect transition="in" filter="circle(in)">
                                      <p:cBhvr>
                                        <p:cTn id="33" dur="2000"/>
                                        <p:tgtEl>
                                          <p:spTgt spid="64529"/>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64530"/>
                                        </p:tgtEl>
                                        <p:attrNameLst>
                                          <p:attrName>style.visibility</p:attrName>
                                        </p:attrNameLst>
                                      </p:cBhvr>
                                      <p:to>
                                        <p:strVal val="visible"/>
                                      </p:to>
                                    </p:set>
                                    <p:animEffect transition="in" filter="circle(in)">
                                      <p:cBhvr>
                                        <p:cTn id="36" dur="2000"/>
                                        <p:tgtEl>
                                          <p:spTgt spid="64530"/>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64534"/>
                                        </p:tgtEl>
                                        <p:attrNameLst>
                                          <p:attrName>style.visibility</p:attrName>
                                        </p:attrNameLst>
                                      </p:cBhvr>
                                      <p:to>
                                        <p:strVal val="visible"/>
                                      </p:to>
                                    </p:set>
                                    <p:animEffect transition="in" filter="circle(in)">
                                      <p:cBhvr>
                                        <p:cTn id="39" dur="2000"/>
                                        <p:tgtEl>
                                          <p:spTgt spid="64534"/>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64535"/>
                                        </p:tgtEl>
                                        <p:attrNameLst>
                                          <p:attrName>style.visibility</p:attrName>
                                        </p:attrNameLst>
                                      </p:cBhvr>
                                      <p:to>
                                        <p:strVal val="visible"/>
                                      </p:to>
                                    </p:set>
                                    <p:animEffect transition="in" filter="circle(in)">
                                      <p:cBhvr>
                                        <p:cTn id="42" dur="2000"/>
                                        <p:tgtEl>
                                          <p:spTgt spid="64535"/>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64536"/>
                                        </p:tgtEl>
                                        <p:attrNameLst>
                                          <p:attrName>style.visibility</p:attrName>
                                        </p:attrNameLst>
                                      </p:cBhvr>
                                      <p:to>
                                        <p:strVal val="visible"/>
                                      </p:to>
                                    </p:set>
                                    <p:animEffect transition="in" filter="circle(in)">
                                      <p:cBhvr>
                                        <p:cTn id="45" dur="2000"/>
                                        <p:tgtEl>
                                          <p:spTgt spid="64536"/>
                                        </p:tgtEl>
                                      </p:cBhvr>
                                    </p:animEffect>
                                  </p:childTnLst>
                                </p:cTn>
                              </p:par>
                              <p:par>
                                <p:cTn id="46" presetID="6" presetClass="entr" presetSubtype="16" fill="hold" grpId="0" nodeType="withEffect" nodePh="1">
                                  <p:stCondLst>
                                    <p:cond delay="0"/>
                                  </p:stCondLst>
                                  <p:endCondLst>
                                    <p:cond evt="begin" delay="0">
                                      <p:tn val="46"/>
                                    </p:cond>
                                  </p:endCondLst>
                                  <p:childTnLst>
                                    <p:set>
                                      <p:cBhvr>
                                        <p:cTn id="47" dur="1" fill="hold">
                                          <p:stCondLst>
                                            <p:cond delay="0"/>
                                          </p:stCondLst>
                                        </p:cTn>
                                        <p:tgtEl>
                                          <p:spTgt spid="64540"/>
                                        </p:tgtEl>
                                        <p:attrNameLst>
                                          <p:attrName>style.visibility</p:attrName>
                                        </p:attrNameLst>
                                      </p:cBhvr>
                                      <p:to>
                                        <p:strVal val="visible"/>
                                      </p:to>
                                    </p:set>
                                    <p:animEffect transition="in" filter="circle(in)">
                                      <p:cBhvr>
                                        <p:cTn id="48" dur="2000"/>
                                        <p:tgtEl>
                                          <p:spTgt spid="64540"/>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64541"/>
                                        </p:tgtEl>
                                        <p:attrNameLst>
                                          <p:attrName>style.visibility</p:attrName>
                                        </p:attrNameLst>
                                      </p:cBhvr>
                                      <p:to>
                                        <p:strVal val="visible"/>
                                      </p:to>
                                    </p:set>
                                    <p:animEffect transition="in" filter="circle(in)">
                                      <p:cBhvr>
                                        <p:cTn id="51" dur="2000"/>
                                        <p:tgtEl>
                                          <p:spTgt spid="64541"/>
                                        </p:tgtEl>
                                      </p:cBhvr>
                                    </p:animEffect>
                                  </p:childTnLst>
                                </p:cTn>
                              </p:par>
                              <p:par>
                                <p:cTn id="52" presetID="6" presetClass="entr" presetSubtype="16" fill="hold" grpId="0" nodeType="withEffect">
                                  <p:stCondLst>
                                    <p:cond delay="0"/>
                                  </p:stCondLst>
                                  <p:childTnLst>
                                    <p:set>
                                      <p:cBhvr>
                                        <p:cTn id="53" dur="1" fill="hold">
                                          <p:stCondLst>
                                            <p:cond delay="0"/>
                                          </p:stCondLst>
                                        </p:cTn>
                                        <p:tgtEl>
                                          <p:spTgt spid="64551"/>
                                        </p:tgtEl>
                                        <p:attrNameLst>
                                          <p:attrName>style.visibility</p:attrName>
                                        </p:attrNameLst>
                                      </p:cBhvr>
                                      <p:to>
                                        <p:strVal val="visible"/>
                                      </p:to>
                                    </p:set>
                                    <p:animEffect transition="in" filter="circle(in)">
                                      <p:cBhvr>
                                        <p:cTn id="54" dur="2000"/>
                                        <p:tgtEl>
                                          <p:spTgt spid="64551"/>
                                        </p:tgtEl>
                                      </p:cBhvr>
                                    </p:animEffect>
                                  </p:childTnLst>
                                </p:cTn>
                              </p:par>
                              <p:par>
                                <p:cTn id="55" presetID="6" presetClass="entr" presetSubtype="16" fill="hold" grpId="0" nodeType="withEffect">
                                  <p:stCondLst>
                                    <p:cond delay="0"/>
                                  </p:stCondLst>
                                  <p:childTnLst>
                                    <p:set>
                                      <p:cBhvr>
                                        <p:cTn id="56" dur="1" fill="hold">
                                          <p:stCondLst>
                                            <p:cond delay="0"/>
                                          </p:stCondLst>
                                        </p:cTn>
                                        <p:tgtEl>
                                          <p:spTgt spid="64552"/>
                                        </p:tgtEl>
                                        <p:attrNameLst>
                                          <p:attrName>style.visibility</p:attrName>
                                        </p:attrNameLst>
                                      </p:cBhvr>
                                      <p:to>
                                        <p:strVal val="visible"/>
                                      </p:to>
                                    </p:set>
                                    <p:animEffect transition="in" filter="circle(in)">
                                      <p:cBhvr>
                                        <p:cTn id="57" dur="2000"/>
                                        <p:tgtEl>
                                          <p:spTgt spid="64552"/>
                                        </p:tgtEl>
                                      </p:cBhvr>
                                    </p:animEffect>
                                  </p:childTnLst>
                                </p:cTn>
                              </p:par>
                              <p:par>
                                <p:cTn id="58" presetID="6" presetClass="entr" presetSubtype="16" fill="hold" grpId="0" nodeType="withEffect">
                                  <p:stCondLst>
                                    <p:cond delay="0"/>
                                  </p:stCondLst>
                                  <p:childTnLst>
                                    <p:set>
                                      <p:cBhvr>
                                        <p:cTn id="59" dur="1" fill="hold">
                                          <p:stCondLst>
                                            <p:cond delay="0"/>
                                          </p:stCondLst>
                                        </p:cTn>
                                        <p:tgtEl>
                                          <p:spTgt spid="64563"/>
                                        </p:tgtEl>
                                        <p:attrNameLst>
                                          <p:attrName>style.visibility</p:attrName>
                                        </p:attrNameLst>
                                      </p:cBhvr>
                                      <p:to>
                                        <p:strVal val="visible"/>
                                      </p:to>
                                    </p:set>
                                    <p:animEffect transition="in" filter="circle(in)">
                                      <p:cBhvr>
                                        <p:cTn id="60" dur="2000"/>
                                        <p:tgtEl>
                                          <p:spTgt spid="64563"/>
                                        </p:tgtEl>
                                      </p:cBhvr>
                                    </p:animEffect>
                                  </p:childTnLst>
                                </p:cTn>
                              </p:par>
                              <p:par>
                                <p:cTn id="61" presetID="6" presetClass="entr" presetSubtype="16" fill="hold" grpId="0" nodeType="withEffect">
                                  <p:stCondLst>
                                    <p:cond delay="0"/>
                                  </p:stCondLst>
                                  <p:childTnLst>
                                    <p:set>
                                      <p:cBhvr>
                                        <p:cTn id="62" dur="1" fill="hold">
                                          <p:stCondLst>
                                            <p:cond delay="0"/>
                                          </p:stCondLst>
                                        </p:cTn>
                                        <p:tgtEl>
                                          <p:spTgt spid="64564"/>
                                        </p:tgtEl>
                                        <p:attrNameLst>
                                          <p:attrName>style.visibility</p:attrName>
                                        </p:attrNameLst>
                                      </p:cBhvr>
                                      <p:to>
                                        <p:strVal val="visible"/>
                                      </p:to>
                                    </p:set>
                                    <p:animEffect transition="in" filter="circle(in)">
                                      <p:cBhvr>
                                        <p:cTn id="63" dur="2000"/>
                                        <p:tgtEl>
                                          <p:spTgt spid="64564"/>
                                        </p:tgtEl>
                                      </p:cBhvr>
                                    </p:animEffect>
                                  </p:childTnLst>
                                </p:cTn>
                              </p:par>
                              <p:par>
                                <p:cTn id="64" presetID="6" presetClass="entr" presetSubtype="16" fill="hold" grpId="0" nodeType="withEffect">
                                  <p:stCondLst>
                                    <p:cond delay="0"/>
                                  </p:stCondLst>
                                  <p:childTnLst>
                                    <p:set>
                                      <p:cBhvr>
                                        <p:cTn id="65" dur="1" fill="hold">
                                          <p:stCondLst>
                                            <p:cond delay="0"/>
                                          </p:stCondLst>
                                        </p:cTn>
                                        <p:tgtEl>
                                          <p:spTgt spid="64565"/>
                                        </p:tgtEl>
                                        <p:attrNameLst>
                                          <p:attrName>style.visibility</p:attrName>
                                        </p:attrNameLst>
                                      </p:cBhvr>
                                      <p:to>
                                        <p:strVal val="visible"/>
                                      </p:to>
                                    </p:set>
                                    <p:animEffect transition="in" filter="circle(in)">
                                      <p:cBhvr>
                                        <p:cTn id="66" dur="2000"/>
                                        <p:tgtEl>
                                          <p:spTgt spid="64565"/>
                                        </p:tgtEl>
                                      </p:cBhvr>
                                    </p:animEffect>
                                  </p:childTnLst>
                                </p:cTn>
                              </p:par>
                              <p:par>
                                <p:cTn id="67" presetID="6" presetClass="entr" presetSubtype="16" fill="hold" grpId="0" nodeType="withEffect">
                                  <p:stCondLst>
                                    <p:cond delay="0"/>
                                  </p:stCondLst>
                                  <p:childTnLst>
                                    <p:set>
                                      <p:cBhvr>
                                        <p:cTn id="68" dur="1" fill="hold">
                                          <p:stCondLst>
                                            <p:cond delay="0"/>
                                          </p:stCondLst>
                                        </p:cTn>
                                        <p:tgtEl>
                                          <p:spTgt spid="64567"/>
                                        </p:tgtEl>
                                        <p:attrNameLst>
                                          <p:attrName>style.visibility</p:attrName>
                                        </p:attrNameLst>
                                      </p:cBhvr>
                                      <p:to>
                                        <p:strVal val="visible"/>
                                      </p:to>
                                    </p:set>
                                    <p:animEffect transition="in" filter="circle(in)">
                                      <p:cBhvr>
                                        <p:cTn id="69" dur="2000"/>
                                        <p:tgtEl>
                                          <p:spTgt spid="64567"/>
                                        </p:tgtEl>
                                      </p:cBhvr>
                                    </p:animEffect>
                                  </p:childTnLst>
                                </p:cTn>
                              </p:par>
                              <p:par>
                                <p:cTn id="70" presetID="6" presetClass="entr" presetSubtype="16" fill="hold" grpId="0" nodeType="withEffect">
                                  <p:stCondLst>
                                    <p:cond delay="0"/>
                                  </p:stCondLst>
                                  <p:childTnLst>
                                    <p:set>
                                      <p:cBhvr>
                                        <p:cTn id="71" dur="1" fill="hold">
                                          <p:stCondLst>
                                            <p:cond delay="0"/>
                                          </p:stCondLst>
                                        </p:cTn>
                                        <p:tgtEl>
                                          <p:spTgt spid="64568"/>
                                        </p:tgtEl>
                                        <p:attrNameLst>
                                          <p:attrName>style.visibility</p:attrName>
                                        </p:attrNameLst>
                                      </p:cBhvr>
                                      <p:to>
                                        <p:strVal val="visible"/>
                                      </p:to>
                                    </p:set>
                                    <p:animEffect transition="in" filter="circle(in)">
                                      <p:cBhvr>
                                        <p:cTn id="72" dur="2000"/>
                                        <p:tgtEl>
                                          <p:spTgt spid="64568"/>
                                        </p:tgtEl>
                                      </p:cBhvr>
                                    </p:animEffect>
                                  </p:childTnLst>
                                </p:cTn>
                              </p:par>
                              <p:par>
                                <p:cTn id="73" presetID="6" presetClass="entr" presetSubtype="16" fill="hold" grpId="0" nodeType="withEffect">
                                  <p:stCondLst>
                                    <p:cond delay="0"/>
                                  </p:stCondLst>
                                  <p:childTnLst>
                                    <p:set>
                                      <p:cBhvr>
                                        <p:cTn id="74" dur="1" fill="hold">
                                          <p:stCondLst>
                                            <p:cond delay="0"/>
                                          </p:stCondLst>
                                        </p:cTn>
                                        <p:tgtEl>
                                          <p:spTgt spid="64569"/>
                                        </p:tgtEl>
                                        <p:attrNameLst>
                                          <p:attrName>style.visibility</p:attrName>
                                        </p:attrNameLst>
                                      </p:cBhvr>
                                      <p:to>
                                        <p:strVal val="visible"/>
                                      </p:to>
                                    </p:set>
                                    <p:animEffect transition="in" filter="circle(in)">
                                      <p:cBhvr>
                                        <p:cTn id="75" dur="2000"/>
                                        <p:tgtEl>
                                          <p:spTgt spid="64569"/>
                                        </p:tgtEl>
                                      </p:cBhvr>
                                    </p:animEffect>
                                  </p:childTnLst>
                                </p:cTn>
                              </p:par>
                              <p:par>
                                <p:cTn id="76" presetID="6" presetClass="entr" presetSubtype="16" fill="hold" grpId="0" nodeType="withEffect">
                                  <p:stCondLst>
                                    <p:cond delay="0"/>
                                  </p:stCondLst>
                                  <p:childTnLst>
                                    <p:set>
                                      <p:cBhvr>
                                        <p:cTn id="77" dur="1" fill="hold">
                                          <p:stCondLst>
                                            <p:cond delay="0"/>
                                          </p:stCondLst>
                                        </p:cTn>
                                        <p:tgtEl>
                                          <p:spTgt spid="64570"/>
                                        </p:tgtEl>
                                        <p:attrNameLst>
                                          <p:attrName>style.visibility</p:attrName>
                                        </p:attrNameLst>
                                      </p:cBhvr>
                                      <p:to>
                                        <p:strVal val="visible"/>
                                      </p:to>
                                    </p:set>
                                    <p:animEffect transition="in" filter="circle(in)">
                                      <p:cBhvr>
                                        <p:cTn id="78" dur="2000"/>
                                        <p:tgtEl>
                                          <p:spTgt spid="64570"/>
                                        </p:tgtEl>
                                      </p:cBhvr>
                                    </p:animEffect>
                                  </p:childTnLst>
                                </p:cTn>
                              </p:par>
                              <p:par>
                                <p:cTn id="79" presetID="6" presetClass="entr" presetSubtype="16" fill="hold" grpId="0" nodeType="withEffect">
                                  <p:stCondLst>
                                    <p:cond delay="0"/>
                                  </p:stCondLst>
                                  <p:childTnLst>
                                    <p:set>
                                      <p:cBhvr>
                                        <p:cTn id="80" dur="1" fill="hold">
                                          <p:stCondLst>
                                            <p:cond delay="0"/>
                                          </p:stCondLst>
                                        </p:cTn>
                                        <p:tgtEl>
                                          <p:spTgt spid="64571"/>
                                        </p:tgtEl>
                                        <p:attrNameLst>
                                          <p:attrName>style.visibility</p:attrName>
                                        </p:attrNameLst>
                                      </p:cBhvr>
                                      <p:to>
                                        <p:strVal val="visible"/>
                                      </p:to>
                                    </p:set>
                                    <p:animEffect transition="in" filter="circle(in)">
                                      <p:cBhvr>
                                        <p:cTn id="81" dur="2000"/>
                                        <p:tgtEl>
                                          <p:spTgt spid="64571"/>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64572"/>
                                        </p:tgtEl>
                                        <p:attrNameLst>
                                          <p:attrName>style.visibility</p:attrName>
                                        </p:attrNameLst>
                                      </p:cBhvr>
                                      <p:to>
                                        <p:strVal val="visible"/>
                                      </p:to>
                                    </p:set>
                                    <p:animEffect transition="in" filter="circle(in)">
                                      <p:cBhvr>
                                        <p:cTn id="84" dur="2000"/>
                                        <p:tgtEl>
                                          <p:spTgt spid="64572"/>
                                        </p:tgtEl>
                                      </p:cBhvr>
                                    </p:animEffect>
                                  </p:childTnLst>
                                </p:cTn>
                              </p:par>
                              <p:par>
                                <p:cTn id="85" presetID="6" presetClass="entr" presetSubtype="16" fill="hold" grpId="0" nodeType="withEffect">
                                  <p:stCondLst>
                                    <p:cond delay="0"/>
                                  </p:stCondLst>
                                  <p:childTnLst>
                                    <p:set>
                                      <p:cBhvr>
                                        <p:cTn id="86" dur="1" fill="hold">
                                          <p:stCondLst>
                                            <p:cond delay="0"/>
                                          </p:stCondLst>
                                        </p:cTn>
                                        <p:tgtEl>
                                          <p:spTgt spid="64573"/>
                                        </p:tgtEl>
                                        <p:attrNameLst>
                                          <p:attrName>style.visibility</p:attrName>
                                        </p:attrNameLst>
                                      </p:cBhvr>
                                      <p:to>
                                        <p:strVal val="visible"/>
                                      </p:to>
                                    </p:set>
                                    <p:animEffect transition="in" filter="circle(in)">
                                      <p:cBhvr>
                                        <p:cTn id="87" dur="2000"/>
                                        <p:tgtEl>
                                          <p:spTgt spid="64573"/>
                                        </p:tgtEl>
                                      </p:cBhvr>
                                    </p:animEffect>
                                  </p:childTnLst>
                                </p:cTn>
                              </p:par>
                              <p:par>
                                <p:cTn id="88" presetID="6" presetClass="entr" presetSubtype="16" fill="hold" grpId="0" nodeType="withEffect">
                                  <p:stCondLst>
                                    <p:cond delay="0"/>
                                  </p:stCondLst>
                                  <p:childTnLst>
                                    <p:set>
                                      <p:cBhvr>
                                        <p:cTn id="89" dur="1" fill="hold">
                                          <p:stCondLst>
                                            <p:cond delay="0"/>
                                          </p:stCondLst>
                                        </p:cTn>
                                        <p:tgtEl>
                                          <p:spTgt spid="64574"/>
                                        </p:tgtEl>
                                        <p:attrNameLst>
                                          <p:attrName>style.visibility</p:attrName>
                                        </p:attrNameLst>
                                      </p:cBhvr>
                                      <p:to>
                                        <p:strVal val="visible"/>
                                      </p:to>
                                    </p:set>
                                    <p:animEffect transition="in" filter="circle(in)">
                                      <p:cBhvr>
                                        <p:cTn id="90" dur="2000"/>
                                        <p:tgtEl>
                                          <p:spTgt spid="64574"/>
                                        </p:tgtEl>
                                      </p:cBhvr>
                                    </p:animEffect>
                                  </p:childTnLst>
                                </p:cTn>
                              </p:par>
                              <p:par>
                                <p:cTn id="91" presetID="6" presetClass="entr" presetSubtype="16" fill="hold" grpId="0" nodeType="withEffect">
                                  <p:stCondLst>
                                    <p:cond delay="0"/>
                                  </p:stCondLst>
                                  <p:childTnLst>
                                    <p:set>
                                      <p:cBhvr>
                                        <p:cTn id="92" dur="1" fill="hold">
                                          <p:stCondLst>
                                            <p:cond delay="0"/>
                                          </p:stCondLst>
                                        </p:cTn>
                                        <p:tgtEl>
                                          <p:spTgt spid="64575"/>
                                        </p:tgtEl>
                                        <p:attrNameLst>
                                          <p:attrName>style.visibility</p:attrName>
                                        </p:attrNameLst>
                                      </p:cBhvr>
                                      <p:to>
                                        <p:strVal val="visible"/>
                                      </p:to>
                                    </p:set>
                                    <p:animEffect transition="in" filter="circle(in)">
                                      <p:cBhvr>
                                        <p:cTn id="93" dur="2000"/>
                                        <p:tgtEl>
                                          <p:spTgt spid="64575"/>
                                        </p:tgtEl>
                                      </p:cBhvr>
                                    </p:animEffect>
                                  </p:childTnLst>
                                </p:cTn>
                              </p:par>
                              <p:par>
                                <p:cTn id="94" presetID="6" presetClass="entr" presetSubtype="16" fill="hold" grpId="0" nodeType="withEffect">
                                  <p:stCondLst>
                                    <p:cond delay="0"/>
                                  </p:stCondLst>
                                  <p:childTnLst>
                                    <p:set>
                                      <p:cBhvr>
                                        <p:cTn id="95" dur="1" fill="hold">
                                          <p:stCondLst>
                                            <p:cond delay="0"/>
                                          </p:stCondLst>
                                        </p:cTn>
                                        <p:tgtEl>
                                          <p:spTgt spid="64576"/>
                                        </p:tgtEl>
                                        <p:attrNameLst>
                                          <p:attrName>style.visibility</p:attrName>
                                        </p:attrNameLst>
                                      </p:cBhvr>
                                      <p:to>
                                        <p:strVal val="visible"/>
                                      </p:to>
                                    </p:set>
                                    <p:animEffect transition="in" filter="circle(in)">
                                      <p:cBhvr>
                                        <p:cTn id="96" dur="2000"/>
                                        <p:tgtEl>
                                          <p:spTgt spid="64576"/>
                                        </p:tgtEl>
                                      </p:cBhvr>
                                    </p:animEffect>
                                  </p:childTnLst>
                                </p:cTn>
                              </p:par>
                              <p:par>
                                <p:cTn id="97" presetID="6" presetClass="entr" presetSubtype="16" fill="hold" grpId="0" nodeType="withEffect">
                                  <p:stCondLst>
                                    <p:cond delay="0"/>
                                  </p:stCondLst>
                                  <p:childTnLst>
                                    <p:set>
                                      <p:cBhvr>
                                        <p:cTn id="98" dur="1" fill="hold">
                                          <p:stCondLst>
                                            <p:cond delay="0"/>
                                          </p:stCondLst>
                                        </p:cTn>
                                        <p:tgtEl>
                                          <p:spTgt spid="64577"/>
                                        </p:tgtEl>
                                        <p:attrNameLst>
                                          <p:attrName>style.visibility</p:attrName>
                                        </p:attrNameLst>
                                      </p:cBhvr>
                                      <p:to>
                                        <p:strVal val="visible"/>
                                      </p:to>
                                    </p:set>
                                    <p:animEffect transition="in" filter="circle(in)">
                                      <p:cBhvr>
                                        <p:cTn id="99" dur="2000"/>
                                        <p:tgtEl>
                                          <p:spTgt spid="64577"/>
                                        </p:tgtEl>
                                      </p:cBhvr>
                                    </p:animEffect>
                                  </p:childTnLst>
                                </p:cTn>
                              </p:par>
                              <p:par>
                                <p:cTn id="100" presetID="6" presetClass="entr" presetSubtype="16" fill="hold" grpId="0" nodeType="withEffect">
                                  <p:stCondLst>
                                    <p:cond delay="0"/>
                                  </p:stCondLst>
                                  <p:childTnLst>
                                    <p:set>
                                      <p:cBhvr>
                                        <p:cTn id="101" dur="1" fill="hold">
                                          <p:stCondLst>
                                            <p:cond delay="0"/>
                                          </p:stCondLst>
                                        </p:cTn>
                                        <p:tgtEl>
                                          <p:spTgt spid="64578"/>
                                        </p:tgtEl>
                                        <p:attrNameLst>
                                          <p:attrName>style.visibility</p:attrName>
                                        </p:attrNameLst>
                                      </p:cBhvr>
                                      <p:to>
                                        <p:strVal val="visible"/>
                                      </p:to>
                                    </p:set>
                                    <p:animEffect transition="in" filter="circle(in)">
                                      <p:cBhvr>
                                        <p:cTn id="102" dur="2000"/>
                                        <p:tgtEl>
                                          <p:spTgt spid="64578"/>
                                        </p:tgtEl>
                                      </p:cBhvr>
                                    </p:animEffect>
                                  </p:childTnLst>
                                </p:cTn>
                              </p:par>
                              <p:par>
                                <p:cTn id="103" presetID="6" presetClass="entr" presetSubtype="16" fill="hold" grpId="0" nodeType="withEffect">
                                  <p:stCondLst>
                                    <p:cond delay="0"/>
                                  </p:stCondLst>
                                  <p:childTnLst>
                                    <p:set>
                                      <p:cBhvr>
                                        <p:cTn id="104" dur="1" fill="hold">
                                          <p:stCondLst>
                                            <p:cond delay="0"/>
                                          </p:stCondLst>
                                        </p:cTn>
                                        <p:tgtEl>
                                          <p:spTgt spid="64579"/>
                                        </p:tgtEl>
                                        <p:attrNameLst>
                                          <p:attrName>style.visibility</p:attrName>
                                        </p:attrNameLst>
                                      </p:cBhvr>
                                      <p:to>
                                        <p:strVal val="visible"/>
                                      </p:to>
                                    </p:set>
                                    <p:animEffect transition="in" filter="circle(in)">
                                      <p:cBhvr>
                                        <p:cTn id="105" dur="2000"/>
                                        <p:tgtEl>
                                          <p:spTgt spid="64579"/>
                                        </p:tgtEl>
                                      </p:cBhvr>
                                    </p:animEffect>
                                  </p:childTnLst>
                                </p:cTn>
                              </p:par>
                              <p:par>
                                <p:cTn id="106" presetID="6" presetClass="entr" presetSubtype="16" fill="hold" grpId="0" nodeType="withEffect">
                                  <p:stCondLst>
                                    <p:cond delay="0"/>
                                  </p:stCondLst>
                                  <p:childTnLst>
                                    <p:set>
                                      <p:cBhvr>
                                        <p:cTn id="107" dur="1" fill="hold">
                                          <p:stCondLst>
                                            <p:cond delay="0"/>
                                          </p:stCondLst>
                                        </p:cTn>
                                        <p:tgtEl>
                                          <p:spTgt spid="64580"/>
                                        </p:tgtEl>
                                        <p:attrNameLst>
                                          <p:attrName>style.visibility</p:attrName>
                                        </p:attrNameLst>
                                      </p:cBhvr>
                                      <p:to>
                                        <p:strVal val="visible"/>
                                      </p:to>
                                    </p:set>
                                    <p:animEffect transition="in" filter="circle(in)">
                                      <p:cBhvr>
                                        <p:cTn id="108" dur="2000"/>
                                        <p:tgtEl>
                                          <p:spTgt spid="64580"/>
                                        </p:tgtEl>
                                      </p:cBhvr>
                                    </p:animEffect>
                                  </p:childTnLst>
                                </p:cTn>
                              </p:par>
                              <p:par>
                                <p:cTn id="109" presetID="6" presetClass="entr" presetSubtype="16" fill="hold" grpId="0" nodeType="withEffect">
                                  <p:stCondLst>
                                    <p:cond delay="0"/>
                                  </p:stCondLst>
                                  <p:childTnLst>
                                    <p:set>
                                      <p:cBhvr>
                                        <p:cTn id="110" dur="1" fill="hold">
                                          <p:stCondLst>
                                            <p:cond delay="0"/>
                                          </p:stCondLst>
                                        </p:cTn>
                                        <p:tgtEl>
                                          <p:spTgt spid="64581"/>
                                        </p:tgtEl>
                                        <p:attrNameLst>
                                          <p:attrName>style.visibility</p:attrName>
                                        </p:attrNameLst>
                                      </p:cBhvr>
                                      <p:to>
                                        <p:strVal val="visible"/>
                                      </p:to>
                                    </p:set>
                                    <p:animEffect transition="in" filter="circle(in)">
                                      <p:cBhvr>
                                        <p:cTn id="111" dur="2000"/>
                                        <p:tgtEl>
                                          <p:spTgt spid="64581"/>
                                        </p:tgtEl>
                                      </p:cBhvr>
                                    </p:animEffect>
                                  </p:childTnLst>
                                </p:cTn>
                              </p:par>
                              <p:par>
                                <p:cTn id="112" presetID="6" presetClass="entr" presetSubtype="16" fill="hold" grpId="0" nodeType="withEffect">
                                  <p:stCondLst>
                                    <p:cond delay="0"/>
                                  </p:stCondLst>
                                  <p:childTnLst>
                                    <p:set>
                                      <p:cBhvr>
                                        <p:cTn id="113" dur="1" fill="hold">
                                          <p:stCondLst>
                                            <p:cond delay="0"/>
                                          </p:stCondLst>
                                        </p:cTn>
                                        <p:tgtEl>
                                          <p:spTgt spid="64583"/>
                                        </p:tgtEl>
                                        <p:attrNameLst>
                                          <p:attrName>style.visibility</p:attrName>
                                        </p:attrNameLst>
                                      </p:cBhvr>
                                      <p:to>
                                        <p:strVal val="visible"/>
                                      </p:to>
                                    </p:set>
                                    <p:animEffect transition="in" filter="circle(in)">
                                      <p:cBhvr>
                                        <p:cTn id="114" dur="2000"/>
                                        <p:tgtEl>
                                          <p:spTgt spid="64583"/>
                                        </p:tgtEl>
                                      </p:cBhvr>
                                    </p:animEffect>
                                  </p:childTnLst>
                                </p:cTn>
                              </p:par>
                              <p:par>
                                <p:cTn id="115" presetID="6" presetClass="entr" presetSubtype="16" fill="hold" grpId="0" nodeType="withEffect">
                                  <p:stCondLst>
                                    <p:cond delay="0"/>
                                  </p:stCondLst>
                                  <p:childTnLst>
                                    <p:set>
                                      <p:cBhvr>
                                        <p:cTn id="116" dur="1" fill="hold">
                                          <p:stCondLst>
                                            <p:cond delay="0"/>
                                          </p:stCondLst>
                                        </p:cTn>
                                        <p:tgtEl>
                                          <p:spTgt spid="64584"/>
                                        </p:tgtEl>
                                        <p:attrNameLst>
                                          <p:attrName>style.visibility</p:attrName>
                                        </p:attrNameLst>
                                      </p:cBhvr>
                                      <p:to>
                                        <p:strVal val="visible"/>
                                      </p:to>
                                    </p:set>
                                    <p:animEffect transition="in" filter="circle(in)">
                                      <p:cBhvr>
                                        <p:cTn id="117" dur="2000"/>
                                        <p:tgtEl>
                                          <p:spTgt spid="64584"/>
                                        </p:tgtEl>
                                      </p:cBhvr>
                                    </p:animEffect>
                                  </p:childTnLst>
                                </p:cTn>
                              </p:par>
                              <p:par>
                                <p:cTn id="118" presetID="6" presetClass="entr" presetSubtype="16" fill="hold" grpId="0" nodeType="withEffect">
                                  <p:stCondLst>
                                    <p:cond delay="0"/>
                                  </p:stCondLst>
                                  <p:childTnLst>
                                    <p:set>
                                      <p:cBhvr>
                                        <p:cTn id="119" dur="1" fill="hold">
                                          <p:stCondLst>
                                            <p:cond delay="0"/>
                                          </p:stCondLst>
                                        </p:cTn>
                                        <p:tgtEl>
                                          <p:spTgt spid="64585"/>
                                        </p:tgtEl>
                                        <p:attrNameLst>
                                          <p:attrName>style.visibility</p:attrName>
                                        </p:attrNameLst>
                                      </p:cBhvr>
                                      <p:to>
                                        <p:strVal val="visible"/>
                                      </p:to>
                                    </p:set>
                                    <p:animEffect transition="in" filter="circle(in)">
                                      <p:cBhvr>
                                        <p:cTn id="120" dur="2000"/>
                                        <p:tgtEl>
                                          <p:spTgt spid="64585"/>
                                        </p:tgtEl>
                                      </p:cBhvr>
                                    </p:animEffect>
                                  </p:childTnLst>
                                </p:cTn>
                              </p:par>
                              <p:par>
                                <p:cTn id="121" presetID="6" presetClass="entr" presetSubtype="16" fill="hold" grpId="0" nodeType="withEffect">
                                  <p:stCondLst>
                                    <p:cond delay="0"/>
                                  </p:stCondLst>
                                  <p:childTnLst>
                                    <p:set>
                                      <p:cBhvr>
                                        <p:cTn id="122" dur="1" fill="hold">
                                          <p:stCondLst>
                                            <p:cond delay="0"/>
                                          </p:stCondLst>
                                        </p:cTn>
                                        <p:tgtEl>
                                          <p:spTgt spid="64586"/>
                                        </p:tgtEl>
                                        <p:attrNameLst>
                                          <p:attrName>style.visibility</p:attrName>
                                        </p:attrNameLst>
                                      </p:cBhvr>
                                      <p:to>
                                        <p:strVal val="visible"/>
                                      </p:to>
                                    </p:set>
                                    <p:animEffect transition="in" filter="circle(in)">
                                      <p:cBhvr>
                                        <p:cTn id="123" dur="2000"/>
                                        <p:tgtEl>
                                          <p:spTgt spid="64586"/>
                                        </p:tgtEl>
                                      </p:cBhvr>
                                    </p:animEffect>
                                  </p:childTnLst>
                                </p:cTn>
                              </p:par>
                              <p:par>
                                <p:cTn id="124" presetID="6" presetClass="entr" presetSubtype="16" fill="hold" grpId="0" nodeType="withEffect">
                                  <p:stCondLst>
                                    <p:cond delay="0"/>
                                  </p:stCondLst>
                                  <p:childTnLst>
                                    <p:set>
                                      <p:cBhvr>
                                        <p:cTn id="125" dur="1" fill="hold">
                                          <p:stCondLst>
                                            <p:cond delay="0"/>
                                          </p:stCondLst>
                                        </p:cTn>
                                        <p:tgtEl>
                                          <p:spTgt spid="64587"/>
                                        </p:tgtEl>
                                        <p:attrNameLst>
                                          <p:attrName>style.visibility</p:attrName>
                                        </p:attrNameLst>
                                      </p:cBhvr>
                                      <p:to>
                                        <p:strVal val="visible"/>
                                      </p:to>
                                    </p:set>
                                    <p:animEffect transition="in" filter="circle(in)">
                                      <p:cBhvr>
                                        <p:cTn id="126" dur="2000"/>
                                        <p:tgtEl>
                                          <p:spTgt spid="64587"/>
                                        </p:tgtEl>
                                      </p:cBhvr>
                                    </p:animEffect>
                                  </p:childTnLst>
                                </p:cTn>
                              </p:par>
                              <p:par>
                                <p:cTn id="127" presetID="6" presetClass="entr" presetSubtype="16" fill="hold" grpId="0" nodeType="withEffect">
                                  <p:stCondLst>
                                    <p:cond delay="0"/>
                                  </p:stCondLst>
                                  <p:childTnLst>
                                    <p:set>
                                      <p:cBhvr>
                                        <p:cTn id="128" dur="1" fill="hold">
                                          <p:stCondLst>
                                            <p:cond delay="0"/>
                                          </p:stCondLst>
                                        </p:cTn>
                                        <p:tgtEl>
                                          <p:spTgt spid="64588"/>
                                        </p:tgtEl>
                                        <p:attrNameLst>
                                          <p:attrName>style.visibility</p:attrName>
                                        </p:attrNameLst>
                                      </p:cBhvr>
                                      <p:to>
                                        <p:strVal val="visible"/>
                                      </p:to>
                                    </p:set>
                                    <p:animEffect transition="in" filter="circle(in)">
                                      <p:cBhvr>
                                        <p:cTn id="129" dur="2000"/>
                                        <p:tgtEl>
                                          <p:spTgt spid="64588"/>
                                        </p:tgtEl>
                                      </p:cBhvr>
                                    </p:animEffect>
                                  </p:childTnLst>
                                </p:cTn>
                              </p:par>
                              <p:par>
                                <p:cTn id="130" presetID="6" presetClass="entr" presetSubtype="16" fill="hold" grpId="0" nodeType="withEffect">
                                  <p:stCondLst>
                                    <p:cond delay="0"/>
                                  </p:stCondLst>
                                  <p:childTnLst>
                                    <p:set>
                                      <p:cBhvr>
                                        <p:cTn id="131" dur="1" fill="hold">
                                          <p:stCondLst>
                                            <p:cond delay="0"/>
                                          </p:stCondLst>
                                        </p:cTn>
                                        <p:tgtEl>
                                          <p:spTgt spid="64589"/>
                                        </p:tgtEl>
                                        <p:attrNameLst>
                                          <p:attrName>style.visibility</p:attrName>
                                        </p:attrNameLst>
                                      </p:cBhvr>
                                      <p:to>
                                        <p:strVal val="visible"/>
                                      </p:to>
                                    </p:set>
                                    <p:animEffect transition="in" filter="circle(in)">
                                      <p:cBhvr>
                                        <p:cTn id="132" dur="2000"/>
                                        <p:tgtEl>
                                          <p:spTgt spid="64589"/>
                                        </p:tgtEl>
                                      </p:cBhvr>
                                    </p:animEffect>
                                  </p:childTnLst>
                                </p:cTn>
                              </p:par>
                              <p:par>
                                <p:cTn id="133" presetID="6" presetClass="entr" presetSubtype="16" fill="hold" grpId="0" nodeType="withEffect">
                                  <p:stCondLst>
                                    <p:cond delay="0"/>
                                  </p:stCondLst>
                                  <p:childTnLst>
                                    <p:set>
                                      <p:cBhvr>
                                        <p:cTn id="134" dur="1" fill="hold">
                                          <p:stCondLst>
                                            <p:cond delay="0"/>
                                          </p:stCondLst>
                                        </p:cTn>
                                        <p:tgtEl>
                                          <p:spTgt spid="64590"/>
                                        </p:tgtEl>
                                        <p:attrNameLst>
                                          <p:attrName>style.visibility</p:attrName>
                                        </p:attrNameLst>
                                      </p:cBhvr>
                                      <p:to>
                                        <p:strVal val="visible"/>
                                      </p:to>
                                    </p:set>
                                    <p:animEffect transition="in" filter="circle(in)">
                                      <p:cBhvr>
                                        <p:cTn id="135" dur="2000"/>
                                        <p:tgtEl>
                                          <p:spTgt spid="64590"/>
                                        </p:tgtEl>
                                      </p:cBhvr>
                                    </p:animEffect>
                                  </p:childTnLst>
                                </p:cTn>
                              </p:par>
                              <p:par>
                                <p:cTn id="136" presetID="6" presetClass="entr" presetSubtype="16" fill="hold" grpId="0" nodeType="withEffect">
                                  <p:stCondLst>
                                    <p:cond delay="0"/>
                                  </p:stCondLst>
                                  <p:childTnLst>
                                    <p:set>
                                      <p:cBhvr>
                                        <p:cTn id="137" dur="1" fill="hold">
                                          <p:stCondLst>
                                            <p:cond delay="0"/>
                                          </p:stCondLst>
                                        </p:cTn>
                                        <p:tgtEl>
                                          <p:spTgt spid="64591"/>
                                        </p:tgtEl>
                                        <p:attrNameLst>
                                          <p:attrName>style.visibility</p:attrName>
                                        </p:attrNameLst>
                                      </p:cBhvr>
                                      <p:to>
                                        <p:strVal val="visible"/>
                                      </p:to>
                                    </p:set>
                                    <p:animEffect transition="in" filter="circle(in)">
                                      <p:cBhvr>
                                        <p:cTn id="138" dur="2000"/>
                                        <p:tgtEl>
                                          <p:spTgt spid="64591"/>
                                        </p:tgtEl>
                                      </p:cBhvr>
                                    </p:animEffect>
                                  </p:childTnLst>
                                </p:cTn>
                              </p:par>
                              <p:par>
                                <p:cTn id="139" presetID="6" presetClass="entr" presetSubtype="16" fill="hold" grpId="0" nodeType="withEffect">
                                  <p:stCondLst>
                                    <p:cond delay="0"/>
                                  </p:stCondLst>
                                  <p:childTnLst>
                                    <p:set>
                                      <p:cBhvr>
                                        <p:cTn id="140" dur="1" fill="hold">
                                          <p:stCondLst>
                                            <p:cond delay="0"/>
                                          </p:stCondLst>
                                        </p:cTn>
                                        <p:tgtEl>
                                          <p:spTgt spid="64592"/>
                                        </p:tgtEl>
                                        <p:attrNameLst>
                                          <p:attrName>style.visibility</p:attrName>
                                        </p:attrNameLst>
                                      </p:cBhvr>
                                      <p:to>
                                        <p:strVal val="visible"/>
                                      </p:to>
                                    </p:set>
                                    <p:animEffect transition="in" filter="circle(in)">
                                      <p:cBhvr>
                                        <p:cTn id="141" dur="2000"/>
                                        <p:tgtEl>
                                          <p:spTgt spid="64592"/>
                                        </p:tgtEl>
                                      </p:cBhvr>
                                    </p:animEffect>
                                  </p:childTnLst>
                                </p:cTn>
                              </p:par>
                              <p:par>
                                <p:cTn id="142" presetID="6" presetClass="entr" presetSubtype="16" fill="hold" grpId="0" nodeType="withEffect">
                                  <p:stCondLst>
                                    <p:cond delay="0"/>
                                  </p:stCondLst>
                                  <p:childTnLst>
                                    <p:set>
                                      <p:cBhvr>
                                        <p:cTn id="143" dur="1" fill="hold">
                                          <p:stCondLst>
                                            <p:cond delay="0"/>
                                          </p:stCondLst>
                                        </p:cTn>
                                        <p:tgtEl>
                                          <p:spTgt spid="64593"/>
                                        </p:tgtEl>
                                        <p:attrNameLst>
                                          <p:attrName>style.visibility</p:attrName>
                                        </p:attrNameLst>
                                      </p:cBhvr>
                                      <p:to>
                                        <p:strVal val="visible"/>
                                      </p:to>
                                    </p:set>
                                    <p:animEffect transition="in" filter="circle(in)">
                                      <p:cBhvr>
                                        <p:cTn id="144" dur="2000"/>
                                        <p:tgtEl>
                                          <p:spTgt spid="64593"/>
                                        </p:tgtEl>
                                      </p:cBhvr>
                                    </p:animEffect>
                                  </p:childTnLst>
                                </p:cTn>
                              </p:par>
                              <p:par>
                                <p:cTn id="145" presetID="6" presetClass="entr" presetSubtype="16" fill="hold" grpId="0" nodeType="withEffect">
                                  <p:stCondLst>
                                    <p:cond delay="0"/>
                                  </p:stCondLst>
                                  <p:childTnLst>
                                    <p:set>
                                      <p:cBhvr>
                                        <p:cTn id="146" dur="1" fill="hold">
                                          <p:stCondLst>
                                            <p:cond delay="0"/>
                                          </p:stCondLst>
                                        </p:cTn>
                                        <p:tgtEl>
                                          <p:spTgt spid="64594"/>
                                        </p:tgtEl>
                                        <p:attrNameLst>
                                          <p:attrName>style.visibility</p:attrName>
                                        </p:attrNameLst>
                                      </p:cBhvr>
                                      <p:to>
                                        <p:strVal val="visible"/>
                                      </p:to>
                                    </p:set>
                                    <p:animEffect transition="in" filter="circle(in)">
                                      <p:cBhvr>
                                        <p:cTn id="147" dur="2000"/>
                                        <p:tgtEl>
                                          <p:spTgt spid="64594"/>
                                        </p:tgtEl>
                                      </p:cBhvr>
                                    </p:animEffect>
                                  </p:childTnLst>
                                </p:cTn>
                              </p:par>
                              <p:par>
                                <p:cTn id="148" presetID="6" presetClass="entr" presetSubtype="16" fill="hold" grpId="0" nodeType="withEffect">
                                  <p:stCondLst>
                                    <p:cond delay="0"/>
                                  </p:stCondLst>
                                  <p:childTnLst>
                                    <p:set>
                                      <p:cBhvr>
                                        <p:cTn id="149" dur="1" fill="hold">
                                          <p:stCondLst>
                                            <p:cond delay="0"/>
                                          </p:stCondLst>
                                        </p:cTn>
                                        <p:tgtEl>
                                          <p:spTgt spid="64595"/>
                                        </p:tgtEl>
                                        <p:attrNameLst>
                                          <p:attrName>style.visibility</p:attrName>
                                        </p:attrNameLst>
                                      </p:cBhvr>
                                      <p:to>
                                        <p:strVal val="visible"/>
                                      </p:to>
                                    </p:set>
                                    <p:animEffect transition="in" filter="circle(in)">
                                      <p:cBhvr>
                                        <p:cTn id="150" dur="2000"/>
                                        <p:tgtEl>
                                          <p:spTgt spid="64595"/>
                                        </p:tgtEl>
                                      </p:cBhvr>
                                    </p:animEffect>
                                  </p:childTnLst>
                                </p:cTn>
                              </p:par>
                              <p:par>
                                <p:cTn id="151" presetID="6" presetClass="entr" presetSubtype="16" fill="hold" grpId="0" nodeType="withEffect">
                                  <p:stCondLst>
                                    <p:cond delay="0"/>
                                  </p:stCondLst>
                                  <p:childTnLst>
                                    <p:set>
                                      <p:cBhvr>
                                        <p:cTn id="152" dur="1" fill="hold">
                                          <p:stCondLst>
                                            <p:cond delay="0"/>
                                          </p:stCondLst>
                                        </p:cTn>
                                        <p:tgtEl>
                                          <p:spTgt spid="64596"/>
                                        </p:tgtEl>
                                        <p:attrNameLst>
                                          <p:attrName>style.visibility</p:attrName>
                                        </p:attrNameLst>
                                      </p:cBhvr>
                                      <p:to>
                                        <p:strVal val="visible"/>
                                      </p:to>
                                    </p:set>
                                    <p:animEffect transition="in" filter="circle(in)">
                                      <p:cBhvr>
                                        <p:cTn id="153" dur="2000"/>
                                        <p:tgtEl>
                                          <p:spTgt spid="64596"/>
                                        </p:tgtEl>
                                      </p:cBhvr>
                                    </p:animEffect>
                                  </p:childTnLst>
                                </p:cTn>
                              </p:par>
                              <p:par>
                                <p:cTn id="154" presetID="6" presetClass="entr" presetSubtype="16" fill="hold" grpId="0" nodeType="withEffect">
                                  <p:stCondLst>
                                    <p:cond delay="0"/>
                                  </p:stCondLst>
                                  <p:childTnLst>
                                    <p:set>
                                      <p:cBhvr>
                                        <p:cTn id="155" dur="1" fill="hold">
                                          <p:stCondLst>
                                            <p:cond delay="0"/>
                                          </p:stCondLst>
                                        </p:cTn>
                                        <p:tgtEl>
                                          <p:spTgt spid="64597"/>
                                        </p:tgtEl>
                                        <p:attrNameLst>
                                          <p:attrName>style.visibility</p:attrName>
                                        </p:attrNameLst>
                                      </p:cBhvr>
                                      <p:to>
                                        <p:strVal val="visible"/>
                                      </p:to>
                                    </p:set>
                                    <p:animEffect transition="in" filter="circle(in)">
                                      <p:cBhvr>
                                        <p:cTn id="156" dur="2000"/>
                                        <p:tgtEl>
                                          <p:spTgt spid="64597"/>
                                        </p:tgtEl>
                                      </p:cBhvr>
                                    </p:animEffect>
                                  </p:childTnLst>
                                </p:cTn>
                              </p:par>
                              <p:par>
                                <p:cTn id="157" presetID="6" presetClass="entr" presetSubtype="16" fill="hold" grpId="0" nodeType="withEffect">
                                  <p:stCondLst>
                                    <p:cond delay="0"/>
                                  </p:stCondLst>
                                  <p:childTnLst>
                                    <p:set>
                                      <p:cBhvr>
                                        <p:cTn id="158" dur="1" fill="hold">
                                          <p:stCondLst>
                                            <p:cond delay="0"/>
                                          </p:stCondLst>
                                        </p:cTn>
                                        <p:tgtEl>
                                          <p:spTgt spid="64598"/>
                                        </p:tgtEl>
                                        <p:attrNameLst>
                                          <p:attrName>style.visibility</p:attrName>
                                        </p:attrNameLst>
                                      </p:cBhvr>
                                      <p:to>
                                        <p:strVal val="visible"/>
                                      </p:to>
                                    </p:set>
                                    <p:animEffect transition="in" filter="circle(in)">
                                      <p:cBhvr>
                                        <p:cTn id="159" dur="2000"/>
                                        <p:tgtEl>
                                          <p:spTgt spid="64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animBg="1"/>
      <p:bldP spid="64518" grpId="0" animBg="1"/>
      <p:bldP spid="64519" grpId="0" animBg="1"/>
      <p:bldP spid="64520" grpId="0" animBg="1"/>
      <p:bldP spid="64521" grpId="0" animBg="1"/>
      <p:bldP spid="64522" grpId="0" animBg="1"/>
      <p:bldP spid="64529" grpId="0" animBg="1"/>
      <p:bldP spid="64530" grpId="0" animBg="1"/>
      <p:bldP spid="64534" grpId="0" animBg="1"/>
      <p:bldP spid="64535" grpId="0" animBg="1"/>
      <p:bldP spid="64536" grpId="0"/>
      <p:bldP spid="64540" grpId="0"/>
      <p:bldP spid="64541" grpId="0"/>
      <p:bldP spid="64551" grpId="0" animBg="1"/>
      <p:bldP spid="64552" grpId="0" animBg="1"/>
      <p:bldP spid="64563" grpId="0" animBg="1"/>
      <p:bldP spid="64564" grpId="0" animBg="1"/>
      <p:bldP spid="64565" grpId="0" animBg="1"/>
      <p:bldP spid="64567" grpId="0" animBg="1"/>
      <p:bldP spid="64568" grpId="0" animBg="1"/>
      <p:bldP spid="64569" grpId="0" animBg="1"/>
      <p:bldP spid="64570" grpId="0" animBg="1"/>
      <p:bldP spid="64571" grpId="0" animBg="1"/>
      <p:bldP spid="64572" grpId="0" animBg="1"/>
      <p:bldP spid="64573" grpId="0" animBg="1"/>
      <p:bldP spid="64574" grpId="0" animBg="1"/>
      <p:bldP spid="64575" grpId="0"/>
      <p:bldP spid="64576" grpId="0"/>
      <p:bldP spid="64577" grpId="0" animBg="1"/>
      <p:bldP spid="64578" grpId="0" animBg="1"/>
      <p:bldP spid="64579" grpId="0" animBg="1"/>
      <p:bldP spid="64580" grpId="0" animBg="1"/>
      <p:bldP spid="64581" grpId="0" animBg="1"/>
      <p:bldP spid="64583" grpId="0"/>
      <p:bldP spid="64584" grpId="0"/>
      <p:bldP spid="64585" grpId="0"/>
      <p:bldP spid="64586" grpId="0"/>
      <p:bldP spid="64587" grpId="0"/>
      <p:bldP spid="64588" grpId="0"/>
      <p:bldP spid="64589" grpId="0"/>
      <p:bldP spid="64590" grpId="0"/>
      <p:bldP spid="64591" grpId="0"/>
      <p:bldP spid="64592" grpId="0"/>
      <p:bldP spid="64593" grpId="0"/>
      <p:bldP spid="64594" grpId="0"/>
      <p:bldP spid="64595" grpId="0"/>
      <p:bldP spid="64596" grpId="0"/>
      <p:bldP spid="64597" grpId="0"/>
      <p:bldP spid="6459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2" name="Text Box 4"/>
          <p:cNvSpPr txBox="1">
            <a:spLocks noChangeArrowheads="1"/>
          </p:cNvSpPr>
          <p:nvPr/>
        </p:nvSpPr>
        <p:spPr bwMode="auto">
          <a:xfrm>
            <a:off x="468313" y="1916113"/>
            <a:ext cx="8135937" cy="2074862"/>
          </a:xfrm>
          <a:prstGeom prst="rect">
            <a:avLst/>
          </a:prstGeom>
          <a:noFill/>
          <a:ln w="9525">
            <a:noFill/>
            <a:miter lim="800000"/>
            <a:headEnd/>
            <a:tailEnd/>
          </a:ln>
          <a:effectLst/>
        </p:spPr>
        <p:txBody>
          <a:bodyPr>
            <a:spAutoFit/>
          </a:bodyPr>
          <a:lstStyle/>
          <a:p>
            <a:pPr>
              <a:spcBef>
                <a:spcPct val="50000"/>
              </a:spcBef>
            </a:pPr>
            <a:r>
              <a:rPr lang="fa-IR" sz="3200">
                <a:solidFill>
                  <a:srgbClr val="00FF99"/>
                </a:solidFill>
              </a:rPr>
              <a:t>جابجایی منحنی عرضه :</a:t>
            </a:r>
          </a:p>
          <a:p>
            <a:pPr algn="just">
              <a:spcBef>
                <a:spcPct val="50000"/>
              </a:spcBef>
            </a:pPr>
            <a:r>
              <a:rPr lang="fa-IR" sz="2800">
                <a:solidFill>
                  <a:srgbClr val="00FF99"/>
                </a:solidFill>
              </a:rPr>
              <a:t>خروج بنگاه ها باعث جابجایی منحنی عرضه به سمت چپ می شود ، درحالی که ورود تولید کنندگان جدید ، منحنی عرضه را به سمت راست هدایت می کند.</a:t>
            </a: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7812">
                                            <p:txEl>
                                              <p:pRg st="0" end="0"/>
                                            </p:txEl>
                                          </p:spTgt>
                                        </p:tgtEl>
                                        <p:attrNameLst>
                                          <p:attrName>style.visibility</p:attrName>
                                        </p:attrNameLst>
                                      </p:cBhvr>
                                      <p:to>
                                        <p:strVal val="visible"/>
                                      </p:to>
                                    </p:set>
                                    <p:animEffect transition="in" filter="dissolve">
                                      <p:cBhvr>
                                        <p:cTn id="7" dur="500"/>
                                        <p:tgtEl>
                                          <p:spTgt spid="24781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7812">
                                            <p:txEl>
                                              <p:pRg st="1" end="1"/>
                                            </p:txEl>
                                          </p:spTgt>
                                        </p:tgtEl>
                                        <p:attrNameLst>
                                          <p:attrName>style.visibility</p:attrName>
                                        </p:attrNameLst>
                                      </p:cBhvr>
                                      <p:to>
                                        <p:strVal val="visible"/>
                                      </p:to>
                                    </p:set>
                                    <p:animEffect transition="in" filter="dissolve">
                                      <p:cBhvr>
                                        <p:cTn id="10" dur="500"/>
                                        <p:tgtEl>
                                          <p:spTgt spid="2478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Text Box 4"/>
          <p:cNvSpPr txBox="1">
            <a:spLocks noChangeArrowheads="1"/>
          </p:cNvSpPr>
          <p:nvPr/>
        </p:nvSpPr>
        <p:spPr bwMode="auto">
          <a:xfrm>
            <a:off x="323850" y="1916113"/>
            <a:ext cx="8064500" cy="3081337"/>
          </a:xfrm>
          <a:prstGeom prst="rect">
            <a:avLst/>
          </a:prstGeom>
          <a:noFill/>
          <a:ln w="9525">
            <a:noFill/>
            <a:miter lim="800000"/>
            <a:headEnd/>
            <a:tailEnd/>
          </a:ln>
          <a:effectLst/>
        </p:spPr>
        <p:txBody>
          <a:bodyPr>
            <a:spAutoFit/>
          </a:bodyPr>
          <a:lstStyle/>
          <a:p>
            <a:pPr>
              <a:spcBef>
                <a:spcPct val="50000"/>
              </a:spcBef>
            </a:pPr>
            <a:r>
              <a:rPr lang="fa-IR" sz="4000">
                <a:solidFill>
                  <a:srgbClr val="FFCC99"/>
                </a:solidFill>
              </a:rPr>
              <a:t>قسمت چهارم : </a:t>
            </a:r>
          </a:p>
          <a:p>
            <a:pPr>
              <a:spcBef>
                <a:spcPct val="50000"/>
              </a:spcBef>
            </a:pPr>
            <a:r>
              <a:rPr lang="fa-IR" sz="3600">
                <a:solidFill>
                  <a:srgbClr val="FFCC99"/>
                </a:solidFill>
              </a:rPr>
              <a:t>بازار و تعادل در بازار</a:t>
            </a:r>
          </a:p>
          <a:p>
            <a:pPr>
              <a:spcBef>
                <a:spcPct val="50000"/>
              </a:spcBef>
            </a:pPr>
            <a:endParaRPr lang="fa-IR" sz="3200">
              <a:solidFill>
                <a:srgbClr val="FFCC99"/>
              </a:solidFill>
            </a:endParaRPr>
          </a:p>
          <a:p>
            <a:pPr>
              <a:spcBef>
                <a:spcPct val="50000"/>
              </a:spcBef>
            </a:pPr>
            <a:endParaRPr lang="en-US" sz="36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5540">
                                            <p:txEl>
                                              <p:pRg st="0" end="0"/>
                                            </p:txEl>
                                          </p:spTgt>
                                        </p:tgtEl>
                                        <p:attrNameLst>
                                          <p:attrName>style.visibility</p:attrName>
                                        </p:attrNameLst>
                                      </p:cBhvr>
                                      <p:to>
                                        <p:strVal val="visible"/>
                                      </p:to>
                                    </p:set>
                                    <p:animEffect transition="in" filter="dissolve">
                                      <p:cBhvr>
                                        <p:cTn id="7" dur="500"/>
                                        <p:tgtEl>
                                          <p:spTgt spid="655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5540">
                                            <p:txEl>
                                              <p:pRg st="1" end="1"/>
                                            </p:txEl>
                                          </p:spTgt>
                                        </p:tgtEl>
                                        <p:attrNameLst>
                                          <p:attrName>style.visibility</p:attrName>
                                        </p:attrNameLst>
                                      </p:cBhvr>
                                      <p:to>
                                        <p:strVal val="visible"/>
                                      </p:to>
                                    </p:set>
                                    <p:animEffect transition="in" filter="dissolve">
                                      <p:cBhvr>
                                        <p:cTn id="10" dur="500"/>
                                        <p:tgtEl>
                                          <p:spTgt spid="6554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2" name="Text Box 4"/>
          <p:cNvSpPr txBox="1">
            <a:spLocks noChangeArrowheads="1"/>
          </p:cNvSpPr>
          <p:nvPr/>
        </p:nvSpPr>
        <p:spPr bwMode="auto">
          <a:xfrm>
            <a:off x="395288" y="2060575"/>
            <a:ext cx="8135937" cy="1220788"/>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هدف کلی :</a:t>
            </a:r>
          </a:p>
          <a:p>
            <a:pPr>
              <a:spcBef>
                <a:spcPct val="50000"/>
              </a:spcBef>
            </a:pPr>
            <a:r>
              <a:rPr lang="fa-IR" sz="2800">
                <a:solidFill>
                  <a:srgbClr val="FFCC99"/>
                </a:solidFill>
              </a:rPr>
              <a:t>دانشجو تعادل در بازار را درک می کند.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7092">
                                            <p:txEl>
                                              <p:pRg st="0" end="0"/>
                                            </p:txEl>
                                          </p:spTgt>
                                        </p:tgtEl>
                                        <p:attrNameLst>
                                          <p:attrName>style.visibility</p:attrName>
                                        </p:attrNameLst>
                                      </p:cBhvr>
                                      <p:to>
                                        <p:strVal val="visible"/>
                                      </p:to>
                                    </p:set>
                                    <p:animEffect transition="in" filter="dissolve">
                                      <p:cBhvr>
                                        <p:cTn id="7" dur="500"/>
                                        <p:tgtEl>
                                          <p:spTgt spid="2170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7092">
                                            <p:txEl>
                                              <p:pRg st="1" end="1"/>
                                            </p:txEl>
                                          </p:spTgt>
                                        </p:tgtEl>
                                        <p:attrNameLst>
                                          <p:attrName>style.visibility</p:attrName>
                                        </p:attrNameLst>
                                      </p:cBhvr>
                                      <p:to>
                                        <p:strVal val="visible"/>
                                      </p:to>
                                    </p:set>
                                    <p:animEffect transition="in" filter="dissolve">
                                      <p:cBhvr>
                                        <p:cTn id="10" dur="500"/>
                                        <p:tgtEl>
                                          <p:spTgt spid="2170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5" name="Text Box 5"/>
          <p:cNvSpPr txBox="1">
            <a:spLocks noChangeArrowheads="1"/>
          </p:cNvSpPr>
          <p:nvPr/>
        </p:nvSpPr>
        <p:spPr bwMode="auto">
          <a:xfrm>
            <a:off x="611188" y="765175"/>
            <a:ext cx="7920037" cy="5281613"/>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FFCC99"/>
                </a:solidFill>
              </a:rPr>
              <a:t>هدفهای رفتاری :</a:t>
            </a:r>
          </a:p>
          <a:p>
            <a:pPr marL="342900" indent="-342900">
              <a:spcBef>
                <a:spcPct val="50000"/>
              </a:spcBef>
              <a:buFontTx/>
              <a:buAutoNum type="arabicPeriod"/>
            </a:pPr>
            <a:r>
              <a:rPr lang="fa-IR" sz="2800">
                <a:solidFill>
                  <a:srgbClr val="FFCC99"/>
                </a:solidFill>
              </a:rPr>
              <a:t>واژه تعادل را در اقتصاد تعریف نماید.</a:t>
            </a:r>
          </a:p>
          <a:p>
            <a:pPr marL="342900" indent="-342900">
              <a:spcBef>
                <a:spcPct val="50000"/>
              </a:spcBef>
              <a:buFontTx/>
              <a:buAutoNum type="arabicPeriod"/>
            </a:pPr>
            <a:r>
              <a:rPr lang="fa-IR" sz="2800">
                <a:solidFill>
                  <a:srgbClr val="FFCC99"/>
                </a:solidFill>
              </a:rPr>
              <a:t>با آوردن یک مثال قیمت و مقدار تعادل را تعیین نماید.</a:t>
            </a:r>
          </a:p>
          <a:p>
            <a:pPr marL="342900" indent="-342900" algn="just">
              <a:spcBef>
                <a:spcPct val="50000"/>
              </a:spcBef>
              <a:buFontTx/>
              <a:buAutoNum type="arabicPeriod"/>
            </a:pPr>
            <a:r>
              <a:rPr lang="fa-IR" sz="2800">
                <a:solidFill>
                  <a:srgbClr val="FFCC99"/>
                </a:solidFill>
              </a:rPr>
              <a:t>تغییر در تعادل ناشی از جابجایی منحنی های عرضه و یا تقاضا را توضیح دهد.</a:t>
            </a:r>
          </a:p>
          <a:p>
            <a:pPr marL="342900" indent="-342900">
              <a:spcBef>
                <a:spcPct val="50000"/>
              </a:spcBef>
              <a:buFontTx/>
              <a:buAutoNum type="arabicPeriod"/>
            </a:pPr>
            <a:r>
              <a:rPr lang="fa-IR" sz="2800">
                <a:solidFill>
                  <a:srgbClr val="FFCC99"/>
                </a:solidFill>
              </a:rPr>
              <a:t>« تقاضای مازاد » و « عرضه مازاد » را تعریف کند.</a:t>
            </a:r>
          </a:p>
          <a:p>
            <a:pPr marL="342900" indent="-342900" algn="just">
              <a:spcBef>
                <a:spcPct val="50000"/>
              </a:spcBef>
              <a:buFontTx/>
              <a:buAutoNum type="arabicPeriod"/>
            </a:pPr>
            <a:r>
              <a:rPr lang="fa-IR" sz="2800">
                <a:solidFill>
                  <a:srgbClr val="FFCC99"/>
                </a:solidFill>
              </a:rPr>
              <a:t>تأثیر تقاضای مازاد و عرضه مازاد بر سطح موجود قیمتها را با ذکر یک مثال بیان کند.</a:t>
            </a:r>
          </a:p>
          <a:p>
            <a:pPr marL="342900" indent="-342900">
              <a:spcBef>
                <a:spcPct val="50000"/>
              </a:spcBef>
              <a:buFontTx/>
              <a:buAutoNum type="arabicPeriod"/>
            </a:pP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6565">
                                            <p:txEl>
                                              <p:pRg st="0" end="0"/>
                                            </p:txEl>
                                          </p:spTgt>
                                        </p:tgtEl>
                                        <p:attrNameLst>
                                          <p:attrName>style.visibility</p:attrName>
                                        </p:attrNameLst>
                                      </p:cBhvr>
                                      <p:to>
                                        <p:strVal val="visible"/>
                                      </p:to>
                                    </p:set>
                                    <p:animEffect transition="in" filter="dissolve">
                                      <p:cBhvr>
                                        <p:cTn id="7" dur="500"/>
                                        <p:tgtEl>
                                          <p:spTgt spid="6656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6565">
                                            <p:txEl>
                                              <p:pRg st="1" end="1"/>
                                            </p:txEl>
                                          </p:spTgt>
                                        </p:tgtEl>
                                        <p:attrNameLst>
                                          <p:attrName>style.visibility</p:attrName>
                                        </p:attrNameLst>
                                      </p:cBhvr>
                                      <p:to>
                                        <p:strVal val="visible"/>
                                      </p:to>
                                    </p:set>
                                    <p:animEffect transition="in" filter="dissolve">
                                      <p:cBhvr>
                                        <p:cTn id="10" dur="500"/>
                                        <p:tgtEl>
                                          <p:spTgt spid="66565">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66565">
                                            <p:txEl>
                                              <p:pRg st="2" end="2"/>
                                            </p:txEl>
                                          </p:spTgt>
                                        </p:tgtEl>
                                        <p:attrNameLst>
                                          <p:attrName>style.visibility</p:attrName>
                                        </p:attrNameLst>
                                      </p:cBhvr>
                                      <p:to>
                                        <p:strVal val="visible"/>
                                      </p:to>
                                    </p:set>
                                    <p:animEffect transition="in" filter="dissolve">
                                      <p:cBhvr>
                                        <p:cTn id="13" dur="500"/>
                                        <p:tgtEl>
                                          <p:spTgt spid="66565">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66565">
                                            <p:txEl>
                                              <p:pRg st="3" end="3"/>
                                            </p:txEl>
                                          </p:spTgt>
                                        </p:tgtEl>
                                        <p:attrNameLst>
                                          <p:attrName>style.visibility</p:attrName>
                                        </p:attrNameLst>
                                      </p:cBhvr>
                                      <p:to>
                                        <p:strVal val="visible"/>
                                      </p:to>
                                    </p:set>
                                    <p:animEffect transition="in" filter="dissolve">
                                      <p:cBhvr>
                                        <p:cTn id="16" dur="500"/>
                                        <p:tgtEl>
                                          <p:spTgt spid="66565">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66565">
                                            <p:txEl>
                                              <p:pRg st="4" end="4"/>
                                            </p:txEl>
                                          </p:spTgt>
                                        </p:tgtEl>
                                        <p:attrNameLst>
                                          <p:attrName>style.visibility</p:attrName>
                                        </p:attrNameLst>
                                      </p:cBhvr>
                                      <p:to>
                                        <p:strVal val="visible"/>
                                      </p:to>
                                    </p:set>
                                    <p:animEffect transition="in" filter="dissolve">
                                      <p:cBhvr>
                                        <p:cTn id="19" dur="500"/>
                                        <p:tgtEl>
                                          <p:spTgt spid="66565">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66565">
                                            <p:txEl>
                                              <p:pRg st="5" end="5"/>
                                            </p:txEl>
                                          </p:spTgt>
                                        </p:tgtEl>
                                        <p:attrNameLst>
                                          <p:attrName>style.visibility</p:attrName>
                                        </p:attrNameLst>
                                      </p:cBhvr>
                                      <p:to>
                                        <p:strVal val="visible"/>
                                      </p:to>
                                    </p:set>
                                    <p:animEffect transition="in" filter="dissolve">
                                      <p:cBhvr>
                                        <p:cTn id="22" dur="500"/>
                                        <p:tgtEl>
                                          <p:spTgt spid="6656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 Box 4"/>
          <p:cNvSpPr txBox="1">
            <a:spLocks noChangeArrowheads="1"/>
          </p:cNvSpPr>
          <p:nvPr/>
        </p:nvSpPr>
        <p:spPr bwMode="auto">
          <a:xfrm>
            <a:off x="395288" y="1412875"/>
            <a:ext cx="8280400" cy="3938588"/>
          </a:xfrm>
          <a:prstGeom prst="rect">
            <a:avLst/>
          </a:prstGeom>
          <a:noFill/>
          <a:ln w="9525">
            <a:noFill/>
            <a:miter lim="800000"/>
            <a:headEnd/>
            <a:tailEnd/>
          </a:ln>
          <a:effectLst/>
        </p:spPr>
        <p:txBody>
          <a:bodyPr>
            <a:spAutoFit/>
          </a:bodyPr>
          <a:lstStyle/>
          <a:p>
            <a:pPr>
              <a:spcBef>
                <a:spcPct val="50000"/>
              </a:spcBef>
            </a:pPr>
            <a:r>
              <a:rPr lang="fa-IR" sz="2800">
                <a:solidFill>
                  <a:srgbClr val="FFCC99"/>
                </a:solidFill>
              </a:rPr>
              <a:t>فعالیت بازار بستگی به تصمیمات متقاضیان و عرضه کنندگان دارد ، معمولاً برای کلیه بازارها یکی از سه موقعیت زیر در هر لحظه ای می تواند رخ دهد:</a:t>
            </a:r>
          </a:p>
          <a:p>
            <a:pPr>
              <a:spcBef>
                <a:spcPct val="50000"/>
              </a:spcBef>
            </a:pPr>
            <a:r>
              <a:rPr lang="fa-IR" sz="2800">
                <a:solidFill>
                  <a:srgbClr val="FFCC99"/>
                </a:solidFill>
              </a:rPr>
              <a:t>1- تقاضای مازاد</a:t>
            </a:r>
          </a:p>
          <a:p>
            <a:pPr>
              <a:spcBef>
                <a:spcPct val="50000"/>
              </a:spcBef>
            </a:pPr>
            <a:r>
              <a:rPr lang="fa-IR" sz="2800">
                <a:solidFill>
                  <a:srgbClr val="FFCC99"/>
                </a:solidFill>
              </a:rPr>
              <a:t>2- عرضه مازاد</a:t>
            </a:r>
          </a:p>
          <a:p>
            <a:pPr>
              <a:spcBef>
                <a:spcPct val="50000"/>
              </a:spcBef>
            </a:pPr>
            <a:r>
              <a:rPr lang="fa-IR" sz="2800">
                <a:solidFill>
                  <a:srgbClr val="FFCC99"/>
                </a:solidFill>
              </a:rPr>
              <a:t>3- تعادل</a:t>
            </a:r>
          </a:p>
          <a:p>
            <a:pPr>
              <a:spcBef>
                <a:spcPct val="50000"/>
              </a:spcBef>
            </a:pPr>
            <a:r>
              <a:rPr lang="fa-IR" sz="2800">
                <a:solidFill>
                  <a:srgbClr val="FFCC99"/>
                </a:solidFill>
              </a:rPr>
              <a:t> </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7588">
                                            <p:txEl>
                                              <p:pRg st="0" end="0"/>
                                            </p:txEl>
                                          </p:spTgt>
                                        </p:tgtEl>
                                        <p:attrNameLst>
                                          <p:attrName>style.visibility</p:attrName>
                                        </p:attrNameLst>
                                      </p:cBhvr>
                                      <p:to>
                                        <p:strVal val="visible"/>
                                      </p:to>
                                    </p:set>
                                    <p:animEffect transition="in" filter="dissolve">
                                      <p:cBhvr>
                                        <p:cTn id="7" dur="500"/>
                                        <p:tgtEl>
                                          <p:spTgt spid="6758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7588">
                                            <p:txEl>
                                              <p:pRg st="1" end="1"/>
                                            </p:txEl>
                                          </p:spTgt>
                                        </p:tgtEl>
                                        <p:attrNameLst>
                                          <p:attrName>style.visibility</p:attrName>
                                        </p:attrNameLst>
                                      </p:cBhvr>
                                      <p:to>
                                        <p:strVal val="visible"/>
                                      </p:to>
                                    </p:set>
                                    <p:animEffect transition="in" filter="dissolve">
                                      <p:cBhvr>
                                        <p:cTn id="10" dur="500"/>
                                        <p:tgtEl>
                                          <p:spTgt spid="6758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67588">
                                            <p:txEl>
                                              <p:pRg st="2" end="2"/>
                                            </p:txEl>
                                          </p:spTgt>
                                        </p:tgtEl>
                                        <p:attrNameLst>
                                          <p:attrName>style.visibility</p:attrName>
                                        </p:attrNameLst>
                                      </p:cBhvr>
                                      <p:to>
                                        <p:strVal val="visible"/>
                                      </p:to>
                                    </p:set>
                                    <p:animEffect transition="in" filter="dissolve">
                                      <p:cBhvr>
                                        <p:cTn id="13" dur="500"/>
                                        <p:tgtEl>
                                          <p:spTgt spid="6758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67588">
                                            <p:txEl>
                                              <p:pRg st="3" end="3"/>
                                            </p:txEl>
                                          </p:spTgt>
                                        </p:tgtEl>
                                        <p:attrNameLst>
                                          <p:attrName>style.visibility</p:attrName>
                                        </p:attrNameLst>
                                      </p:cBhvr>
                                      <p:to>
                                        <p:strVal val="visible"/>
                                      </p:to>
                                    </p:set>
                                    <p:animEffect transition="in" filter="dissolve">
                                      <p:cBhvr>
                                        <p:cTn id="16" dur="500"/>
                                        <p:tgtEl>
                                          <p:spTgt spid="67588">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67588">
                                            <p:txEl>
                                              <p:pRg st="4" end="4"/>
                                            </p:txEl>
                                          </p:spTgt>
                                        </p:tgtEl>
                                        <p:attrNameLst>
                                          <p:attrName>style.visibility</p:attrName>
                                        </p:attrNameLst>
                                      </p:cBhvr>
                                      <p:to>
                                        <p:strVal val="visible"/>
                                      </p:to>
                                    </p:set>
                                    <p:animEffect transition="in" filter="dissolve">
                                      <p:cBhvr>
                                        <p:cTn id="19" dur="500"/>
                                        <p:tgtEl>
                                          <p:spTgt spid="6758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 Box 4"/>
          <p:cNvSpPr txBox="1">
            <a:spLocks noChangeArrowheads="1"/>
          </p:cNvSpPr>
          <p:nvPr/>
        </p:nvSpPr>
        <p:spPr bwMode="auto">
          <a:xfrm>
            <a:off x="395288" y="1773238"/>
            <a:ext cx="8353425" cy="2928937"/>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تقاضای مازاد و عرضه مازاد :</a:t>
            </a:r>
          </a:p>
          <a:p>
            <a:pPr algn="just">
              <a:spcBef>
                <a:spcPct val="50000"/>
              </a:spcBef>
            </a:pPr>
            <a:r>
              <a:rPr lang="fa-IR" sz="2800">
                <a:solidFill>
                  <a:srgbClr val="FFCC99"/>
                </a:solidFill>
              </a:rPr>
              <a:t>زمانی که مقدار تقاضا از مقدار عرضه در قیمت های جاری بیشتر  باشد ، تقاضای مازاد وجود دارد. وقتی که در قیمت های جاری مقدار عرضه بر مقدار تقاضا فزونی گیرد عرضه مازاد وجود خواهد داشت و بالاخره  شرایطی که در آن مقدار عرضه و مقدار تقاضا با هم برابرند ، آن قیمت که چنین موقعیتی را به وجود می آورد ، قیمت تعادل است.  </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8612">
                                            <p:txEl>
                                              <p:pRg st="0" end="0"/>
                                            </p:txEl>
                                          </p:spTgt>
                                        </p:tgtEl>
                                        <p:attrNameLst>
                                          <p:attrName>style.visibility</p:attrName>
                                        </p:attrNameLst>
                                      </p:cBhvr>
                                      <p:to>
                                        <p:strVal val="visible"/>
                                      </p:to>
                                    </p:set>
                                    <p:animEffect transition="in" filter="dissolve">
                                      <p:cBhvr>
                                        <p:cTn id="7" dur="500"/>
                                        <p:tgtEl>
                                          <p:spTgt spid="6861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8612">
                                            <p:txEl>
                                              <p:pRg st="1" end="1"/>
                                            </p:txEl>
                                          </p:spTgt>
                                        </p:tgtEl>
                                        <p:attrNameLst>
                                          <p:attrName>style.visibility</p:attrName>
                                        </p:attrNameLst>
                                      </p:cBhvr>
                                      <p:to>
                                        <p:strVal val="visible"/>
                                      </p:to>
                                    </p:set>
                                    <p:animEffect transition="in" filter="dissolve">
                                      <p:cBhvr>
                                        <p:cTn id="10" dur="500"/>
                                        <p:tgtEl>
                                          <p:spTgt spid="686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Text Box 4"/>
          <p:cNvSpPr txBox="1">
            <a:spLocks noChangeArrowheads="1"/>
          </p:cNvSpPr>
          <p:nvPr/>
        </p:nvSpPr>
        <p:spPr bwMode="auto">
          <a:xfrm>
            <a:off x="1835150" y="1989138"/>
            <a:ext cx="7308850" cy="2530475"/>
          </a:xfrm>
          <a:prstGeom prst="rect">
            <a:avLst/>
          </a:prstGeom>
          <a:noFill/>
          <a:ln w="9525">
            <a:noFill/>
            <a:miter lim="800000"/>
            <a:headEnd/>
            <a:tailEnd/>
          </a:ln>
          <a:effectLst/>
        </p:spPr>
        <p:txBody>
          <a:bodyPr>
            <a:spAutoFit/>
          </a:bodyPr>
          <a:lstStyle/>
          <a:p>
            <a:pPr>
              <a:spcBef>
                <a:spcPct val="50000"/>
              </a:spcBef>
            </a:pPr>
            <a:r>
              <a:rPr lang="fa-IR" sz="4000">
                <a:solidFill>
                  <a:srgbClr val="00FF99"/>
                </a:solidFill>
              </a:rPr>
              <a:t>                          فصل چهارم</a:t>
            </a:r>
          </a:p>
          <a:p>
            <a:pPr>
              <a:spcBef>
                <a:spcPct val="50000"/>
              </a:spcBef>
            </a:pPr>
            <a:r>
              <a:rPr lang="fa-IR" sz="4000">
                <a:solidFill>
                  <a:srgbClr val="00FF99"/>
                </a:solidFill>
              </a:rPr>
              <a:t>              رفتار مصرف کننده و مطلوبیت </a:t>
            </a:r>
          </a:p>
          <a:p>
            <a:pPr>
              <a:spcBef>
                <a:spcPct val="50000"/>
              </a:spcBef>
            </a:pPr>
            <a:endParaRPr lang="en-US" sz="40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9636">
                                            <p:txEl>
                                              <p:pRg st="0" end="0"/>
                                            </p:txEl>
                                          </p:spTgt>
                                        </p:tgtEl>
                                        <p:attrNameLst>
                                          <p:attrName>style.visibility</p:attrName>
                                        </p:attrNameLst>
                                      </p:cBhvr>
                                      <p:to>
                                        <p:strVal val="visible"/>
                                      </p:to>
                                    </p:set>
                                    <p:animEffect transition="in" filter="dissolve">
                                      <p:cBhvr>
                                        <p:cTn id="7" dur="500"/>
                                        <p:tgtEl>
                                          <p:spTgt spid="696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9636">
                                            <p:txEl>
                                              <p:pRg st="1" end="1"/>
                                            </p:txEl>
                                          </p:spTgt>
                                        </p:tgtEl>
                                        <p:attrNameLst>
                                          <p:attrName>style.visibility</p:attrName>
                                        </p:attrNameLst>
                                      </p:cBhvr>
                                      <p:to>
                                        <p:strVal val="visible"/>
                                      </p:to>
                                    </p:set>
                                    <p:animEffect transition="in" filter="dissolve">
                                      <p:cBhvr>
                                        <p:cTn id="10" dur="500"/>
                                        <p:tgtEl>
                                          <p:spTgt spid="696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2" name="Text Box 4"/>
          <p:cNvSpPr txBox="1">
            <a:spLocks noChangeArrowheads="1"/>
          </p:cNvSpPr>
          <p:nvPr/>
        </p:nvSpPr>
        <p:spPr bwMode="auto">
          <a:xfrm>
            <a:off x="684213" y="1773238"/>
            <a:ext cx="8207375" cy="2716212"/>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بازارهای کارآمد :</a:t>
            </a:r>
          </a:p>
          <a:p>
            <a:pPr algn="just">
              <a:spcBef>
                <a:spcPct val="50000"/>
              </a:spcBef>
            </a:pPr>
            <a:r>
              <a:rPr lang="fa-IR" sz="2800">
                <a:solidFill>
                  <a:srgbClr val="FFFF00"/>
                </a:solidFill>
              </a:rPr>
              <a:t>به وضوح زمانهایی وجود دارند که در یک بازار فرصت برای کسب سود وجود دارد ولی این فرصت سود نصیب کسی می شود که زود تر به آنجا برسد یا زودتر خبردار شود.</a:t>
            </a:r>
          </a:p>
          <a:p>
            <a:pPr>
              <a:spcBef>
                <a:spcPct val="50000"/>
              </a:spcBef>
            </a:pP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1492">
                                            <p:txEl>
                                              <p:pRg st="0" end="0"/>
                                            </p:txEl>
                                          </p:spTgt>
                                        </p:tgtEl>
                                        <p:attrNameLst>
                                          <p:attrName>style.visibility</p:attrName>
                                        </p:attrNameLst>
                                      </p:cBhvr>
                                      <p:to>
                                        <p:strVal val="visible"/>
                                      </p:to>
                                    </p:set>
                                    <p:animEffect transition="in" filter="dissolve">
                                      <p:cBhvr>
                                        <p:cTn id="7" dur="500"/>
                                        <p:tgtEl>
                                          <p:spTgt spid="1914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1492">
                                            <p:txEl>
                                              <p:pRg st="1" end="1"/>
                                            </p:txEl>
                                          </p:spTgt>
                                        </p:tgtEl>
                                        <p:attrNameLst>
                                          <p:attrName>style.visibility</p:attrName>
                                        </p:attrNameLst>
                                      </p:cBhvr>
                                      <p:to>
                                        <p:strVal val="visible"/>
                                      </p:to>
                                    </p:set>
                                    <p:animEffect transition="in" filter="dissolve">
                                      <p:cBhvr>
                                        <p:cTn id="10" dur="500"/>
                                        <p:tgtEl>
                                          <p:spTgt spid="1914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6" name="Text Box 4"/>
          <p:cNvSpPr txBox="1">
            <a:spLocks noChangeArrowheads="1"/>
          </p:cNvSpPr>
          <p:nvPr/>
        </p:nvSpPr>
        <p:spPr bwMode="auto">
          <a:xfrm>
            <a:off x="468313" y="2060575"/>
            <a:ext cx="8135937" cy="1525588"/>
          </a:xfrm>
          <a:prstGeom prst="rect">
            <a:avLst/>
          </a:prstGeom>
          <a:noFill/>
          <a:ln w="9525">
            <a:noFill/>
            <a:miter lim="800000"/>
            <a:headEnd/>
            <a:tailEnd/>
          </a:ln>
          <a:effectLst/>
        </p:spPr>
        <p:txBody>
          <a:bodyPr>
            <a:spAutoFit/>
          </a:bodyPr>
          <a:lstStyle/>
          <a:p>
            <a:pPr>
              <a:spcBef>
                <a:spcPct val="50000"/>
              </a:spcBef>
            </a:pPr>
            <a:r>
              <a:rPr lang="fa-IR" sz="4000">
                <a:solidFill>
                  <a:srgbClr val="00FF99"/>
                </a:solidFill>
              </a:rPr>
              <a:t>قسمت اول :</a:t>
            </a:r>
          </a:p>
          <a:p>
            <a:pPr>
              <a:spcBef>
                <a:spcPct val="50000"/>
              </a:spcBef>
            </a:pPr>
            <a:r>
              <a:rPr lang="fa-IR" sz="3600">
                <a:solidFill>
                  <a:srgbClr val="00FF99"/>
                </a:solidFill>
              </a:rPr>
              <a:t> رفتار مصرف کننده و مطلوبیت</a:t>
            </a:r>
            <a:endParaRPr lang="en-US" sz="36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8116">
                                            <p:txEl>
                                              <p:pRg st="0" end="0"/>
                                            </p:txEl>
                                          </p:spTgt>
                                        </p:tgtEl>
                                        <p:attrNameLst>
                                          <p:attrName>style.visibility</p:attrName>
                                        </p:attrNameLst>
                                      </p:cBhvr>
                                      <p:to>
                                        <p:strVal val="visible"/>
                                      </p:to>
                                    </p:set>
                                    <p:animEffect transition="in" filter="dissolve">
                                      <p:cBhvr>
                                        <p:cTn id="7" dur="500"/>
                                        <p:tgtEl>
                                          <p:spTgt spid="2181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8116">
                                            <p:txEl>
                                              <p:pRg st="1" end="1"/>
                                            </p:txEl>
                                          </p:spTgt>
                                        </p:tgtEl>
                                        <p:attrNameLst>
                                          <p:attrName>style.visibility</p:attrName>
                                        </p:attrNameLst>
                                      </p:cBhvr>
                                      <p:to>
                                        <p:strVal val="visible"/>
                                      </p:to>
                                    </p:set>
                                    <p:animEffect transition="in" filter="dissolve">
                                      <p:cBhvr>
                                        <p:cTn id="10" dur="500"/>
                                        <p:tgtEl>
                                          <p:spTgt spid="2181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Text Box 4"/>
          <p:cNvSpPr txBox="1">
            <a:spLocks noChangeArrowheads="1"/>
          </p:cNvSpPr>
          <p:nvPr/>
        </p:nvSpPr>
        <p:spPr bwMode="auto">
          <a:xfrm>
            <a:off x="395288" y="1844675"/>
            <a:ext cx="8353425" cy="2503488"/>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99"/>
                </a:solidFill>
              </a:rPr>
              <a:t>هدفهای کلی فصل چهارم :</a:t>
            </a:r>
          </a:p>
          <a:p>
            <a:pPr marL="342900" indent="-342900">
              <a:spcBef>
                <a:spcPct val="50000"/>
              </a:spcBef>
              <a:buFontTx/>
              <a:buAutoNum type="arabicPeriod"/>
            </a:pPr>
            <a:r>
              <a:rPr lang="fa-IR" sz="2800">
                <a:solidFill>
                  <a:srgbClr val="00FF99"/>
                </a:solidFill>
              </a:rPr>
              <a:t>دانشجو با مفهوم مطلوبیت و مطلوبیت نهایی آشنا می شود.</a:t>
            </a:r>
          </a:p>
          <a:p>
            <a:pPr marL="342900" indent="-342900">
              <a:spcBef>
                <a:spcPct val="50000"/>
              </a:spcBef>
              <a:buFontTx/>
              <a:buAutoNum type="arabicPeriod"/>
            </a:pPr>
            <a:r>
              <a:rPr lang="fa-IR" sz="2800">
                <a:solidFill>
                  <a:srgbClr val="00FF99"/>
                </a:solidFill>
              </a:rPr>
              <a:t>اثرات جانشین و اثرات درآمدی تغییر در قیمت را می فهمد.</a:t>
            </a:r>
          </a:p>
          <a:p>
            <a:pPr marL="342900" indent="-342900">
              <a:spcBef>
                <a:spcPct val="50000"/>
              </a:spcBef>
              <a:buFontTx/>
              <a:buAutoNum type="arabicPeriod"/>
            </a:pPr>
            <a:r>
              <a:rPr lang="fa-IR" sz="2800">
                <a:solidFill>
                  <a:srgbClr val="00FF99"/>
                </a:solidFill>
              </a:rPr>
              <a:t>با چگونگی تجزیه و تحلیل منحنی های بی تفاوتی آشنا می شود.</a:t>
            </a: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0660">
                                            <p:txEl>
                                              <p:pRg st="0" end="0"/>
                                            </p:txEl>
                                          </p:spTgt>
                                        </p:tgtEl>
                                        <p:attrNameLst>
                                          <p:attrName>style.visibility</p:attrName>
                                        </p:attrNameLst>
                                      </p:cBhvr>
                                      <p:to>
                                        <p:strVal val="visible"/>
                                      </p:to>
                                    </p:set>
                                    <p:animEffect transition="in" filter="dissolve">
                                      <p:cBhvr>
                                        <p:cTn id="7" dur="500"/>
                                        <p:tgtEl>
                                          <p:spTgt spid="706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0660">
                                            <p:txEl>
                                              <p:pRg st="1" end="1"/>
                                            </p:txEl>
                                          </p:spTgt>
                                        </p:tgtEl>
                                        <p:attrNameLst>
                                          <p:attrName>style.visibility</p:attrName>
                                        </p:attrNameLst>
                                      </p:cBhvr>
                                      <p:to>
                                        <p:strVal val="visible"/>
                                      </p:to>
                                    </p:set>
                                    <p:animEffect transition="in" filter="dissolve">
                                      <p:cBhvr>
                                        <p:cTn id="10" dur="500"/>
                                        <p:tgtEl>
                                          <p:spTgt spid="7066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70660">
                                            <p:txEl>
                                              <p:pRg st="2" end="2"/>
                                            </p:txEl>
                                          </p:spTgt>
                                        </p:tgtEl>
                                        <p:attrNameLst>
                                          <p:attrName>style.visibility</p:attrName>
                                        </p:attrNameLst>
                                      </p:cBhvr>
                                      <p:to>
                                        <p:strVal val="visible"/>
                                      </p:to>
                                    </p:set>
                                    <p:animEffect transition="in" filter="dissolve">
                                      <p:cBhvr>
                                        <p:cTn id="13" dur="500"/>
                                        <p:tgtEl>
                                          <p:spTgt spid="7066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70660">
                                            <p:txEl>
                                              <p:pRg st="3" end="3"/>
                                            </p:txEl>
                                          </p:spTgt>
                                        </p:tgtEl>
                                        <p:attrNameLst>
                                          <p:attrName>style.visibility</p:attrName>
                                        </p:attrNameLst>
                                      </p:cBhvr>
                                      <p:to>
                                        <p:strVal val="visible"/>
                                      </p:to>
                                    </p:set>
                                    <p:animEffect transition="in" filter="dissolve">
                                      <p:cBhvr>
                                        <p:cTn id="16" dur="500"/>
                                        <p:tgtEl>
                                          <p:spTgt spid="7066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Text Box 4"/>
          <p:cNvSpPr txBox="1">
            <a:spLocks noChangeArrowheads="1"/>
          </p:cNvSpPr>
          <p:nvPr/>
        </p:nvSpPr>
        <p:spPr bwMode="auto">
          <a:xfrm>
            <a:off x="395288" y="1989138"/>
            <a:ext cx="8424862" cy="1862137"/>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99"/>
                </a:solidFill>
              </a:rPr>
              <a:t>هدفهای کلی :</a:t>
            </a:r>
          </a:p>
          <a:p>
            <a:pPr marL="342900" indent="-342900">
              <a:spcBef>
                <a:spcPct val="50000"/>
              </a:spcBef>
            </a:pPr>
            <a:r>
              <a:rPr lang="fa-IR" sz="2800">
                <a:solidFill>
                  <a:srgbClr val="00FF99"/>
                </a:solidFill>
              </a:rPr>
              <a:t>دانشجو با چگونگی تعیین تقاضا در رابطه با ستاده ها آشنا می شود.</a:t>
            </a:r>
          </a:p>
          <a:p>
            <a:pPr marL="342900" indent="-342900">
              <a:spcBef>
                <a:spcPct val="50000"/>
              </a:spcBef>
            </a:pP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1684">
                                            <p:txEl>
                                              <p:pRg st="0" end="0"/>
                                            </p:txEl>
                                          </p:spTgt>
                                        </p:tgtEl>
                                        <p:attrNameLst>
                                          <p:attrName>style.visibility</p:attrName>
                                        </p:attrNameLst>
                                      </p:cBhvr>
                                      <p:to>
                                        <p:strVal val="visible"/>
                                      </p:to>
                                    </p:set>
                                    <p:animEffect transition="in" filter="dissolve">
                                      <p:cBhvr>
                                        <p:cTn id="7" dur="500"/>
                                        <p:tgtEl>
                                          <p:spTgt spid="716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1684">
                                            <p:txEl>
                                              <p:pRg st="1" end="1"/>
                                            </p:txEl>
                                          </p:spTgt>
                                        </p:tgtEl>
                                        <p:attrNameLst>
                                          <p:attrName>style.visibility</p:attrName>
                                        </p:attrNameLst>
                                      </p:cBhvr>
                                      <p:to>
                                        <p:strVal val="visible"/>
                                      </p:to>
                                    </p:set>
                                    <p:animEffect transition="in" filter="dissolve">
                                      <p:cBhvr>
                                        <p:cTn id="10" dur="500"/>
                                        <p:tgtEl>
                                          <p:spTgt spid="716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Text Box 4"/>
          <p:cNvSpPr txBox="1">
            <a:spLocks noChangeArrowheads="1"/>
          </p:cNvSpPr>
          <p:nvPr/>
        </p:nvSpPr>
        <p:spPr bwMode="auto">
          <a:xfrm>
            <a:off x="395288" y="836613"/>
            <a:ext cx="8497887" cy="5187950"/>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99"/>
                </a:solidFill>
              </a:rPr>
              <a:t>هدفهای رفتاری :</a:t>
            </a:r>
          </a:p>
          <a:p>
            <a:pPr marL="342900" indent="-342900" algn="just">
              <a:spcBef>
                <a:spcPct val="50000"/>
              </a:spcBef>
              <a:buFontTx/>
              <a:buAutoNum type="arabicPeriod"/>
            </a:pPr>
            <a:r>
              <a:rPr lang="fa-IR" sz="2800">
                <a:solidFill>
                  <a:srgbClr val="00FF99"/>
                </a:solidFill>
              </a:rPr>
              <a:t>آندسته از تصمیمات عمده ای که یک خانوار در رابطه با ستاده ها ، اخذ می کند را ذکر نماید.</a:t>
            </a:r>
          </a:p>
          <a:p>
            <a:pPr marL="342900" indent="-342900">
              <a:spcBef>
                <a:spcPct val="50000"/>
              </a:spcBef>
              <a:buFontTx/>
              <a:buAutoNum type="arabicPeriod"/>
            </a:pPr>
            <a:r>
              <a:rPr lang="fa-IR" sz="2800">
                <a:solidFill>
                  <a:srgbClr val="00FF99"/>
                </a:solidFill>
              </a:rPr>
              <a:t>عوامل مؤثر در تقاضای خانوار را فهرست کند.</a:t>
            </a:r>
          </a:p>
          <a:p>
            <a:pPr marL="342900" indent="-342900">
              <a:spcBef>
                <a:spcPct val="50000"/>
              </a:spcBef>
              <a:buFontTx/>
              <a:buAutoNum type="arabicPeriod"/>
            </a:pPr>
            <a:r>
              <a:rPr lang="fa-IR" sz="2800">
                <a:solidFill>
                  <a:srgbClr val="00FF99"/>
                </a:solidFill>
              </a:rPr>
              <a:t>مفهوم واژه « محدودیت بودجه » را با رسم یک نمودار شرح دهد.</a:t>
            </a:r>
          </a:p>
          <a:p>
            <a:pPr marL="342900" indent="-342900" algn="just">
              <a:spcBef>
                <a:spcPct val="50000"/>
              </a:spcBef>
              <a:buFontTx/>
              <a:buAutoNum type="arabicPeriod"/>
            </a:pPr>
            <a:r>
              <a:rPr lang="fa-IR" sz="2800">
                <a:solidFill>
                  <a:srgbClr val="00FF99"/>
                </a:solidFill>
              </a:rPr>
              <a:t>منظور از « انتخاب در یک سیستم اقتصادی » را با بیان یک مثال شرح دهد.</a:t>
            </a:r>
          </a:p>
          <a:p>
            <a:pPr marL="342900" indent="-342900">
              <a:spcBef>
                <a:spcPct val="50000"/>
              </a:spcBef>
              <a:buFontTx/>
              <a:buAutoNum type="arabicPeriod"/>
            </a:pPr>
            <a:r>
              <a:rPr lang="fa-IR" sz="2800">
                <a:solidFill>
                  <a:srgbClr val="00FF99"/>
                </a:solidFill>
              </a:rPr>
              <a:t>تأثیر افزایش قیمت کالا روی « محدودیت بودجه » را بیان کند.</a:t>
            </a:r>
          </a:p>
          <a:p>
            <a:pPr marL="342900" indent="-342900">
              <a:spcBef>
                <a:spcPct val="50000"/>
              </a:spcBef>
            </a:pPr>
            <a:endParaRPr lang="en-US" sz="2400">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7028">
                                            <p:txEl>
                                              <p:pRg st="0" end="0"/>
                                            </p:txEl>
                                          </p:spTgt>
                                        </p:tgtEl>
                                        <p:attrNameLst>
                                          <p:attrName>style.visibility</p:attrName>
                                        </p:attrNameLst>
                                      </p:cBhvr>
                                      <p:to>
                                        <p:strVal val="visible"/>
                                      </p:to>
                                    </p:set>
                                    <p:animEffect transition="in" filter="dissolve">
                                      <p:cBhvr>
                                        <p:cTn id="7" dur="500"/>
                                        <p:tgtEl>
                                          <p:spTgt spid="25702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7028">
                                            <p:txEl>
                                              <p:pRg st="1" end="1"/>
                                            </p:txEl>
                                          </p:spTgt>
                                        </p:tgtEl>
                                        <p:attrNameLst>
                                          <p:attrName>style.visibility</p:attrName>
                                        </p:attrNameLst>
                                      </p:cBhvr>
                                      <p:to>
                                        <p:strVal val="visible"/>
                                      </p:to>
                                    </p:set>
                                    <p:animEffect transition="in" filter="dissolve">
                                      <p:cBhvr>
                                        <p:cTn id="10" dur="500"/>
                                        <p:tgtEl>
                                          <p:spTgt spid="25702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57028">
                                            <p:txEl>
                                              <p:pRg st="2" end="2"/>
                                            </p:txEl>
                                          </p:spTgt>
                                        </p:tgtEl>
                                        <p:attrNameLst>
                                          <p:attrName>style.visibility</p:attrName>
                                        </p:attrNameLst>
                                      </p:cBhvr>
                                      <p:to>
                                        <p:strVal val="visible"/>
                                      </p:to>
                                    </p:set>
                                    <p:animEffect transition="in" filter="dissolve">
                                      <p:cBhvr>
                                        <p:cTn id="13" dur="500"/>
                                        <p:tgtEl>
                                          <p:spTgt spid="25702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57028">
                                            <p:txEl>
                                              <p:pRg st="3" end="3"/>
                                            </p:txEl>
                                          </p:spTgt>
                                        </p:tgtEl>
                                        <p:attrNameLst>
                                          <p:attrName>style.visibility</p:attrName>
                                        </p:attrNameLst>
                                      </p:cBhvr>
                                      <p:to>
                                        <p:strVal val="visible"/>
                                      </p:to>
                                    </p:set>
                                    <p:animEffect transition="in" filter="dissolve">
                                      <p:cBhvr>
                                        <p:cTn id="16" dur="500"/>
                                        <p:tgtEl>
                                          <p:spTgt spid="257028">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257028">
                                            <p:txEl>
                                              <p:pRg st="4" end="4"/>
                                            </p:txEl>
                                          </p:spTgt>
                                        </p:tgtEl>
                                        <p:attrNameLst>
                                          <p:attrName>style.visibility</p:attrName>
                                        </p:attrNameLst>
                                      </p:cBhvr>
                                      <p:to>
                                        <p:strVal val="visible"/>
                                      </p:to>
                                    </p:set>
                                    <p:animEffect transition="in" filter="dissolve">
                                      <p:cBhvr>
                                        <p:cTn id="19" dur="500"/>
                                        <p:tgtEl>
                                          <p:spTgt spid="257028">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257028">
                                            <p:txEl>
                                              <p:pRg st="5" end="5"/>
                                            </p:txEl>
                                          </p:spTgt>
                                        </p:tgtEl>
                                        <p:attrNameLst>
                                          <p:attrName>style.visibility</p:attrName>
                                        </p:attrNameLst>
                                      </p:cBhvr>
                                      <p:to>
                                        <p:strVal val="visible"/>
                                      </p:to>
                                    </p:set>
                                    <p:animEffect transition="in" filter="dissolve">
                                      <p:cBhvr>
                                        <p:cTn id="22" dur="500"/>
                                        <p:tgtEl>
                                          <p:spTgt spid="25702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Text Box 5"/>
          <p:cNvSpPr txBox="1">
            <a:spLocks noChangeArrowheads="1"/>
          </p:cNvSpPr>
          <p:nvPr/>
        </p:nvSpPr>
        <p:spPr bwMode="auto">
          <a:xfrm>
            <a:off x="468313" y="1916113"/>
            <a:ext cx="8135937" cy="3571875"/>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99"/>
                </a:solidFill>
              </a:rPr>
              <a:t>رفتار مصرف کننده و مطلوبیت :</a:t>
            </a:r>
          </a:p>
          <a:p>
            <a:pPr marL="342900" indent="-342900">
              <a:spcBef>
                <a:spcPct val="50000"/>
              </a:spcBef>
            </a:pPr>
            <a:r>
              <a:rPr lang="fa-IR" sz="2800">
                <a:solidFill>
                  <a:srgbClr val="00FF99"/>
                </a:solidFill>
              </a:rPr>
              <a:t>تصمیمات عمده ای که به وسیله خانوارها گرفته می شود سه گونه هستند :</a:t>
            </a:r>
          </a:p>
          <a:p>
            <a:pPr marL="342900" indent="-342900">
              <a:spcBef>
                <a:spcPct val="50000"/>
              </a:spcBef>
              <a:buFontTx/>
              <a:buAutoNum type="arabicPeriod"/>
            </a:pPr>
            <a:r>
              <a:rPr lang="fa-IR" sz="2800">
                <a:solidFill>
                  <a:srgbClr val="00FF99"/>
                </a:solidFill>
              </a:rPr>
              <a:t>چقدر از هر ستاده تقاضا نمایند.</a:t>
            </a:r>
          </a:p>
          <a:p>
            <a:pPr marL="342900" indent="-342900">
              <a:spcBef>
                <a:spcPct val="50000"/>
              </a:spcBef>
              <a:buFontTx/>
              <a:buAutoNum type="arabicPeriod"/>
            </a:pPr>
            <a:r>
              <a:rPr lang="fa-IR" sz="2800">
                <a:solidFill>
                  <a:srgbClr val="00FF99"/>
                </a:solidFill>
              </a:rPr>
              <a:t>چند ساعت کار عرضه نمایند.</a:t>
            </a:r>
          </a:p>
          <a:p>
            <a:pPr marL="342900" indent="-342900">
              <a:spcBef>
                <a:spcPct val="50000"/>
              </a:spcBef>
              <a:buFontTx/>
              <a:buAutoNum type="arabicPeriod"/>
            </a:pPr>
            <a:r>
              <a:rPr lang="fa-IR" sz="2800">
                <a:solidFill>
                  <a:srgbClr val="00FF99"/>
                </a:solidFill>
              </a:rPr>
              <a:t>چقدر خرج کنند ، و چقدر برای خرج در آینده پس انداز نمایند.</a:t>
            </a: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2709">
                                            <p:txEl>
                                              <p:pRg st="0" end="0"/>
                                            </p:txEl>
                                          </p:spTgt>
                                        </p:tgtEl>
                                        <p:attrNameLst>
                                          <p:attrName>style.visibility</p:attrName>
                                        </p:attrNameLst>
                                      </p:cBhvr>
                                      <p:to>
                                        <p:strVal val="visible"/>
                                      </p:to>
                                    </p:set>
                                    <p:animEffect transition="in" filter="dissolve">
                                      <p:cBhvr>
                                        <p:cTn id="7" dur="500"/>
                                        <p:tgtEl>
                                          <p:spTgt spid="7270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2709">
                                            <p:txEl>
                                              <p:pRg st="1" end="1"/>
                                            </p:txEl>
                                          </p:spTgt>
                                        </p:tgtEl>
                                        <p:attrNameLst>
                                          <p:attrName>style.visibility</p:attrName>
                                        </p:attrNameLst>
                                      </p:cBhvr>
                                      <p:to>
                                        <p:strVal val="visible"/>
                                      </p:to>
                                    </p:set>
                                    <p:animEffect transition="in" filter="dissolve">
                                      <p:cBhvr>
                                        <p:cTn id="10" dur="500"/>
                                        <p:tgtEl>
                                          <p:spTgt spid="72709">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72709">
                                            <p:txEl>
                                              <p:pRg st="2" end="2"/>
                                            </p:txEl>
                                          </p:spTgt>
                                        </p:tgtEl>
                                        <p:attrNameLst>
                                          <p:attrName>style.visibility</p:attrName>
                                        </p:attrNameLst>
                                      </p:cBhvr>
                                      <p:to>
                                        <p:strVal val="visible"/>
                                      </p:to>
                                    </p:set>
                                    <p:animEffect transition="in" filter="dissolve">
                                      <p:cBhvr>
                                        <p:cTn id="13" dur="500"/>
                                        <p:tgtEl>
                                          <p:spTgt spid="72709">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72709">
                                            <p:txEl>
                                              <p:pRg st="3" end="3"/>
                                            </p:txEl>
                                          </p:spTgt>
                                        </p:tgtEl>
                                        <p:attrNameLst>
                                          <p:attrName>style.visibility</p:attrName>
                                        </p:attrNameLst>
                                      </p:cBhvr>
                                      <p:to>
                                        <p:strVal val="visible"/>
                                      </p:to>
                                    </p:set>
                                    <p:animEffect transition="in" filter="dissolve">
                                      <p:cBhvr>
                                        <p:cTn id="16" dur="500"/>
                                        <p:tgtEl>
                                          <p:spTgt spid="72709">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72709">
                                            <p:txEl>
                                              <p:pRg st="4" end="4"/>
                                            </p:txEl>
                                          </p:spTgt>
                                        </p:tgtEl>
                                        <p:attrNameLst>
                                          <p:attrName>style.visibility</p:attrName>
                                        </p:attrNameLst>
                                      </p:cBhvr>
                                      <p:to>
                                        <p:strVal val="visible"/>
                                      </p:to>
                                    </p:set>
                                    <p:animEffect transition="in" filter="dissolve">
                                      <p:cBhvr>
                                        <p:cTn id="19" dur="500"/>
                                        <p:tgtEl>
                                          <p:spTgt spid="727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Text Box 4"/>
          <p:cNvSpPr txBox="1">
            <a:spLocks noChangeArrowheads="1"/>
          </p:cNvSpPr>
          <p:nvPr/>
        </p:nvSpPr>
        <p:spPr bwMode="auto">
          <a:xfrm>
            <a:off x="250825" y="333375"/>
            <a:ext cx="8351838" cy="6137275"/>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99"/>
                </a:solidFill>
              </a:rPr>
              <a:t>عوامل مؤثر در تقاضای خانوار :</a:t>
            </a:r>
          </a:p>
          <a:p>
            <a:pPr marL="342900" indent="-342900">
              <a:spcBef>
                <a:spcPct val="50000"/>
              </a:spcBef>
              <a:buFontTx/>
              <a:buAutoNum type="arabicPeriod"/>
            </a:pPr>
            <a:r>
              <a:rPr lang="fa-IR" sz="2800">
                <a:solidFill>
                  <a:srgbClr val="00FF99"/>
                </a:solidFill>
              </a:rPr>
              <a:t>قیمت کالای مورد نظر </a:t>
            </a:r>
          </a:p>
          <a:p>
            <a:pPr marL="342900" indent="-342900">
              <a:spcBef>
                <a:spcPct val="50000"/>
              </a:spcBef>
              <a:buFontTx/>
              <a:buAutoNum type="arabicPeriod"/>
            </a:pPr>
            <a:r>
              <a:rPr lang="fa-IR" sz="2800">
                <a:solidFill>
                  <a:srgbClr val="00FF99"/>
                </a:solidFill>
              </a:rPr>
              <a:t>درآمد موجود خانوار </a:t>
            </a:r>
          </a:p>
          <a:p>
            <a:pPr marL="342900" indent="-342900">
              <a:spcBef>
                <a:spcPct val="50000"/>
              </a:spcBef>
              <a:buFontTx/>
              <a:buAutoNum type="arabicPeriod"/>
            </a:pPr>
            <a:r>
              <a:rPr lang="fa-IR" sz="2800">
                <a:solidFill>
                  <a:srgbClr val="00FF99"/>
                </a:solidFill>
              </a:rPr>
              <a:t>ثروت اندوخته شده به وسیله خانوار</a:t>
            </a:r>
          </a:p>
          <a:p>
            <a:pPr marL="342900" indent="-342900">
              <a:spcBef>
                <a:spcPct val="50000"/>
              </a:spcBef>
              <a:buFontTx/>
              <a:buAutoNum type="arabicPeriod"/>
            </a:pPr>
            <a:r>
              <a:rPr lang="fa-IR" sz="2800">
                <a:solidFill>
                  <a:srgbClr val="00FF99"/>
                </a:solidFill>
              </a:rPr>
              <a:t>قیمت کالاها و خدمات دیگر</a:t>
            </a:r>
          </a:p>
          <a:p>
            <a:pPr marL="342900" indent="-342900">
              <a:spcBef>
                <a:spcPct val="50000"/>
              </a:spcBef>
              <a:buFontTx/>
              <a:buAutoNum type="arabicPeriod"/>
            </a:pPr>
            <a:r>
              <a:rPr lang="fa-IR" sz="2800">
                <a:solidFill>
                  <a:srgbClr val="00FF99"/>
                </a:solidFill>
              </a:rPr>
              <a:t>سلیقه و ترجیحات خانوار</a:t>
            </a:r>
          </a:p>
          <a:p>
            <a:pPr marL="342900" indent="-342900">
              <a:spcBef>
                <a:spcPct val="50000"/>
              </a:spcBef>
              <a:buFontTx/>
              <a:buAutoNum type="arabicPeriod"/>
            </a:pPr>
            <a:r>
              <a:rPr lang="fa-IR" sz="2800">
                <a:solidFill>
                  <a:srgbClr val="00FF99"/>
                </a:solidFill>
              </a:rPr>
              <a:t>انتظار در مورد قیمت ها و درآمد ، و ثروت آتی</a:t>
            </a:r>
          </a:p>
          <a:p>
            <a:pPr marL="342900" indent="-342900">
              <a:spcBef>
                <a:spcPct val="50000"/>
              </a:spcBef>
            </a:pPr>
            <a:endParaRPr lang="fa-IR" sz="2800">
              <a:solidFill>
                <a:srgbClr val="00FF99"/>
              </a:solidFill>
            </a:endParaRPr>
          </a:p>
          <a:p>
            <a:pPr marL="342900" indent="-342900" algn="just">
              <a:spcBef>
                <a:spcPct val="50000"/>
              </a:spcBef>
            </a:pPr>
            <a:r>
              <a:rPr lang="fa-IR" sz="2800">
                <a:solidFill>
                  <a:srgbClr val="00FF99"/>
                </a:solidFill>
              </a:rPr>
              <a:t>نتیجتاً ، درآمد ، ثروت ، و قیمت ها آنچه که ما به آن « محدودیت بودجه » خانوار می گوییم را تعیین می کند.</a:t>
            </a: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3732">
                                            <p:txEl>
                                              <p:pRg st="0" end="0"/>
                                            </p:txEl>
                                          </p:spTgt>
                                        </p:tgtEl>
                                        <p:attrNameLst>
                                          <p:attrName>style.visibility</p:attrName>
                                        </p:attrNameLst>
                                      </p:cBhvr>
                                      <p:to>
                                        <p:strVal val="visible"/>
                                      </p:to>
                                    </p:set>
                                    <p:animEffect transition="in" filter="dissolve">
                                      <p:cBhvr>
                                        <p:cTn id="7" dur="500"/>
                                        <p:tgtEl>
                                          <p:spTgt spid="7373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3732">
                                            <p:txEl>
                                              <p:pRg st="1" end="1"/>
                                            </p:txEl>
                                          </p:spTgt>
                                        </p:tgtEl>
                                        <p:attrNameLst>
                                          <p:attrName>style.visibility</p:attrName>
                                        </p:attrNameLst>
                                      </p:cBhvr>
                                      <p:to>
                                        <p:strVal val="visible"/>
                                      </p:to>
                                    </p:set>
                                    <p:animEffect transition="in" filter="dissolve">
                                      <p:cBhvr>
                                        <p:cTn id="10" dur="500"/>
                                        <p:tgtEl>
                                          <p:spTgt spid="7373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73732">
                                            <p:txEl>
                                              <p:pRg st="2" end="2"/>
                                            </p:txEl>
                                          </p:spTgt>
                                        </p:tgtEl>
                                        <p:attrNameLst>
                                          <p:attrName>style.visibility</p:attrName>
                                        </p:attrNameLst>
                                      </p:cBhvr>
                                      <p:to>
                                        <p:strVal val="visible"/>
                                      </p:to>
                                    </p:set>
                                    <p:animEffect transition="in" filter="dissolve">
                                      <p:cBhvr>
                                        <p:cTn id="13" dur="500"/>
                                        <p:tgtEl>
                                          <p:spTgt spid="7373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73732">
                                            <p:txEl>
                                              <p:pRg st="3" end="3"/>
                                            </p:txEl>
                                          </p:spTgt>
                                        </p:tgtEl>
                                        <p:attrNameLst>
                                          <p:attrName>style.visibility</p:attrName>
                                        </p:attrNameLst>
                                      </p:cBhvr>
                                      <p:to>
                                        <p:strVal val="visible"/>
                                      </p:to>
                                    </p:set>
                                    <p:animEffect transition="in" filter="dissolve">
                                      <p:cBhvr>
                                        <p:cTn id="16" dur="500"/>
                                        <p:tgtEl>
                                          <p:spTgt spid="73732">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73732">
                                            <p:txEl>
                                              <p:pRg st="4" end="4"/>
                                            </p:txEl>
                                          </p:spTgt>
                                        </p:tgtEl>
                                        <p:attrNameLst>
                                          <p:attrName>style.visibility</p:attrName>
                                        </p:attrNameLst>
                                      </p:cBhvr>
                                      <p:to>
                                        <p:strVal val="visible"/>
                                      </p:to>
                                    </p:set>
                                    <p:animEffect transition="in" filter="dissolve">
                                      <p:cBhvr>
                                        <p:cTn id="19" dur="500"/>
                                        <p:tgtEl>
                                          <p:spTgt spid="73732">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73732">
                                            <p:txEl>
                                              <p:pRg st="5" end="5"/>
                                            </p:txEl>
                                          </p:spTgt>
                                        </p:tgtEl>
                                        <p:attrNameLst>
                                          <p:attrName>style.visibility</p:attrName>
                                        </p:attrNameLst>
                                      </p:cBhvr>
                                      <p:to>
                                        <p:strVal val="visible"/>
                                      </p:to>
                                    </p:set>
                                    <p:animEffect transition="in" filter="dissolve">
                                      <p:cBhvr>
                                        <p:cTn id="22" dur="500"/>
                                        <p:tgtEl>
                                          <p:spTgt spid="73732">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73732">
                                            <p:txEl>
                                              <p:pRg st="6" end="6"/>
                                            </p:txEl>
                                          </p:spTgt>
                                        </p:tgtEl>
                                        <p:attrNameLst>
                                          <p:attrName>style.visibility</p:attrName>
                                        </p:attrNameLst>
                                      </p:cBhvr>
                                      <p:to>
                                        <p:strVal val="visible"/>
                                      </p:to>
                                    </p:set>
                                    <p:animEffect transition="in" filter="dissolve">
                                      <p:cBhvr>
                                        <p:cTn id="25" dur="500"/>
                                        <p:tgtEl>
                                          <p:spTgt spid="73732">
                                            <p:txEl>
                                              <p:pRg st="6" end="6"/>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73732">
                                            <p:txEl>
                                              <p:pRg st="8" end="8"/>
                                            </p:txEl>
                                          </p:spTgt>
                                        </p:tgtEl>
                                        <p:attrNameLst>
                                          <p:attrName>style.visibility</p:attrName>
                                        </p:attrNameLst>
                                      </p:cBhvr>
                                      <p:to>
                                        <p:strVal val="visible"/>
                                      </p:to>
                                    </p:set>
                                    <p:animEffect transition="in" filter="dissolve">
                                      <p:cBhvr>
                                        <p:cTn id="28" dur="500"/>
                                        <p:tgtEl>
                                          <p:spTgt spid="7373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Text Box 4"/>
          <p:cNvSpPr txBox="1">
            <a:spLocks noChangeArrowheads="1"/>
          </p:cNvSpPr>
          <p:nvPr/>
        </p:nvSpPr>
        <p:spPr bwMode="auto">
          <a:xfrm>
            <a:off x="250825" y="549275"/>
            <a:ext cx="8424863" cy="366713"/>
          </a:xfrm>
          <a:prstGeom prst="rect">
            <a:avLst/>
          </a:prstGeom>
          <a:noFill/>
          <a:ln w="9525">
            <a:noFill/>
            <a:miter lim="800000"/>
            <a:headEnd/>
            <a:tailEnd/>
          </a:ln>
          <a:effectLst/>
        </p:spPr>
        <p:txBody>
          <a:bodyPr>
            <a:spAutoFit/>
          </a:bodyPr>
          <a:lstStyle/>
          <a:p>
            <a:pPr>
              <a:spcBef>
                <a:spcPct val="50000"/>
              </a:spcBef>
            </a:pPr>
            <a:endParaRPr lang="en-US"/>
          </a:p>
        </p:txBody>
      </p:sp>
      <p:graphicFrame>
        <p:nvGraphicFramePr>
          <p:cNvPr id="74759" name="Object 7"/>
          <p:cNvGraphicFramePr>
            <a:graphicFrameLocks noChangeAspect="1"/>
          </p:cNvGraphicFramePr>
          <p:nvPr/>
        </p:nvGraphicFramePr>
        <p:xfrm>
          <a:off x="1116013" y="1412875"/>
          <a:ext cx="2447925" cy="523875"/>
        </p:xfrm>
        <a:graphic>
          <a:graphicData uri="http://schemas.openxmlformats.org/presentationml/2006/ole">
            <mc:AlternateContent xmlns:mc="http://schemas.openxmlformats.org/markup-compatibility/2006">
              <mc:Choice xmlns:v="urn:schemas-microsoft-com:vml" Requires="v">
                <p:oleObj spid="_x0000_s74762" name="Equation" r:id="rId3" imgW="1130040" imgH="241200" progId="Equation.3">
                  <p:embed/>
                </p:oleObj>
              </mc:Choice>
              <mc:Fallback>
                <p:oleObj name="Equation" r:id="rId3" imgW="1130040" imgH="24120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1412875"/>
                        <a:ext cx="2447925"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760" name="Text Box 8"/>
          <p:cNvSpPr txBox="1">
            <a:spLocks noChangeArrowheads="1"/>
          </p:cNvSpPr>
          <p:nvPr/>
        </p:nvSpPr>
        <p:spPr bwMode="auto">
          <a:xfrm>
            <a:off x="323850" y="981075"/>
            <a:ext cx="8351838" cy="3875088"/>
          </a:xfrm>
          <a:prstGeom prst="rect">
            <a:avLst/>
          </a:prstGeom>
          <a:noFill/>
          <a:ln w="9525">
            <a:noFill/>
            <a:miter lim="800000"/>
            <a:headEnd/>
            <a:tailEnd/>
          </a:ln>
          <a:effectLst/>
        </p:spPr>
        <p:txBody>
          <a:bodyPr>
            <a:spAutoFit/>
          </a:bodyPr>
          <a:lstStyle/>
          <a:p>
            <a:pPr>
              <a:spcBef>
                <a:spcPct val="50000"/>
              </a:spcBef>
            </a:pPr>
            <a:r>
              <a:rPr lang="fa-IR" sz="3200">
                <a:solidFill>
                  <a:srgbClr val="00FF99"/>
                </a:solidFill>
              </a:rPr>
              <a:t>شکل محدودیت بودجه :</a:t>
            </a:r>
          </a:p>
          <a:p>
            <a:pPr>
              <a:spcBef>
                <a:spcPct val="50000"/>
              </a:spcBef>
            </a:pPr>
            <a:endParaRPr lang="fa-IR" sz="3200">
              <a:solidFill>
                <a:srgbClr val="00FF99"/>
              </a:solidFill>
            </a:endParaRPr>
          </a:p>
          <a:p>
            <a:pPr algn="just">
              <a:spcBef>
                <a:spcPct val="50000"/>
              </a:spcBef>
            </a:pPr>
            <a:r>
              <a:rPr lang="fa-IR" sz="2800">
                <a:solidFill>
                  <a:srgbClr val="00FF99"/>
                </a:solidFill>
              </a:rPr>
              <a:t>در حالیکه </a:t>
            </a:r>
            <a:r>
              <a:rPr lang="en-US" sz="2800">
                <a:solidFill>
                  <a:srgbClr val="00FF99"/>
                </a:solidFill>
              </a:rPr>
              <a:t>X</a:t>
            </a:r>
            <a:r>
              <a:rPr lang="fa-IR" sz="2800">
                <a:solidFill>
                  <a:srgbClr val="00FF99"/>
                </a:solidFill>
              </a:rPr>
              <a:t> و </a:t>
            </a:r>
            <a:r>
              <a:rPr lang="en-US" sz="2800">
                <a:solidFill>
                  <a:srgbClr val="00FF99"/>
                </a:solidFill>
              </a:rPr>
              <a:t>Y</a:t>
            </a:r>
            <a:r>
              <a:rPr lang="fa-IR" sz="2800">
                <a:solidFill>
                  <a:srgbClr val="00FF99"/>
                </a:solidFill>
              </a:rPr>
              <a:t> تعداد واحدهای دو کالای </a:t>
            </a:r>
            <a:r>
              <a:rPr lang="en-US" sz="2800">
                <a:solidFill>
                  <a:srgbClr val="00FF99"/>
                </a:solidFill>
              </a:rPr>
              <a:t>X</a:t>
            </a:r>
            <a:r>
              <a:rPr lang="fa-IR" sz="2800">
                <a:solidFill>
                  <a:srgbClr val="00FF99"/>
                </a:solidFill>
              </a:rPr>
              <a:t> و </a:t>
            </a:r>
            <a:r>
              <a:rPr lang="en-US" sz="2800">
                <a:solidFill>
                  <a:srgbClr val="00FF99"/>
                </a:solidFill>
              </a:rPr>
              <a:t>Y</a:t>
            </a:r>
            <a:r>
              <a:rPr lang="fa-IR" sz="2800">
                <a:solidFill>
                  <a:srgbClr val="00FF99"/>
                </a:solidFill>
              </a:rPr>
              <a:t> را نشان می دهد. هزینه خرید کالای </a:t>
            </a:r>
            <a:r>
              <a:rPr lang="en-US" sz="2800">
                <a:solidFill>
                  <a:srgbClr val="00FF99"/>
                </a:solidFill>
              </a:rPr>
              <a:t>X</a:t>
            </a:r>
            <a:r>
              <a:rPr lang="fa-IR" sz="2800">
                <a:solidFill>
                  <a:srgbClr val="00FF99"/>
                </a:solidFill>
              </a:rPr>
              <a:t> (</a:t>
            </a:r>
            <a:r>
              <a:rPr lang="en-US" sz="2800">
                <a:solidFill>
                  <a:srgbClr val="00FF99"/>
                </a:solidFill>
              </a:rPr>
              <a:t>P</a:t>
            </a:r>
            <a:r>
              <a:rPr lang="en-US" sz="2800" baseline="-25000">
                <a:solidFill>
                  <a:srgbClr val="00FF99"/>
                </a:solidFill>
              </a:rPr>
              <a:t>X</a:t>
            </a:r>
            <a:r>
              <a:rPr lang="en-US" sz="2800">
                <a:solidFill>
                  <a:srgbClr val="00FF99"/>
                </a:solidFill>
              </a:rPr>
              <a:t>  </a:t>
            </a:r>
            <a:r>
              <a:rPr lang="fa-IR" sz="2800">
                <a:solidFill>
                  <a:srgbClr val="00FF99"/>
                </a:solidFill>
              </a:rPr>
              <a:t> ضربدر </a:t>
            </a:r>
            <a:r>
              <a:rPr lang="en-US" sz="2800">
                <a:solidFill>
                  <a:srgbClr val="00FF99"/>
                </a:solidFill>
              </a:rPr>
              <a:t>X</a:t>
            </a:r>
            <a:r>
              <a:rPr lang="fa-IR" sz="2800">
                <a:solidFill>
                  <a:srgbClr val="00FF99"/>
                </a:solidFill>
              </a:rPr>
              <a:t> ) باضافه مقدار خرج شده روی کالای </a:t>
            </a:r>
            <a:r>
              <a:rPr lang="en-US" sz="2800">
                <a:solidFill>
                  <a:srgbClr val="00FF99"/>
                </a:solidFill>
              </a:rPr>
              <a:t>Y</a:t>
            </a:r>
            <a:r>
              <a:rPr lang="fa-IR" sz="2800">
                <a:solidFill>
                  <a:srgbClr val="00FF99"/>
                </a:solidFill>
              </a:rPr>
              <a:t> ( </a:t>
            </a:r>
            <a:r>
              <a:rPr lang="en-US" sz="2800">
                <a:solidFill>
                  <a:srgbClr val="00FF99"/>
                </a:solidFill>
              </a:rPr>
              <a:t>P</a:t>
            </a:r>
            <a:r>
              <a:rPr lang="en-US" sz="2800" baseline="-25000">
                <a:solidFill>
                  <a:srgbClr val="00FF99"/>
                </a:solidFill>
              </a:rPr>
              <a:t>Y</a:t>
            </a:r>
            <a:r>
              <a:rPr lang="fa-IR" sz="2800" baseline="-25000">
                <a:solidFill>
                  <a:srgbClr val="00FF99"/>
                </a:solidFill>
              </a:rPr>
              <a:t> </a:t>
            </a:r>
            <a:r>
              <a:rPr lang="fa-IR" sz="2800">
                <a:solidFill>
                  <a:srgbClr val="00FF99"/>
                </a:solidFill>
              </a:rPr>
              <a:t>ضربدر </a:t>
            </a:r>
            <a:r>
              <a:rPr lang="en-US" sz="2800">
                <a:solidFill>
                  <a:srgbClr val="00FF99"/>
                </a:solidFill>
              </a:rPr>
              <a:t>Y</a:t>
            </a:r>
            <a:r>
              <a:rPr lang="fa-IR" sz="2800">
                <a:solidFill>
                  <a:srgbClr val="00FF99"/>
                </a:solidFill>
              </a:rPr>
              <a:t> ) باید کمتر و یا برابر (    ) درآمد ( </a:t>
            </a:r>
            <a:r>
              <a:rPr lang="en-US" sz="2800">
                <a:solidFill>
                  <a:srgbClr val="00FF99"/>
                </a:solidFill>
              </a:rPr>
              <a:t>I</a:t>
            </a:r>
            <a:r>
              <a:rPr lang="fa-IR" sz="2800">
                <a:solidFill>
                  <a:srgbClr val="00FF99"/>
                </a:solidFill>
              </a:rPr>
              <a:t> ) باشد. </a:t>
            </a:r>
            <a:r>
              <a:rPr lang="fa-IR" sz="2800" baseline="-25000">
                <a:solidFill>
                  <a:srgbClr val="00FF99"/>
                </a:solidFill>
              </a:rPr>
              <a:t> </a:t>
            </a:r>
            <a:endParaRPr lang="en-US" sz="2800">
              <a:solidFill>
                <a:srgbClr val="00FF99"/>
              </a:solidFill>
            </a:endParaRPr>
          </a:p>
          <a:p>
            <a:pPr>
              <a:spcBef>
                <a:spcPct val="50000"/>
              </a:spcBef>
            </a:pPr>
            <a:endParaRPr lang="en-US" sz="2800">
              <a:solidFill>
                <a:srgbClr val="00FF99"/>
              </a:solidFill>
            </a:endParaRPr>
          </a:p>
        </p:txBody>
      </p:sp>
      <p:graphicFrame>
        <p:nvGraphicFramePr>
          <p:cNvPr id="74761" name="Object 9"/>
          <p:cNvGraphicFramePr>
            <a:graphicFrameLocks noChangeAspect="1"/>
          </p:cNvGraphicFramePr>
          <p:nvPr/>
        </p:nvGraphicFramePr>
        <p:xfrm>
          <a:off x="2051050" y="3284538"/>
          <a:ext cx="422275" cy="508000"/>
        </p:xfrm>
        <a:graphic>
          <a:graphicData uri="http://schemas.openxmlformats.org/presentationml/2006/ole">
            <mc:AlternateContent xmlns:mc="http://schemas.openxmlformats.org/markup-compatibility/2006">
              <mc:Choice xmlns:v="urn:schemas-microsoft-com:vml" Requires="v">
                <p:oleObj spid="_x0000_s74763" name="Equation" r:id="rId5" imgW="126720" imgH="152280" progId="Equation.3">
                  <p:embed/>
                </p:oleObj>
              </mc:Choice>
              <mc:Fallback>
                <p:oleObj name="Equation" r:id="rId5" imgW="126720" imgH="15228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050" y="3284538"/>
                        <a:ext cx="422275" cy="508000"/>
                      </a:xfrm>
                      <a:prstGeom prst="rect">
                        <a:avLst/>
                      </a:prstGeom>
                      <a:noFill/>
                      <a:ln>
                        <a:noFill/>
                      </a:ln>
                      <a:extLst>
                        <a:ext uri="{909E8E84-426E-40DD-AFC4-6F175D3DCCD1}">
                          <a14:hiddenFill xmlns:a14="http://schemas.microsoft.com/office/drawing/2010/main">
                            <a:solidFill>
                              <a:srgbClr val="00CCFF"/>
                            </a:solidFill>
                          </a14:hiddenFill>
                        </a:ext>
                        <a:ext uri="{91240B29-F687-4F45-9708-019B960494DF}">
                          <a14:hiddenLine xmlns:a14="http://schemas.microsoft.com/office/drawing/2010/main" w="9525">
                            <a:solidFill>
                              <a:srgbClr val="FF66FF"/>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4760">
                                            <p:txEl>
                                              <p:pRg st="0" end="0"/>
                                            </p:txEl>
                                          </p:spTgt>
                                        </p:tgtEl>
                                        <p:attrNameLst>
                                          <p:attrName>style.visibility</p:attrName>
                                        </p:attrNameLst>
                                      </p:cBhvr>
                                      <p:to>
                                        <p:strVal val="visible"/>
                                      </p:to>
                                    </p:set>
                                    <p:animEffect transition="in" filter="dissolve">
                                      <p:cBhvr>
                                        <p:cTn id="7" dur="500"/>
                                        <p:tgtEl>
                                          <p:spTgt spid="747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4760">
                                            <p:txEl>
                                              <p:pRg st="2" end="2"/>
                                            </p:txEl>
                                          </p:spTgt>
                                        </p:tgtEl>
                                        <p:attrNameLst>
                                          <p:attrName>style.visibility</p:attrName>
                                        </p:attrNameLst>
                                      </p:cBhvr>
                                      <p:to>
                                        <p:strVal val="visible"/>
                                      </p:to>
                                    </p:set>
                                    <p:animEffect transition="in" filter="dissolve">
                                      <p:cBhvr>
                                        <p:cTn id="10" dur="500"/>
                                        <p:tgtEl>
                                          <p:spTgt spid="74760">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74759"/>
                                        </p:tgtEl>
                                        <p:attrNameLst>
                                          <p:attrName>style.visibility</p:attrName>
                                        </p:attrNameLst>
                                      </p:cBhvr>
                                      <p:to>
                                        <p:strVal val="visible"/>
                                      </p:to>
                                    </p:set>
                                    <p:animEffect transition="in" filter="box(in)">
                                      <p:cBhvr>
                                        <p:cTn id="15" dur="1000"/>
                                        <p:tgtEl>
                                          <p:spTgt spid="74759"/>
                                        </p:tgtEl>
                                      </p:cBhvr>
                                    </p:animEffect>
                                  </p:childTnLst>
                                </p:cTn>
                              </p:par>
                              <p:par>
                                <p:cTn id="16" presetID="4" presetClass="entr" presetSubtype="16" fill="hold" nodeType="withEffect">
                                  <p:stCondLst>
                                    <p:cond delay="0"/>
                                  </p:stCondLst>
                                  <p:childTnLst>
                                    <p:set>
                                      <p:cBhvr>
                                        <p:cTn id="17" dur="1" fill="hold">
                                          <p:stCondLst>
                                            <p:cond delay="0"/>
                                          </p:stCondLst>
                                        </p:cTn>
                                        <p:tgtEl>
                                          <p:spTgt spid="74761"/>
                                        </p:tgtEl>
                                        <p:attrNameLst>
                                          <p:attrName>style.visibility</p:attrName>
                                        </p:attrNameLst>
                                      </p:cBhvr>
                                      <p:to>
                                        <p:strVal val="visible"/>
                                      </p:to>
                                    </p:set>
                                    <p:animEffect transition="in" filter="box(in)">
                                      <p:cBhvr>
                                        <p:cTn id="18" dur="1000"/>
                                        <p:tgtEl>
                                          <p:spTgt spid="74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Text Box 4"/>
          <p:cNvSpPr txBox="1">
            <a:spLocks noChangeArrowheads="1"/>
          </p:cNvSpPr>
          <p:nvPr/>
        </p:nvSpPr>
        <p:spPr bwMode="auto">
          <a:xfrm>
            <a:off x="395288" y="476250"/>
            <a:ext cx="8424862" cy="1373188"/>
          </a:xfrm>
          <a:prstGeom prst="rect">
            <a:avLst/>
          </a:prstGeom>
          <a:noFill/>
          <a:ln w="9525">
            <a:noFill/>
            <a:miter lim="800000"/>
            <a:headEnd/>
            <a:tailEnd/>
          </a:ln>
          <a:effectLst/>
        </p:spPr>
        <p:txBody>
          <a:bodyPr>
            <a:spAutoFit/>
          </a:bodyPr>
          <a:lstStyle/>
          <a:p>
            <a:pPr algn="just">
              <a:spcBef>
                <a:spcPct val="50000"/>
              </a:spcBef>
            </a:pPr>
            <a:r>
              <a:rPr lang="fa-IR" sz="2800">
                <a:solidFill>
                  <a:srgbClr val="00FF99"/>
                </a:solidFill>
              </a:rPr>
              <a:t>محدودیت بودجه خانوار فضای ترکیب کالاهای </a:t>
            </a:r>
            <a:r>
              <a:rPr lang="en-US" sz="2800">
                <a:solidFill>
                  <a:srgbClr val="00FF99"/>
                </a:solidFill>
              </a:rPr>
              <a:t>X</a:t>
            </a:r>
            <a:r>
              <a:rPr lang="fa-IR" sz="2800">
                <a:solidFill>
                  <a:srgbClr val="00FF99"/>
                </a:solidFill>
              </a:rPr>
              <a:t> و </a:t>
            </a:r>
            <a:r>
              <a:rPr lang="en-US" sz="2800">
                <a:solidFill>
                  <a:srgbClr val="00FF99"/>
                </a:solidFill>
              </a:rPr>
              <a:t>Y</a:t>
            </a:r>
            <a:r>
              <a:rPr lang="fa-IR" sz="2800">
                <a:solidFill>
                  <a:srgbClr val="00FF99"/>
                </a:solidFill>
              </a:rPr>
              <a:t> را به دو زیر مجموعه تقسیم می کند. زیر مجموعه کالاها و خدماتی که خارج از دسترس هستند و آنکه در دسترس است.</a:t>
            </a: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5780">
                                            <p:txEl>
                                              <p:pRg st="0" end="0"/>
                                            </p:txEl>
                                          </p:spTgt>
                                        </p:tgtEl>
                                        <p:attrNameLst>
                                          <p:attrName>style.visibility</p:attrName>
                                        </p:attrNameLst>
                                      </p:cBhvr>
                                      <p:to>
                                        <p:strVal val="visible"/>
                                      </p:to>
                                    </p:set>
                                    <p:animEffect transition="in" filter="dissolve">
                                      <p:cBhvr>
                                        <p:cTn id="7" dur="500"/>
                                        <p:tgtEl>
                                          <p:spTgt spid="7578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Text Box 4"/>
          <p:cNvSpPr txBox="1">
            <a:spLocks noChangeArrowheads="1"/>
          </p:cNvSpPr>
          <p:nvPr/>
        </p:nvSpPr>
        <p:spPr bwMode="auto">
          <a:xfrm>
            <a:off x="323850" y="1989138"/>
            <a:ext cx="8351838" cy="1616075"/>
          </a:xfrm>
          <a:prstGeom prst="rect">
            <a:avLst/>
          </a:prstGeom>
          <a:noFill/>
          <a:ln w="9525">
            <a:noFill/>
            <a:miter lim="800000"/>
            <a:headEnd/>
            <a:tailEnd/>
          </a:ln>
          <a:effectLst/>
        </p:spPr>
        <p:txBody>
          <a:bodyPr>
            <a:spAutoFit/>
          </a:bodyPr>
          <a:lstStyle/>
          <a:p>
            <a:pPr>
              <a:spcBef>
                <a:spcPct val="50000"/>
              </a:spcBef>
            </a:pPr>
            <a:r>
              <a:rPr lang="fa-IR" sz="4000">
                <a:solidFill>
                  <a:srgbClr val="FF9900"/>
                </a:solidFill>
              </a:rPr>
              <a:t>قسمت دوم :</a:t>
            </a:r>
          </a:p>
          <a:p>
            <a:pPr>
              <a:spcBef>
                <a:spcPct val="50000"/>
              </a:spcBef>
            </a:pPr>
            <a:r>
              <a:rPr lang="fa-IR" sz="4000">
                <a:solidFill>
                  <a:srgbClr val="FF9900"/>
                </a:solidFill>
              </a:rPr>
              <a:t> </a:t>
            </a:r>
            <a:r>
              <a:rPr lang="fa-IR" sz="3600">
                <a:solidFill>
                  <a:srgbClr val="FF9900"/>
                </a:solidFill>
              </a:rPr>
              <a:t>پایه و اساس انتخاب یا مطلوبیت</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6804">
                                            <p:txEl>
                                              <p:pRg st="0" end="0"/>
                                            </p:txEl>
                                          </p:spTgt>
                                        </p:tgtEl>
                                        <p:attrNameLst>
                                          <p:attrName>style.visibility</p:attrName>
                                        </p:attrNameLst>
                                      </p:cBhvr>
                                      <p:to>
                                        <p:strVal val="visible"/>
                                      </p:to>
                                    </p:set>
                                    <p:animEffect transition="in" filter="dissolve">
                                      <p:cBhvr>
                                        <p:cTn id="7" dur="500"/>
                                        <p:tgtEl>
                                          <p:spTgt spid="7680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6804">
                                            <p:txEl>
                                              <p:pRg st="1" end="1"/>
                                            </p:txEl>
                                          </p:spTgt>
                                        </p:tgtEl>
                                        <p:attrNameLst>
                                          <p:attrName>style.visibility</p:attrName>
                                        </p:attrNameLst>
                                      </p:cBhvr>
                                      <p:to>
                                        <p:strVal val="visible"/>
                                      </p:to>
                                    </p:set>
                                    <p:animEffect transition="in" filter="dissolve">
                                      <p:cBhvr>
                                        <p:cTn id="10" dur="500"/>
                                        <p:tgtEl>
                                          <p:spTgt spid="768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0" name="Text Box 4"/>
          <p:cNvSpPr txBox="1">
            <a:spLocks noChangeArrowheads="1"/>
          </p:cNvSpPr>
          <p:nvPr/>
        </p:nvSpPr>
        <p:spPr bwMode="auto">
          <a:xfrm>
            <a:off x="250825" y="2060575"/>
            <a:ext cx="8280400" cy="1952625"/>
          </a:xfrm>
          <a:prstGeom prst="rect">
            <a:avLst/>
          </a:prstGeom>
          <a:noFill/>
          <a:ln w="9525">
            <a:noFill/>
            <a:miter lim="800000"/>
            <a:headEnd/>
            <a:tailEnd/>
          </a:ln>
          <a:effectLst/>
        </p:spPr>
        <p:txBody>
          <a:bodyPr>
            <a:spAutoFit/>
          </a:bodyPr>
          <a:lstStyle/>
          <a:p>
            <a:pPr>
              <a:spcBef>
                <a:spcPct val="50000"/>
              </a:spcBef>
            </a:pPr>
            <a:r>
              <a:rPr lang="fa-IR" sz="3200">
                <a:solidFill>
                  <a:srgbClr val="FF9900"/>
                </a:solidFill>
              </a:rPr>
              <a:t>هدف کلی :</a:t>
            </a:r>
          </a:p>
          <a:p>
            <a:pPr>
              <a:spcBef>
                <a:spcPct val="50000"/>
              </a:spcBef>
            </a:pPr>
            <a:r>
              <a:rPr lang="fa-IR" sz="2800">
                <a:solidFill>
                  <a:srgbClr val="FF9900"/>
                </a:solidFill>
              </a:rPr>
              <a:t>فراگیر با مفهوم مطلوبیت آشنا می شود.</a:t>
            </a:r>
            <a:r>
              <a:rPr lang="fa-IR" sz="3200">
                <a:solidFill>
                  <a:srgbClr val="FF9900"/>
                </a:solidFill>
              </a:rPr>
              <a:t> </a:t>
            </a:r>
            <a:endParaRPr lang="en-US" sz="3200">
              <a:solidFill>
                <a:srgbClr val="FF9900"/>
              </a:solidFill>
            </a:endParaRPr>
          </a:p>
          <a:p>
            <a:pPr>
              <a:spcBef>
                <a:spcPct val="50000"/>
              </a:spcBef>
            </a:pPr>
            <a:endParaRPr lang="en-US" sz="28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9140">
                                            <p:txEl>
                                              <p:pRg st="0" end="0"/>
                                            </p:txEl>
                                          </p:spTgt>
                                        </p:tgtEl>
                                        <p:attrNameLst>
                                          <p:attrName>style.visibility</p:attrName>
                                        </p:attrNameLst>
                                      </p:cBhvr>
                                      <p:to>
                                        <p:strVal val="visible"/>
                                      </p:to>
                                    </p:set>
                                    <p:animEffect transition="in" filter="dissolve">
                                      <p:cBhvr>
                                        <p:cTn id="7" dur="500"/>
                                        <p:tgtEl>
                                          <p:spTgt spid="2191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9140">
                                            <p:txEl>
                                              <p:pRg st="1" end="1"/>
                                            </p:txEl>
                                          </p:spTgt>
                                        </p:tgtEl>
                                        <p:attrNameLst>
                                          <p:attrName>style.visibility</p:attrName>
                                        </p:attrNameLst>
                                      </p:cBhvr>
                                      <p:to>
                                        <p:strVal val="visible"/>
                                      </p:to>
                                    </p:set>
                                    <p:animEffect transition="in" filter="dissolve">
                                      <p:cBhvr>
                                        <p:cTn id="10" dur="500"/>
                                        <p:tgtEl>
                                          <p:spTgt spid="21914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179388" y="188913"/>
            <a:ext cx="8640762" cy="366712"/>
          </a:xfrm>
          <a:prstGeom prst="rect">
            <a:avLst/>
          </a:prstGeom>
          <a:noFill/>
          <a:ln w="9525">
            <a:noFill/>
            <a:miter lim="800000"/>
            <a:headEnd/>
            <a:tailEnd/>
          </a:ln>
          <a:effectLst/>
        </p:spPr>
        <p:txBody>
          <a:bodyPr>
            <a:spAutoFit/>
          </a:bodyPr>
          <a:lstStyle/>
          <a:p>
            <a:pPr>
              <a:spcBef>
                <a:spcPct val="50000"/>
              </a:spcBef>
            </a:pPr>
            <a:endParaRPr lang="en-US"/>
          </a:p>
        </p:txBody>
      </p:sp>
      <p:sp>
        <p:nvSpPr>
          <p:cNvPr id="10245" name="Text Box 5"/>
          <p:cNvSpPr txBox="1">
            <a:spLocks noChangeArrowheads="1"/>
          </p:cNvSpPr>
          <p:nvPr/>
        </p:nvSpPr>
        <p:spPr bwMode="auto">
          <a:xfrm>
            <a:off x="323850" y="1773238"/>
            <a:ext cx="8496300" cy="2349500"/>
          </a:xfrm>
          <a:prstGeom prst="rect">
            <a:avLst/>
          </a:prstGeom>
          <a:noFill/>
          <a:ln w="9525">
            <a:noFill/>
            <a:miter lim="800000"/>
            <a:headEnd/>
            <a:tailEnd/>
          </a:ln>
          <a:effectLst/>
        </p:spPr>
        <p:txBody>
          <a:bodyPr>
            <a:spAutoFit/>
          </a:bodyPr>
          <a:lstStyle/>
          <a:p>
            <a:pPr>
              <a:spcBef>
                <a:spcPct val="50000"/>
              </a:spcBef>
            </a:pPr>
            <a:r>
              <a:rPr lang="fa-IR" sz="4000">
                <a:solidFill>
                  <a:schemeClr val="hlink"/>
                </a:solidFill>
              </a:rPr>
              <a:t>قسمت دوم :</a:t>
            </a:r>
          </a:p>
          <a:p>
            <a:pPr>
              <a:spcBef>
                <a:spcPct val="50000"/>
              </a:spcBef>
            </a:pPr>
            <a:r>
              <a:rPr lang="fa-IR" sz="3600">
                <a:solidFill>
                  <a:schemeClr val="hlink"/>
                </a:solidFill>
              </a:rPr>
              <a:t> اقتصاد خرد – اقتصاد کلان</a:t>
            </a:r>
          </a:p>
          <a:p>
            <a:pPr>
              <a:spcBef>
                <a:spcPct val="50000"/>
              </a:spcBef>
            </a:pPr>
            <a:endParaRPr lang="fa-IR" sz="3600">
              <a:solidFill>
                <a:schemeClr val="hlink"/>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dissolve">
                                      <p:cBhvr>
                                        <p:cTn id="7" dur="500"/>
                                        <p:tgtEl>
                                          <p:spTgt spid="1024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245">
                                            <p:txEl>
                                              <p:pRg st="1" end="1"/>
                                            </p:txEl>
                                          </p:spTgt>
                                        </p:tgtEl>
                                        <p:attrNameLst>
                                          <p:attrName>style.visibility</p:attrName>
                                        </p:attrNameLst>
                                      </p:cBhvr>
                                      <p:to>
                                        <p:strVal val="visible"/>
                                      </p:to>
                                    </p:set>
                                    <p:animEffect transition="in" filter="dissolve">
                                      <p:cBhvr>
                                        <p:cTn id="10" dur="500"/>
                                        <p:tgtEl>
                                          <p:spTgt spid="1024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Text Box 4"/>
          <p:cNvSpPr txBox="1">
            <a:spLocks noChangeArrowheads="1"/>
          </p:cNvSpPr>
          <p:nvPr/>
        </p:nvSpPr>
        <p:spPr bwMode="auto">
          <a:xfrm>
            <a:off x="250825" y="1196975"/>
            <a:ext cx="8496300" cy="3786188"/>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FF9900"/>
                </a:solidFill>
              </a:rPr>
              <a:t>هدفهای رفتاری :</a:t>
            </a:r>
          </a:p>
          <a:p>
            <a:pPr marL="342900" indent="-342900">
              <a:spcBef>
                <a:spcPct val="50000"/>
              </a:spcBef>
              <a:buFontTx/>
              <a:buAutoNum type="arabicPeriod"/>
            </a:pPr>
            <a:r>
              <a:rPr lang="fa-IR" sz="2800">
                <a:solidFill>
                  <a:srgbClr val="FF9900"/>
                </a:solidFill>
              </a:rPr>
              <a:t>مفهوم واژه « مطلوبیت » را شرح دهد.</a:t>
            </a:r>
          </a:p>
          <a:p>
            <a:pPr marL="342900" indent="-342900">
              <a:spcBef>
                <a:spcPct val="50000"/>
              </a:spcBef>
              <a:buFontTx/>
              <a:buAutoNum type="arabicPeriod"/>
            </a:pPr>
            <a:r>
              <a:rPr lang="fa-IR" sz="2800">
                <a:solidFill>
                  <a:srgbClr val="FF9900"/>
                </a:solidFill>
              </a:rPr>
              <a:t>ویژگیهای « مطلوبیت » را برشمارد.</a:t>
            </a:r>
          </a:p>
          <a:p>
            <a:pPr marL="342900" indent="-342900">
              <a:spcBef>
                <a:spcPct val="50000"/>
              </a:spcBef>
              <a:buFontTx/>
              <a:buAutoNum type="arabicPeriod"/>
            </a:pPr>
            <a:r>
              <a:rPr lang="fa-IR" sz="2800">
                <a:solidFill>
                  <a:srgbClr val="FF9900"/>
                </a:solidFill>
              </a:rPr>
              <a:t>قانون نزولی بودن مطلوبیت نهایی را با رسم یک نمودار شرح دهد.</a:t>
            </a:r>
          </a:p>
          <a:p>
            <a:pPr marL="342900" indent="-342900">
              <a:spcBef>
                <a:spcPct val="50000"/>
              </a:spcBef>
              <a:buFontTx/>
              <a:buAutoNum type="arabicPeriod"/>
            </a:pPr>
            <a:r>
              <a:rPr lang="fa-IR" sz="2800">
                <a:solidFill>
                  <a:srgbClr val="FF9900"/>
                </a:solidFill>
              </a:rPr>
              <a:t>مطلوبیت کل و مطلوبیت نهایی را با رسم نمودار با هم مقایسه کند.</a:t>
            </a:r>
          </a:p>
          <a:p>
            <a:pPr marL="342900" indent="-342900">
              <a:spcBef>
                <a:spcPct val="50000"/>
              </a:spcBef>
              <a:buFontTx/>
              <a:buAutoNum type="arabicPeriod"/>
            </a:pPr>
            <a:r>
              <a:rPr lang="fa-IR" sz="2800">
                <a:solidFill>
                  <a:srgbClr val="FF9900"/>
                </a:solidFill>
              </a:rPr>
              <a:t>« نرخ نهایی جانشینی» را با استفاده از یک مثال توصیف کند.</a:t>
            </a:r>
            <a:endParaRPr lang="en-US" sz="28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7828">
                                            <p:txEl>
                                              <p:pRg st="0" end="0"/>
                                            </p:txEl>
                                          </p:spTgt>
                                        </p:tgtEl>
                                        <p:attrNameLst>
                                          <p:attrName>style.visibility</p:attrName>
                                        </p:attrNameLst>
                                      </p:cBhvr>
                                      <p:to>
                                        <p:strVal val="visible"/>
                                      </p:to>
                                    </p:set>
                                    <p:animEffect transition="in" filter="dissolve">
                                      <p:cBhvr>
                                        <p:cTn id="7" dur="500"/>
                                        <p:tgtEl>
                                          <p:spTgt spid="7782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7828">
                                            <p:txEl>
                                              <p:pRg st="1" end="1"/>
                                            </p:txEl>
                                          </p:spTgt>
                                        </p:tgtEl>
                                        <p:attrNameLst>
                                          <p:attrName>style.visibility</p:attrName>
                                        </p:attrNameLst>
                                      </p:cBhvr>
                                      <p:to>
                                        <p:strVal val="visible"/>
                                      </p:to>
                                    </p:set>
                                    <p:animEffect transition="in" filter="dissolve">
                                      <p:cBhvr>
                                        <p:cTn id="10" dur="500"/>
                                        <p:tgtEl>
                                          <p:spTgt spid="7782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77828">
                                            <p:txEl>
                                              <p:pRg st="2" end="2"/>
                                            </p:txEl>
                                          </p:spTgt>
                                        </p:tgtEl>
                                        <p:attrNameLst>
                                          <p:attrName>style.visibility</p:attrName>
                                        </p:attrNameLst>
                                      </p:cBhvr>
                                      <p:to>
                                        <p:strVal val="visible"/>
                                      </p:to>
                                    </p:set>
                                    <p:animEffect transition="in" filter="dissolve">
                                      <p:cBhvr>
                                        <p:cTn id="13" dur="500"/>
                                        <p:tgtEl>
                                          <p:spTgt spid="7782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77828">
                                            <p:txEl>
                                              <p:pRg st="3" end="3"/>
                                            </p:txEl>
                                          </p:spTgt>
                                        </p:tgtEl>
                                        <p:attrNameLst>
                                          <p:attrName>style.visibility</p:attrName>
                                        </p:attrNameLst>
                                      </p:cBhvr>
                                      <p:to>
                                        <p:strVal val="visible"/>
                                      </p:to>
                                    </p:set>
                                    <p:animEffect transition="in" filter="dissolve">
                                      <p:cBhvr>
                                        <p:cTn id="16" dur="500"/>
                                        <p:tgtEl>
                                          <p:spTgt spid="77828">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77828">
                                            <p:txEl>
                                              <p:pRg st="4" end="4"/>
                                            </p:txEl>
                                          </p:spTgt>
                                        </p:tgtEl>
                                        <p:attrNameLst>
                                          <p:attrName>style.visibility</p:attrName>
                                        </p:attrNameLst>
                                      </p:cBhvr>
                                      <p:to>
                                        <p:strVal val="visible"/>
                                      </p:to>
                                    </p:set>
                                    <p:animEffect transition="in" filter="dissolve">
                                      <p:cBhvr>
                                        <p:cTn id="19" dur="500"/>
                                        <p:tgtEl>
                                          <p:spTgt spid="77828">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77828">
                                            <p:txEl>
                                              <p:pRg st="5" end="5"/>
                                            </p:txEl>
                                          </p:spTgt>
                                        </p:tgtEl>
                                        <p:attrNameLst>
                                          <p:attrName>style.visibility</p:attrName>
                                        </p:attrNameLst>
                                      </p:cBhvr>
                                      <p:to>
                                        <p:strVal val="visible"/>
                                      </p:to>
                                    </p:set>
                                    <p:animEffect transition="in" filter="dissolve">
                                      <p:cBhvr>
                                        <p:cTn id="22" dur="500"/>
                                        <p:tgtEl>
                                          <p:spTgt spid="7782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ext Box 4"/>
          <p:cNvSpPr txBox="1">
            <a:spLocks noChangeArrowheads="1"/>
          </p:cNvSpPr>
          <p:nvPr/>
        </p:nvSpPr>
        <p:spPr bwMode="auto">
          <a:xfrm>
            <a:off x="755650" y="1844675"/>
            <a:ext cx="7921625" cy="2501900"/>
          </a:xfrm>
          <a:prstGeom prst="rect">
            <a:avLst/>
          </a:prstGeom>
          <a:noFill/>
          <a:ln w="9525">
            <a:noFill/>
            <a:miter lim="800000"/>
            <a:headEnd/>
            <a:tailEnd/>
          </a:ln>
          <a:effectLst/>
        </p:spPr>
        <p:txBody>
          <a:bodyPr>
            <a:spAutoFit/>
          </a:bodyPr>
          <a:lstStyle/>
          <a:p>
            <a:pPr>
              <a:spcBef>
                <a:spcPct val="50000"/>
              </a:spcBef>
            </a:pPr>
            <a:r>
              <a:rPr lang="fa-IR" sz="3200">
                <a:solidFill>
                  <a:srgbClr val="FF9900"/>
                </a:solidFill>
              </a:rPr>
              <a:t>پایه و اساس انتخاب یا مطلوبیت :</a:t>
            </a:r>
          </a:p>
          <a:p>
            <a:pPr algn="just">
              <a:spcBef>
                <a:spcPct val="50000"/>
              </a:spcBef>
            </a:pPr>
            <a:r>
              <a:rPr lang="fa-IR" sz="2800">
                <a:solidFill>
                  <a:srgbClr val="FF9900"/>
                </a:solidFill>
              </a:rPr>
              <a:t>درطی قرن نوزدهم میلادی ارزش یابی یا بررسی ترجیحات در واژه « مطلوبیت » قرار گرفت. این که یک کالا نسبت به کالای دیگرترجیح داده می شود یاخیر بستگی به این دارد که چقدر مطلوبیت یا رضایت مندی نسبت به کالای دیگر در خود دارد. </a:t>
            </a:r>
            <a:endParaRPr lang="en-US" sz="28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8852">
                                            <p:txEl>
                                              <p:pRg st="0" end="0"/>
                                            </p:txEl>
                                          </p:spTgt>
                                        </p:tgtEl>
                                        <p:attrNameLst>
                                          <p:attrName>style.visibility</p:attrName>
                                        </p:attrNameLst>
                                      </p:cBhvr>
                                      <p:to>
                                        <p:strVal val="visible"/>
                                      </p:to>
                                    </p:set>
                                    <p:animEffect transition="in" filter="dissolve">
                                      <p:cBhvr>
                                        <p:cTn id="7" dur="500"/>
                                        <p:tgtEl>
                                          <p:spTgt spid="7885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8852">
                                            <p:txEl>
                                              <p:pRg st="1" end="1"/>
                                            </p:txEl>
                                          </p:spTgt>
                                        </p:tgtEl>
                                        <p:attrNameLst>
                                          <p:attrName>style.visibility</p:attrName>
                                        </p:attrNameLst>
                                      </p:cBhvr>
                                      <p:to>
                                        <p:strVal val="visible"/>
                                      </p:to>
                                    </p:set>
                                    <p:animEffect transition="in" filter="dissolve">
                                      <p:cBhvr>
                                        <p:cTn id="10" dur="500"/>
                                        <p:tgtEl>
                                          <p:spTgt spid="788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Text Box 4"/>
          <p:cNvSpPr txBox="1">
            <a:spLocks noChangeArrowheads="1"/>
          </p:cNvSpPr>
          <p:nvPr/>
        </p:nvSpPr>
        <p:spPr bwMode="auto">
          <a:xfrm>
            <a:off x="395288" y="2060575"/>
            <a:ext cx="8353425" cy="2593975"/>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FF9900"/>
                </a:solidFill>
              </a:rPr>
              <a:t>نارسایی ها و مشکلات مفهوم مطلوبیت :</a:t>
            </a:r>
          </a:p>
          <a:p>
            <a:pPr marL="342900" indent="-342900" algn="just">
              <a:spcBef>
                <a:spcPct val="50000"/>
              </a:spcBef>
              <a:buFontTx/>
              <a:buAutoNum type="arabicPeriod"/>
            </a:pPr>
            <a:r>
              <a:rPr lang="fa-IR" sz="2800">
                <a:solidFill>
                  <a:srgbClr val="FF9900"/>
                </a:solidFill>
              </a:rPr>
              <a:t>اندازه گیری مطلوبیت غیر ممکن است.</a:t>
            </a:r>
          </a:p>
          <a:p>
            <a:pPr marL="342900" indent="-342900" algn="just">
              <a:spcBef>
                <a:spcPct val="50000"/>
              </a:spcBef>
              <a:buFontTx/>
              <a:buAutoNum type="arabicPeriod"/>
            </a:pPr>
            <a:r>
              <a:rPr lang="fa-IR" sz="2800">
                <a:solidFill>
                  <a:srgbClr val="FF9900"/>
                </a:solidFill>
              </a:rPr>
              <a:t>مقایسه مطلوبیت دو نفر با یکدیگر نیز غیر ممکن می باشد. </a:t>
            </a:r>
            <a:endParaRPr lang="en-US" sz="2800">
              <a:solidFill>
                <a:srgbClr val="FF9900"/>
              </a:solidFill>
            </a:endParaRPr>
          </a:p>
          <a:p>
            <a:pPr marL="342900" indent="-342900">
              <a:spcBef>
                <a:spcPct val="50000"/>
              </a:spcBef>
            </a:pPr>
            <a:endParaRPr lang="en-US" sz="32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9876">
                                            <p:txEl>
                                              <p:pRg st="0" end="0"/>
                                            </p:txEl>
                                          </p:spTgt>
                                        </p:tgtEl>
                                        <p:attrNameLst>
                                          <p:attrName>style.visibility</p:attrName>
                                        </p:attrNameLst>
                                      </p:cBhvr>
                                      <p:to>
                                        <p:strVal val="visible"/>
                                      </p:to>
                                    </p:set>
                                    <p:animEffect transition="in" filter="dissolve">
                                      <p:cBhvr>
                                        <p:cTn id="7" dur="500"/>
                                        <p:tgtEl>
                                          <p:spTgt spid="798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9876">
                                            <p:txEl>
                                              <p:pRg st="1" end="1"/>
                                            </p:txEl>
                                          </p:spTgt>
                                        </p:tgtEl>
                                        <p:attrNameLst>
                                          <p:attrName>style.visibility</p:attrName>
                                        </p:attrNameLst>
                                      </p:cBhvr>
                                      <p:to>
                                        <p:strVal val="visible"/>
                                      </p:to>
                                    </p:set>
                                    <p:animEffect transition="in" filter="dissolve">
                                      <p:cBhvr>
                                        <p:cTn id="10" dur="500"/>
                                        <p:tgtEl>
                                          <p:spTgt spid="7987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79876">
                                            <p:txEl>
                                              <p:pRg st="2" end="2"/>
                                            </p:txEl>
                                          </p:spTgt>
                                        </p:tgtEl>
                                        <p:attrNameLst>
                                          <p:attrName>style.visibility</p:attrName>
                                        </p:attrNameLst>
                                      </p:cBhvr>
                                      <p:to>
                                        <p:strVal val="visible"/>
                                      </p:to>
                                    </p:set>
                                    <p:animEffect transition="in" filter="dissolve">
                                      <p:cBhvr>
                                        <p:cTn id="13" dur="500"/>
                                        <p:tgtEl>
                                          <p:spTgt spid="7987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Text Box 4"/>
          <p:cNvSpPr txBox="1">
            <a:spLocks noChangeArrowheads="1"/>
          </p:cNvSpPr>
          <p:nvPr/>
        </p:nvSpPr>
        <p:spPr bwMode="auto">
          <a:xfrm>
            <a:off x="395288" y="1844675"/>
            <a:ext cx="8207375" cy="2928938"/>
          </a:xfrm>
          <a:prstGeom prst="rect">
            <a:avLst/>
          </a:prstGeom>
          <a:noFill/>
          <a:ln w="9525">
            <a:noFill/>
            <a:miter lim="800000"/>
            <a:headEnd/>
            <a:tailEnd/>
          </a:ln>
          <a:effectLst/>
        </p:spPr>
        <p:txBody>
          <a:bodyPr>
            <a:spAutoFit/>
          </a:bodyPr>
          <a:lstStyle/>
          <a:p>
            <a:pPr>
              <a:spcBef>
                <a:spcPct val="50000"/>
              </a:spcBef>
            </a:pPr>
            <a:r>
              <a:rPr lang="fa-IR" sz="3200">
                <a:solidFill>
                  <a:srgbClr val="FF9900"/>
                </a:solidFill>
              </a:rPr>
              <a:t>نزولی بودن مطلوبیت نهایی :</a:t>
            </a:r>
          </a:p>
          <a:p>
            <a:pPr algn="just">
              <a:spcBef>
                <a:spcPct val="50000"/>
              </a:spcBef>
            </a:pPr>
            <a:r>
              <a:rPr lang="fa-IR" sz="2800">
                <a:solidFill>
                  <a:srgbClr val="FF9900"/>
                </a:solidFill>
              </a:rPr>
              <a:t>یکی از دلایل تنوع در خرید این است که مصرف کنندگان هرچه که از یک کالا بیشتر و بیشتر مصرف می کنند رضایت مندی نهایی و یا اضافی مصرف آن کاهش می یابد. آلفرد مارشال اقتصاددان قرن نوزدهم این مهم را طبیعت اصلی انسانی دانسته و آن را « قانون نزولی بودن مطلوبیت نهایی » نام نهاده است.</a:t>
            </a:r>
            <a:endParaRPr lang="en-US" sz="28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0900">
                                            <p:txEl>
                                              <p:pRg st="0" end="0"/>
                                            </p:txEl>
                                          </p:spTgt>
                                        </p:tgtEl>
                                        <p:attrNameLst>
                                          <p:attrName>style.visibility</p:attrName>
                                        </p:attrNameLst>
                                      </p:cBhvr>
                                      <p:to>
                                        <p:strVal val="visible"/>
                                      </p:to>
                                    </p:set>
                                    <p:animEffect transition="in" filter="dissolve">
                                      <p:cBhvr>
                                        <p:cTn id="7" dur="500"/>
                                        <p:tgtEl>
                                          <p:spTgt spid="8090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0900">
                                            <p:txEl>
                                              <p:pRg st="1" end="1"/>
                                            </p:txEl>
                                          </p:spTgt>
                                        </p:tgtEl>
                                        <p:attrNameLst>
                                          <p:attrName>style.visibility</p:attrName>
                                        </p:attrNameLst>
                                      </p:cBhvr>
                                      <p:to>
                                        <p:strVal val="visible"/>
                                      </p:to>
                                    </p:set>
                                    <p:animEffect transition="in" filter="dissolve">
                                      <p:cBhvr>
                                        <p:cTn id="10" dur="500"/>
                                        <p:tgtEl>
                                          <p:spTgt spid="809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Text Box 4"/>
          <p:cNvSpPr txBox="1">
            <a:spLocks noChangeArrowheads="1"/>
          </p:cNvSpPr>
          <p:nvPr/>
        </p:nvSpPr>
        <p:spPr bwMode="auto">
          <a:xfrm>
            <a:off x="684213" y="549275"/>
            <a:ext cx="8135937" cy="2501900"/>
          </a:xfrm>
          <a:prstGeom prst="rect">
            <a:avLst/>
          </a:prstGeom>
          <a:noFill/>
          <a:ln w="9525">
            <a:noFill/>
            <a:miter lim="800000"/>
            <a:headEnd/>
            <a:tailEnd/>
          </a:ln>
          <a:effectLst/>
        </p:spPr>
        <p:txBody>
          <a:bodyPr>
            <a:spAutoFit/>
          </a:bodyPr>
          <a:lstStyle/>
          <a:p>
            <a:pPr>
              <a:spcBef>
                <a:spcPct val="50000"/>
              </a:spcBef>
            </a:pPr>
            <a:r>
              <a:rPr lang="fa-IR" sz="3200">
                <a:solidFill>
                  <a:srgbClr val="FF9900"/>
                </a:solidFill>
              </a:rPr>
              <a:t>منحنی های مطلوبیت کل و مطلوبیت نهایی :</a:t>
            </a:r>
          </a:p>
          <a:p>
            <a:pPr algn="just">
              <a:spcBef>
                <a:spcPct val="50000"/>
              </a:spcBef>
            </a:pPr>
            <a:r>
              <a:rPr lang="fa-IR" sz="2800">
                <a:solidFill>
                  <a:srgbClr val="FF9900"/>
                </a:solidFill>
              </a:rPr>
              <a:t>مطلوبیت نهایی ، مطلوبیت اضافی است که با مصرف یک واحد دیگر از یک کالا به دست می آید. تا زمانی که یک کالا مطلوبیت نهایی مثبت داشته باشد ، مطلوبیت کل افزایش خواهد یافت. وقتی مطلوبیت نهایی صفر می شود ، مطلوبیت کل دیگر افزایش نمی یابد.</a:t>
            </a:r>
            <a:endParaRPr lang="en-US" sz="28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24">
                                            <p:txEl>
                                              <p:pRg st="0" end="0"/>
                                            </p:txEl>
                                          </p:spTgt>
                                        </p:tgtEl>
                                        <p:attrNameLst>
                                          <p:attrName>style.visibility</p:attrName>
                                        </p:attrNameLst>
                                      </p:cBhvr>
                                      <p:to>
                                        <p:strVal val="visible"/>
                                      </p:to>
                                    </p:set>
                                    <p:animEffect transition="in" filter="dissolve">
                                      <p:cBhvr>
                                        <p:cTn id="7" dur="500"/>
                                        <p:tgtEl>
                                          <p:spTgt spid="819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1924">
                                            <p:txEl>
                                              <p:pRg st="1" end="1"/>
                                            </p:txEl>
                                          </p:spTgt>
                                        </p:tgtEl>
                                        <p:attrNameLst>
                                          <p:attrName>style.visibility</p:attrName>
                                        </p:attrNameLst>
                                      </p:cBhvr>
                                      <p:to>
                                        <p:strVal val="visible"/>
                                      </p:to>
                                    </p:set>
                                    <p:animEffect transition="in" filter="dissolve">
                                      <p:cBhvr>
                                        <p:cTn id="10" dur="500"/>
                                        <p:tgtEl>
                                          <p:spTgt spid="819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81" name="Group 41"/>
          <p:cNvGraphicFramePr>
            <a:graphicFrameLocks noGrp="1"/>
          </p:cNvGraphicFramePr>
          <p:nvPr/>
        </p:nvGraphicFramePr>
        <p:xfrm>
          <a:off x="1835150" y="260350"/>
          <a:ext cx="4457700" cy="3086100"/>
        </p:xfrm>
        <a:graphic>
          <a:graphicData uri="http://schemas.openxmlformats.org/drawingml/2006/table">
            <a:tbl>
              <a:tblPr rtl="1"/>
              <a:tblGrid>
                <a:gridCol w="890587"/>
                <a:gridCol w="976313"/>
                <a:gridCol w="941387"/>
                <a:gridCol w="758825"/>
                <a:gridCol w="890588"/>
              </a:tblGrid>
              <a:tr h="693738">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دفعات تماشای تئاتر</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مطلوبیت کل</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مطلوبیت نهایی (</a:t>
                      </a:r>
                      <a:r>
                        <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MU</a:t>
                      </a:r>
                      <a:r>
                        <a:rPr kumimoji="0" lang="en-US" sz="1800" b="0" i="0" u="none" strike="noStrike" cap="none" normalizeH="0" baseline="-25000" smtClean="0">
                          <a:ln>
                            <a:noFill/>
                          </a:ln>
                          <a:solidFill>
                            <a:srgbClr val="FF9900"/>
                          </a:solidFill>
                          <a:effectLst>
                            <a:outerShdw blurRad="38100" dist="38100" dir="2700000" algn="tl">
                              <a:srgbClr val="000000"/>
                            </a:outerShdw>
                          </a:effectLst>
                          <a:latin typeface="Arial" charset="0"/>
                          <a:cs typeface="Arial" charset="0"/>
                        </a:rPr>
                        <a:t>X</a:t>
                      </a: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قیمت</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P</a:t>
                      </a:r>
                      <a:r>
                        <a:rPr kumimoji="0" lang="en-US" sz="1800" b="0" i="0" u="none" strike="noStrike" cap="none" normalizeH="0" baseline="-25000" smtClean="0">
                          <a:ln>
                            <a:noFill/>
                          </a:ln>
                          <a:solidFill>
                            <a:srgbClr val="FF9900"/>
                          </a:solidFill>
                          <a:effectLst>
                            <a:outerShdw blurRad="38100" dist="38100" dir="2700000" algn="tl">
                              <a:srgbClr val="000000"/>
                            </a:outerShdw>
                          </a:effectLst>
                          <a:latin typeface="Arial" charset="0"/>
                          <a:cs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17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4</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28</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34</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34</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4</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0</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300</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40%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0.6%</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0</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6279" name="Object 39"/>
          <p:cNvGraphicFramePr>
            <a:graphicFrameLocks noChangeAspect="1"/>
          </p:cNvGraphicFramePr>
          <p:nvPr/>
        </p:nvGraphicFramePr>
        <p:xfrm>
          <a:off x="1979613" y="404813"/>
          <a:ext cx="628650" cy="647700"/>
        </p:xfrm>
        <a:graphic>
          <a:graphicData uri="http://schemas.openxmlformats.org/presentationml/2006/ole">
            <mc:AlternateContent xmlns:mc="http://schemas.openxmlformats.org/markup-compatibility/2006">
              <mc:Choice xmlns:v="urn:schemas-microsoft-com:vml" Requires="v">
                <p:oleObj spid="_x0000_s266305" name="Equation" r:id="rId3" imgW="419040" imgH="431640" progId="Equation.3">
                  <p:embed/>
                </p:oleObj>
              </mc:Choice>
              <mc:Fallback>
                <p:oleObj name="Equation" r:id="rId3" imgW="419040" imgH="431640" progId="Equation.3">
                  <p:embed/>
                  <p:pic>
                    <p:nvPicPr>
                      <p:cNvPr id="0"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404813"/>
                        <a:ext cx="62865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03" name="Group 63"/>
          <p:cNvGraphicFramePr>
            <a:graphicFrameLocks noGrp="1"/>
          </p:cNvGraphicFramePr>
          <p:nvPr/>
        </p:nvGraphicFramePr>
        <p:xfrm>
          <a:off x="1835150" y="3500438"/>
          <a:ext cx="4457700" cy="3086100"/>
        </p:xfrm>
        <a:graphic>
          <a:graphicData uri="http://schemas.openxmlformats.org/drawingml/2006/table">
            <a:tbl>
              <a:tblPr rtl="1"/>
              <a:tblGrid>
                <a:gridCol w="890587"/>
                <a:gridCol w="976313"/>
                <a:gridCol w="941387"/>
                <a:gridCol w="758825"/>
                <a:gridCol w="890588"/>
              </a:tblGrid>
              <a:tr h="693738">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دفعات مراجعه به آزادی</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مطلوبیت کل</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مطلوبیت نهایی (</a:t>
                      </a:r>
                      <a:r>
                        <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MU</a:t>
                      </a:r>
                      <a:r>
                        <a:rPr kumimoji="0" lang="en-US" sz="1800" b="0" i="0" u="none" strike="noStrike" cap="none" normalizeH="0" baseline="-25000" smtClean="0">
                          <a:ln>
                            <a:noFill/>
                          </a:ln>
                          <a:solidFill>
                            <a:srgbClr val="FF9900"/>
                          </a:solidFill>
                          <a:effectLst>
                            <a:outerShdw blurRad="38100" dist="38100" dir="2700000" algn="tl">
                              <a:srgbClr val="000000"/>
                            </a:outerShdw>
                          </a:effectLst>
                          <a:latin typeface="Arial" charset="0"/>
                          <a:cs typeface="Arial" charset="0"/>
                        </a:rPr>
                        <a:t>Y</a:t>
                      </a: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قیمت</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P</a:t>
                      </a:r>
                      <a:r>
                        <a:rPr kumimoji="0" lang="en-US" sz="1800" b="0" i="0" u="none" strike="noStrike" cap="none" normalizeH="0" baseline="-25000" smtClean="0">
                          <a:ln>
                            <a:noFill/>
                          </a:ln>
                          <a:solidFill>
                            <a:srgbClr val="FF9900"/>
                          </a:solidFill>
                          <a:effectLst>
                            <a:outerShdw blurRad="38100" dist="38100" dir="2700000" algn="tl">
                              <a:srgbClr val="000000"/>
                            </a:outerShdw>
                          </a:effectLst>
                          <a:latin typeface="Arial" charset="0"/>
                          <a:cs typeface="Arial" charset="0"/>
                        </a:rPr>
                        <a:t>Y</a:t>
                      </a:r>
                      <a:endPar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0" i="0" u="none" strike="noStrike" cap="none" normalizeH="0" baseline="-2500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17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4</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42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48</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51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51</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9</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0</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600</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35%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20%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10%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0.5%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rPr>
                        <a:t>0</a:t>
                      </a:r>
                      <a:endParaRPr kumimoji="0" lang="en-US" sz="1800" b="0" i="0" u="none" strike="noStrike" cap="none" normalizeH="0" baseline="0" smtClean="0">
                        <a:ln>
                          <a:noFill/>
                        </a:ln>
                        <a:solidFill>
                          <a:srgbClr val="FF99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6304" name="Object 64"/>
          <p:cNvGraphicFramePr>
            <a:graphicFrameLocks noChangeAspect="1"/>
          </p:cNvGraphicFramePr>
          <p:nvPr/>
        </p:nvGraphicFramePr>
        <p:xfrm>
          <a:off x="1908175" y="3573463"/>
          <a:ext cx="722313" cy="792162"/>
        </p:xfrm>
        <a:graphic>
          <a:graphicData uri="http://schemas.openxmlformats.org/presentationml/2006/ole">
            <mc:AlternateContent xmlns:mc="http://schemas.openxmlformats.org/markup-compatibility/2006">
              <mc:Choice xmlns:v="urn:schemas-microsoft-com:vml" Requires="v">
                <p:oleObj spid="_x0000_s266306" name="Equation" r:id="rId5" imgW="393480" imgH="431640" progId="Equation.3">
                  <p:embed/>
                </p:oleObj>
              </mc:Choice>
              <mc:Fallback>
                <p:oleObj name="Equation" r:id="rId5" imgW="393480" imgH="431640" progId="Equation.3">
                  <p:embed/>
                  <p:pic>
                    <p:nvPicPr>
                      <p:cNvPr id="0" name="Picture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8175" y="3573463"/>
                        <a:ext cx="722313"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306" name="Text Box 66"/>
          <p:cNvSpPr txBox="1">
            <a:spLocks noChangeArrowheads="1"/>
          </p:cNvSpPr>
          <p:nvPr/>
        </p:nvSpPr>
        <p:spPr bwMode="auto">
          <a:xfrm>
            <a:off x="6877050" y="549275"/>
            <a:ext cx="1728788" cy="519113"/>
          </a:xfrm>
          <a:prstGeom prst="rect">
            <a:avLst/>
          </a:prstGeom>
          <a:noFill/>
          <a:ln w="9525">
            <a:noFill/>
            <a:miter lim="800000"/>
            <a:headEnd/>
            <a:tailEnd/>
          </a:ln>
          <a:effectLst/>
        </p:spPr>
        <p:txBody>
          <a:bodyPr>
            <a:spAutoFit/>
          </a:bodyPr>
          <a:lstStyle/>
          <a:p>
            <a:pPr>
              <a:spcBef>
                <a:spcPct val="50000"/>
              </a:spcBef>
            </a:pPr>
            <a:r>
              <a:rPr lang="fa-IR" sz="2800">
                <a:solidFill>
                  <a:srgbClr val="FF9900"/>
                </a:solidFill>
              </a:rPr>
              <a:t>مثال :</a:t>
            </a:r>
            <a:endParaRPr lang="en-US" sz="28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66281"/>
                                        </p:tgtEl>
                                        <p:attrNameLst>
                                          <p:attrName>style.visibility</p:attrName>
                                        </p:attrNameLst>
                                      </p:cBhvr>
                                      <p:to>
                                        <p:strVal val="visible"/>
                                      </p:to>
                                    </p:set>
                                    <p:animEffect transition="in" filter="box(in)">
                                      <p:cBhvr>
                                        <p:cTn id="7" dur="1000"/>
                                        <p:tgtEl>
                                          <p:spTgt spid="266281"/>
                                        </p:tgtEl>
                                      </p:cBhvr>
                                    </p:animEffect>
                                  </p:childTnLst>
                                </p:cTn>
                              </p:par>
                              <p:par>
                                <p:cTn id="8" presetID="4" presetClass="entr" presetSubtype="16" fill="hold" nodeType="withEffect">
                                  <p:stCondLst>
                                    <p:cond delay="0"/>
                                  </p:stCondLst>
                                  <p:childTnLst>
                                    <p:set>
                                      <p:cBhvr>
                                        <p:cTn id="9" dur="1" fill="hold">
                                          <p:stCondLst>
                                            <p:cond delay="0"/>
                                          </p:stCondLst>
                                        </p:cTn>
                                        <p:tgtEl>
                                          <p:spTgt spid="266279"/>
                                        </p:tgtEl>
                                        <p:attrNameLst>
                                          <p:attrName>style.visibility</p:attrName>
                                        </p:attrNameLst>
                                      </p:cBhvr>
                                      <p:to>
                                        <p:strVal val="visible"/>
                                      </p:to>
                                    </p:set>
                                    <p:animEffect transition="in" filter="box(in)">
                                      <p:cBhvr>
                                        <p:cTn id="10" dur="1000"/>
                                        <p:tgtEl>
                                          <p:spTgt spid="266279"/>
                                        </p:tgtEl>
                                      </p:cBhvr>
                                    </p:animEffect>
                                  </p:childTnLst>
                                </p:cTn>
                              </p:par>
                              <p:par>
                                <p:cTn id="11" presetID="4" presetClass="entr" presetSubtype="16" fill="hold" nodeType="withEffect">
                                  <p:stCondLst>
                                    <p:cond delay="0"/>
                                  </p:stCondLst>
                                  <p:childTnLst>
                                    <p:set>
                                      <p:cBhvr>
                                        <p:cTn id="12" dur="1" fill="hold">
                                          <p:stCondLst>
                                            <p:cond delay="0"/>
                                          </p:stCondLst>
                                        </p:cTn>
                                        <p:tgtEl>
                                          <p:spTgt spid="266303"/>
                                        </p:tgtEl>
                                        <p:attrNameLst>
                                          <p:attrName>style.visibility</p:attrName>
                                        </p:attrNameLst>
                                      </p:cBhvr>
                                      <p:to>
                                        <p:strVal val="visible"/>
                                      </p:to>
                                    </p:set>
                                    <p:animEffect transition="in" filter="box(in)">
                                      <p:cBhvr>
                                        <p:cTn id="13" dur="1000"/>
                                        <p:tgtEl>
                                          <p:spTgt spid="266303"/>
                                        </p:tgtEl>
                                      </p:cBhvr>
                                    </p:animEffect>
                                  </p:childTnLst>
                                </p:cTn>
                              </p:par>
                              <p:par>
                                <p:cTn id="14" presetID="4" presetClass="entr" presetSubtype="16" fill="hold" nodeType="withEffect">
                                  <p:stCondLst>
                                    <p:cond delay="0"/>
                                  </p:stCondLst>
                                  <p:childTnLst>
                                    <p:set>
                                      <p:cBhvr>
                                        <p:cTn id="15" dur="1" fill="hold">
                                          <p:stCondLst>
                                            <p:cond delay="0"/>
                                          </p:stCondLst>
                                        </p:cTn>
                                        <p:tgtEl>
                                          <p:spTgt spid="266304"/>
                                        </p:tgtEl>
                                        <p:attrNameLst>
                                          <p:attrName>style.visibility</p:attrName>
                                        </p:attrNameLst>
                                      </p:cBhvr>
                                      <p:to>
                                        <p:strVal val="visible"/>
                                      </p:to>
                                    </p:set>
                                    <p:animEffect transition="in" filter="box(in)">
                                      <p:cBhvr>
                                        <p:cTn id="16" dur="1000"/>
                                        <p:tgtEl>
                                          <p:spTgt spid="266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Text Box 4"/>
          <p:cNvSpPr txBox="1">
            <a:spLocks noChangeArrowheads="1"/>
          </p:cNvSpPr>
          <p:nvPr/>
        </p:nvSpPr>
        <p:spPr bwMode="auto">
          <a:xfrm>
            <a:off x="395288" y="549275"/>
            <a:ext cx="8280400" cy="396875"/>
          </a:xfrm>
          <a:prstGeom prst="rect">
            <a:avLst/>
          </a:prstGeom>
          <a:noFill/>
          <a:ln w="9525">
            <a:noFill/>
            <a:miter lim="800000"/>
            <a:headEnd/>
            <a:tailEnd/>
          </a:ln>
          <a:effectLst/>
        </p:spPr>
        <p:txBody>
          <a:bodyPr>
            <a:spAutoFit/>
          </a:bodyPr>
          <a:lstStyle/>
          <a:p>
            <a:pPr algn="l" rtl="0">
              <a:spcBef>
                <a:spcPct val="50000"/>
              </a:spcBef>
            </a:pPr>
            <a:endParaRPr lang="en-US" sz="2000"/>
          </a:p>
        </p:txBody>
      </p:sp>
      <p:graphicFrame>
        <p:nvGraphicFramePr>
          <p:cNvPr id="82950" name="Object 6"/>
          <p:cNvGraphicFramePr>
            <a:graphicFrameLocks noChangeAspect="1"/>
          </p:cNvGraphicFramePr>
          <p:nvPr/>
        </p:nvGraphicFramePr>
        <p:xfrm>
          <a:off x="1403350" y="549275"/>
          <a:ext cx="2374900" cy="463550"/>
        </p:xfrm>
        <a:graphic>
          <a:graphicData uri="http://schemas.openxmlformats.org/presentationml/2006/ole">
            <mc:AlternateContent xmlns:mc="http://schemas.openxmlformats.org/markup-compatibility/2006">
              <mc:Choice xmlns:v="urn:schemas-microsoft-com:vml" Requires="v">
                <p:oleObj spid="_x0000_s82957" name="Equation" r:id="rId3" imgW="1104840" imgH="215640" progId="Equation.3">
                  <p:embed/>
                </p:oleObj>
              </mc:Choice>
              <mc:Fallback>
                <p:oleObj name="Equation" r:id="rId3" imgW="1104840" imgH="215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0" y="549275"/>
                        <a:ext cx="2374900"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952" name="Text Box 8"/>
          <p:cNvSpPr txBox="1">
            <a:spLocks noChangeArrowheads="1"/>
          </p:cNvSpPr>
          <p:nvPr/>
        </p:nvSpPr>
        <p:spPr bwMode="auto">
          <a:xfrm>
            <a:off x="395288" y="765175"/>
            <a:ext cx="8064500" cy="1311275"/>
          </a:xfrm>
          <a:prstGeom prst="rect">
            <a:avLst/>
          </a:prstGeom>
          <a:noFill/>
          <a:ln w="9525">
            <a:noFill/>
            <a:miter lim="800000"/>
            <a:headEnd/>
            <a:tailEnd/>
          </a:ln>
          <a:effectLst/>
        </p:spPr>
        <p:txBody>
          <a:bodyPr>
            <a:spAutoFit/>
          </a:bodyPr>
          <a:lstStyle/>
          <a:p>
            <a:pPr>
              <a:spcBef>
                <a:spcPct val="50000"/>
              </a:spcBef>
            </a:pPr>
            <a:endParaRPr lang="en-US" sz="2000"/>
          </a:p>
          <a:p>
            <a:pPr>
              <a:spcBef>
                <a:spcPct val="50000"/>
              </a:spcBef>
            </a:pPr>
            <a:endParaRPr lang="en-US" sz="2000"/>
          </a:p>
          <a:p>
            <a:pPr>
              <a:spcBef>
                <a:spcPct val="50000"/>
              </a:spcBef>
            </a:pPr>
            <a:endParaRPr lang="en-US" sz="2000"/>
          </a:p>
        </p:txBody>
      </p:sp>
      <p:graphicFrame>
        <p:nvGraphicFramePr>
          <p:cNvPr id="82954" name="Object 10"/>
          <p:cNvGraphicFramePr>
            <a:graphicFrameLocks noChangeAspect="1"/>
          </p:cNvGraphicFramePr>
          <p:nvPr/>
        </p:nvGraphicFramePr>
        <p:xfrm>
          <a:off x="1187450" y="3492500"/>
          <a:ext cx="2447925" cy="1260475"/>
        </p:xfrm>
        <a:graphic>
          <a:graphicData uri="http://schemas.openxmlformats.org/presentationml/2006/ole">
            <mc:AlternateContent xmlns:mc="http://schemas.openxmlformats.org/markup-compatibility/2006">
              <mc:Choice xmlns:v="urn:schemas-microsoft-com:vml" Requires="v">
                <p:oleObj spid="_x0000_s82958" name="Equation" r:id="rId5" imgW="838080" imgH="431640" progId="Equation.3">
                  <p:embed/>
                </p:oleObj>
              </mc:Choice>
              <mc:Fallback>
                <p:oleObj name="Equation" r:id="rId5" imgW="838080" imgH="431640" progId="Equation.3">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450" y="3492500"/>
                        <a:ext cx="2447925" cy="1260475"/>
                      </a:xfrm>
                      <a:prstGeom prst="rect">
                        <a:avLst/>
                      </a:prstGeom>
                      <a:noFill/>
                      <a:ln>
                        <a:noFill/>
                      </a:ln>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rgbClr val="FF9900"/>
                            </a:solidFill>
                            <a:miter lim="800000"/>
                            <a:headEnd/>
                            <a:tailEnd/>
                          </a14:hiddenLine>
                        </a:ext>
                      </a:extLst>
                    </p:spPr>
                  </p:pic>
                </p:oleObj>
              </mc:Fallback>
            </mc:AlternateContent>
          </a:graphicData>
        </a:graphic>
      </p:graphicFrame>
      <p:sp>
        <p:nvSpPr>
          <p:cNvPr id="82955" name="Text Box 11"/>
          <p:cNvSpPr txBox="1">
            <a:spLocks noChangeArrowheads="1"/>
          </p:cNvSpPr>
          <p:nvPr/>
        </p:nvSpPr>
        <p:spPr bwMode="auto">
          <a:xfrm>
            <a:off x="395288" y="1196975"/>
            <a:ext cx="8497887" cy="2427288"/>
          </a:xfrm>
          <a:prstGeom prst="rect">
            <a:avLst/>
          </a:prstGeom>
          <a:noFill/>
          <a:ln w="9525">
            <a:noFill/>
            <a:miter lim="800000"/>
            <a:headEnd/>
            <a:tailEnd/>
          </a:ln>
          <a:effectLst/>
        </p:spPr>
        <p:txBody>
          <a:bodyPr>
            <a:spAutoFit/>
          </a:bodyPr>
          <a:lstStyle/>
          <a:p>
            <a:pPr algn="just">
              <a:spcBef>
                <a:spcPct val="50000"/>
              </a:spcBef>
            </a:pPr>
            <a:endParaRPr lang="fa-IR" sz="2800">
              <a:solidFill>
                <a:srgbClr val="FF9900"/>
              </a:solidFill>
            </a:endParaRPr>
          </a:p>
          <a:p>
            <a:pPr algn="just">
              <a:spcBef>
                <a:spcPct val="50000"/>
              </a:spcBef>
            </a:pPr>
            <a:r>
              <a:rPr lang="fa-IR" sz="2800">
                <a:solidFill>
                  <a:srgbClr val="FF9900"/>
                </a:solidFill>
              </a:rPr>
              <a:t>با توجه به مثال می توان نتیجه گرفت که بطور کلی مصرف کننده که بدنبال حداکثر مطلوبیت است ، هزینه های خود را روی کالاها و خدمات بصورتی ترتیب می  دهد که شرط زیر برقرار باشد :</a:t>
            </a:r>
          </a:p>
          <a:p>
            <a:pPr>
              <a:spcBef>
                <a:spcPct val="50000"/>
              </a:spcBef>
            </a:pPr>
            <a:endParaRPr lang="en-US">
              <a:latin typeface="Tahoma" pitchFamily="34" charset="0"/>
            </a:endParaRPr>
          </a:p>
        </p:txBody>
      </p:sp>
      <p:graphicFrame>
        <p:nvGraphicFramePr>
          <p:cNvPr id="82956" name="Object 12"/>
          <p:cNvGraphicFramePr>
            <a:graphicFrameLocks noChangeAspect="1"/>
          </p:cNvGraphicFramePr>
          <p:nvPr/>
        </p:nvGraphicFramePr>
        <p:xfrm>
          <a:off x="1403350" y="1196975"/>
          <a:ext cx="2305050" cy="479425"/>
        </p:xfrm>
        <a:graphic>
          <a:graphicData uri="http://schemas.openxmlformats.org/presentationml/2006/ole">
            <mc:AlternateContent xmlns:mc="http://schemas.openxmlformats.org/markup-compatibility/2006">
              <mc:Choice xmlns:v="urn:schemas-microsoft-com:vml" Requires="v">
                <p:oleObj spid="_x0000_s82959" name="Equation" r:id="rId7" imgW="977760" imgH="203040" progId="Equation.3">
                  <p:embed/>
                </p:oleObj>
              </mc:Choice>
              <mc:Fallback>
                <p:oleObj name="Equation" r:id="rId7" imgW="977760" imgH="203040" progId="Equation.3">
                  <p:embed/>
                  <p:pic>
                    <p:nvPicPr>
                      <p:cNvPr id="0"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350" y="1196975"/>
                        <a:ext cx="2305050"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2955">
                                            <p:txEl>
                                              <p:pRg st="1" end="1"/>
                                            </p:txEl>
                                          </p:spTgt>
                                        </p:tgtEl>
                                        <p:attrNameLst>
                                          <p:attrName>style.visibility</p:attrName>
                                        </p:attrNameLst>
                                      </p:cBhvr>
                                      <p:to>
                                        <p:strVal val="visible"/>
                                      </p:to>
                                    </p:set>
                                    <p:animEffect transition="in" filter="dissolve">
                                      <p:cBhvr>
                                        <p:cTn id="7" dur="500"/>
                                        <p:tgtEl>
                                          <p:spTgt spid="829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2950"/>
                                        </p:tgtEl>
                                        <p:attrNameLst>
                                          <p:attrName>style.visibility</p:attrName>
                                        </p:attrNameLst>
                                      </p:cBhvr>
                                      <p:to>
                                        <p:strVal val="visible"/>
                                      </p:to>
                                    </p:set>
                                    <p:animEffect transition="in" filter="box(in)">
                                      <p:cBhvr>
                                        <p:cTn id="12" dur="1000"/>
                                        <p:tgtEl>
                                          <p:spTgt spid="82950"/>
                                        </p:tgtEl>
                                      </p:cBhvr>
                                    </p:animEffect>
                                  </p:childTnLst>
                                </p:cTn>
                              </p:par>
                              <p:par>
                                <p:cTn id="13" presetID="4" presetClass="entr" presetSubtype="16" fill="hold" nodeType="withEffect">
                                  <p:stCondLst>
                                    <p:cond delay="0"/>
                                  </p:stCondLst>
                                  <p:childTnLst>
                                    <p:set>
                                      <p:cBhvr>
                                        <p:cTn id="14" dur="1" fill="hold">
                                          <p:stCondLst>
                                            <p:cond delay="0"/>
                                          </p:stCondLst>
                                        </p:cTn>
                                        <p:tgtEl>
                                          <p:spTgt spid="82954"/>
                                        </p:tgtEl>
                                        <p:attrNameLst>
                                          <p:attrName>style.visibility</p:attrName>
                                        </p:attrNameLst>
                                      </p:cBhvr>
                                      <p:to>
                                        <p:strVal val="visible"/>
                                      </p:to>
                                    </p:set>
                                    <p:animEffect transition="in" filter="box(in)">
                                      <p:cBhvr>
                                        <p:cTn id="15" dur="1000"/>
                                        <p:tgtEl>
                                          <p:spTgt spid="82954"/>
                                        </p:tgtEl>
                                      </p:cBhvr>
                                    </p:animEffect>
                                  </p:childTnLst>
                                </p:cTn>
                              </p:par>
                              <p:par>
                                <p:cTn id="16" presetID="4" presetClass="entr" presetSubtype="16" fill="hold" nodeType="withEffect">
                                  <p:stCondLst>
                                    <p:cond delay="0"/>
                                  </p:stCondLst>
                                  <p:childTnLst>
                                    <p:set>
                                      <p:cBhvr>
                                        <p:cTn id="17" dur="1" fill="hold">
                                          <p:stCondLst>
                                            <p:cond delay="0"/>
                                          </p:stCondLst>
                                        </p:cTn>
                                        <p:tgtEl>
                                          <p:spTgt spid="82956"/>
                                        </p:tgtEl>
                                        <p:attrNameLst>
                                          <p:attrName>style.visibility</p:attrName>
                                        </p:attrNameLst>
                                      </p:cBhvr>
                                      <p:to>
                                        <p:strVal val="visible"/>
                                      </p:to>
                                    </p:set>
                                    <p:animEffect transition="in" filter="box(in)">
                                      <p:cBhvr>
                                        <p:cTn id="18" dur="1000"/>
                                        <p:tgtEl>
                                          <p:spTgt spid="82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6" name="Text Box 4"/>
          <p:cNvSpPr txBox="1">
            <a:spLocks noChangeArrowheads="1"/>
          </p:cNvSpPr>
          <p:nvPr/>
        </p:nvSpPr>
        <p:spPr bwMode="auto">
          <a:xfrm>
            <a:off x="323850" y="1916113"/>
            <a:ext cx="8351838" cy="1647825"/>
          </a:xfrm>
          <a:prstGeom prst="rect">
            <a:avLst/>
          </a:prstGeom>
          <a:noFill/>
          <a:ln w="9525">
            <a:noFill/>
            <a:miter lim="800000"/>
            <a:headEnd/>
            <a:tailEnd/>
          </a:ln>
          <a:effectLst/>
        </p:spPr>
        <p:txBody>
          <a:bodyPr>
            <a:spAutoFit/>
          </a:bodyPr>
          <a:lstStyle/>
          <a:p>
            <a:pPr algn="just">
              <a:spcBef>
                <a:spcPct val="50000"/>
              </a:spcBef>
            </a:pPr>
            <a:r>
              <a:rPr lang="fa-IR" sz="3200">
                <a:solidFill>
                  <a:srgbClr val="FF9900"/>
                </a:solidFill>
              </a:rPr>
              <a:t>نرخ نهایی جانشینی :</a:t>
            </a:r>
          </a:p>
          <a:p>
            <a:pPr algn="just">
              <a:spcBef>
                <a:spcPct val="50000"/>
              </a:spcBef>
            </a:pPr>
            <a:r>
              <a:rPr lang="fa-IR" sz="2800">
                <a:solidFill>
                  <a:srgbClr val="FF9900"/>
                </a:solidFill>
              </a:rPr>
              <a:t>نسبت مطلوبیت نهایی کالای </a:t>
            </a:r>
            <a:r>
              <a:rPr lang="en-US" sz="2800">
                <a:solidFill>
                  <a:srgbClr val="FF9900"/>
                </a:solidFill>
              </a:rPr>
              <a:t>X</a:t>
            </a:r>
            <a:r>
              <a:rPr lang="fa-IR" sz="2800">
                <a:solidFill>
                  <a:srgbClr val="FF9900"/>
                </a:solidFill>
              </a:rPr>
              <a:t> به مطلوبیت نهایی کالای </a:t>
            </a:r>
            <a:r>
              <a:rPr lang="en-US" sz="2800">
                <a:solidFill>
                  <a:srgbClr val="FF9900"/>
                </a:solidFill>
              </a:rPr>
              <a:t>Y</a:t>
            </a:r>
            <a:r>
              <a:rPr lang="fa-IR" sz="2800">
                <a:solidFill>
                  <a:srgbClr val="FF9900"/>
                </a:solidFill>
              </a:rPr>
              <a:t> را « نرخ نهایی جانشینی » ( </a:t>
            </a:r>
            <a:r>
              <a:rPr lang="en-US" sz="2800">
                <a:solidFill>
                  <a:srgbClr val="FF9900"/>
                </a:solidFill>
              </a:rPr>
              <a:t>MRS</a:t>
            </a:r>
            <a:r>
              <a:rPr lang="fa-IR" sz="2800">
                <a:solidFill>
                  <a:srgbClr val="FF9900"/>
                </a:solidFill>
              </a:rPr>
              <a:t> ) می خوانیم.</a:t>
            </a:r>
            <a:endParaRPr lang="en-US" sz="28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8836">
                                            <p:txEl>
                                              <p:pRg st="0" end="0"/>
                                            </p:txEl>
                                          </p:spTgt>
                                        </p:tgtEl>
                                        <p:attrNameLst>
                                          <p:attrName>style.visibility</p:attrName>
                                        </p:attrNameLst>
                                      </p:cBhvr>
                                      <p:to>
                                        <p:strVal val="visible"/>
                                      </p:to>
                                    </p:set>
                                    <p:animEffect transition="in" filter="dissolve">
                                      <p:cBhvr>
                                        <p:cTn id="7" dur="500"/>
                                        <p:tgtEl>
                                          <p:spTgt spid="2488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8836">
                                            <p:txEl>
                                              <p:pRg st="1" end="1"/>
                                            </p:txEl>
                                          </p:spTgt>
                                        </p:tgtEl>
                                        <p:attrNameLst>
                                          <p:attrName>style.visibility</p:attrName>
                                        </p:attrNameLst>
                                      </p:cBhvr>
                                      <p:to>
                                        <p:strVal val="visible"/>
                                      </p:to>
                                    </p:set>
                                    <p:animEffect transition="in" filter="dissolve">
                                      <p:cBhvr>
                                        <p:cTn id="10" dur="500"/>
                                        <p:tgtEl>
                                          <p:spTgt spid="2488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60" name="Text Box 4"/>
          <p:cNvSpPr txBox="1">
            <a:spLocks noChangeArrowheads="1"/>
          </p:cNvSpPr>
          <p:nvPr/>
        </p:nvSpPr>
        <p:spPr bwMode="auto">
          <a:xfrm>
            <a:off x="468313" y="2060575"/>
            <a:ext cx="8280400" cy="2074863"/>
          </a:xfrm>
          <a:prstGeom prst="rect">
            <a:avLst/>
          </a:prstGeom>
          <a:noFill/>
          <a:ln w="9525">
            <a:noFill/>
            <a:miter lim="800000"/>
            <a:headEnd/>
            <a:tailEnd/>
          </a:ln>
          <a:effectLst/>
        </p:spPr>
        <p:txBody>
          <a:bodyPr>
            <a:spAutoFit/>
          </a:bodyPr>
          <a:lstStyle/>
          <a:p>
            <a:pPr algn="just">
              <a:spcBef>
                <a:spcPct val="50000"/>
              </a:spcBef>
            </a:pPr>
            <a:r>
              <a:rPr lang="fa-IR" sz="3200">
                <a:solidFill>
                  <a:srgbClr val="FF9900"/>
                </a:solidFill>
              </a:rPr>
              <a:t>نزولی بودن مطلوبیت نهایی و شیب منحنی تقاضا :</a:t>
            </a:r>
          </a:p>
          <a:p>
            <a:pPr algn="just">
              <a:spcBef>
                <a:spcPct val="50000"/>
              </a:spcBef>
            </a:pPr>
            <a:r>
              <a:rPr lang="fa-IR" sz="2800">
                <a:solidFill>
                  <a:srgbClr val="FF9900"/>
                </a:solidFill>
              </a:rPr>
              <a:t>نزولی بودن مطلوبیت نهایی توجیه کننده این مهم است که چرا مردم درآمد خود را بین بسیاری از کالاها و خدمات تقسیم می کنند. نزولی بودن مطلوبیت نهایی ، نزولی بودن منحنی تقاضا را هم توجیه می کند.</a:t>
            </a:r>
            <a:endParaRPr lang="en-US" sz="2800">
              <a:solidFill>
                <a:srgbClr val="FF99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9860">
                                            <p:txEl>
                                              <p:pRg st="0" end="0"/>
                                            </p:txEl>
                                          </p:spTgt>
                                        </p:tgtEl>
                                        <p:attrNameLst>
                                          <p:attrName>style.visibility</p:attrName>
                                        </p:attrNameLst>
                                      </p:cBhvr>
                                      <p:to>
                                        <p:strVal val="visible"/>
                                      </p:to>
                                    </p:set>
                                    <p:animEffect transition="in" filter="dissolve">
                                      <p:cBhvr>
                                        <p:cTn id="7" dur="500"/>
                                        <p:tgtEl>
                                          <p:spTgt spid="2498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9860">
                                            <p:txEl>
                                              <p:pRg st="1" end="1"/>
                                            </p:txEl>
                                          </p:spTgt>
                                        </p:tgtEl>
                                        <p:attrNameLst>
                                          <p:attrName>style.visibility</p:attrName>
                                        </p:attrNameLst>
                                      </p:cBhvr>
                                      <p:to>
                                        <p:strVal val="visible"/>
                                      </p:to>
                                    </p:set>
                                    <p:animEffect transition="in" filter="dissolve">
                                      <p:cBhvr>
                                        <p:cTn id="10" dur="500"/>
                                        <p:tgtEl>
                                          <p:spTgt spid="24986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3" name="Text Box 5"/>
          <p:cNvSpPr txBox="1">
            <a:spLocks noChangeArrowheads="1"/>
          </p:cNvSpPr>
          <p:nvPr/>
        </p:nvSpPr>
        <p:spPr bwMode="auto">
          <a:xfrm>
            <a:off x="323850" y="2205038"/>
            <a:ext cx="8135938" cy="1525587"/>
          </a:xfrm>
          <a:prstGeom prst="rect">
            <a:avLst/>
          </a:prstGeom>
          <a:noFill/>
          <a:ln w="9525">
            <a:noFill/>
            <a:miter lim="800000"/>
            <a:headEnd/>
            <a:tailEnd/>
          </a:ln>
          <a:effectLst/>
        </p:spPr>
        <p:txBody>
          <a:bodyPr>
            <a:spAutoFit/>
          </a:bodyPr>
          <a:lstStyle/>
          <a:p>
            <a:pPr>
              <a:spcBef>
                <a:spcPct val="50000"/>
              </a:spcBef>
            </a:pPr>
            <a:r>
              <a:rPr lang="fa-IR" sz="4000">
                <a:solidFill>
                  <a:srgbClr val="FF99FF"/>
                </a:solidFill>
              </a:rPr>
              <a:t>قسمت سوم : </a:t>
            </a:r>
          </a:p>
          <a:p>
            <a:pPr>
              <a:spcBef>
                <a:spcPct val="50000"/>
              </a:spcBef>
            </a:pPr>
            <a:r>
              <a:rPr lang="fa-IR" sz="3600">
                <a:solidFill>
                  <a:srgbClr val="FF99FF"/>
                </a:solidFill>
              </a:rPr>
              <a:t>اثر جانشینی و اثر درآمدی</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dissolve">
                                      <p:cBhvr>
                                        <p:cTn id="7" dur="500"/>
                                        <p:tgtEl>
                                          <p:spTgt spid="8397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3973">
                                            <p:txEl>
                                              <p:pRg st="1" end="1"/>
                                            </p:txEl>
                                          </p:spTgt>
                                        </p:tgtEl>
                                        <p:attrNameLst>
                                          <p:attrName>style.visibility</p:attrName>
                                        </p:attrNameLst>
                                      </p:cBhvr>
                                      <p:to>
                                        <p:strVal val="visible"/>
                                      </p:to>
                                    </p:set>
                                    <p:animEffect transition="in" filter="dissolve">
                                      <p:cBhvr>
                                        <p:cTn id="10" dur="500"/>
                                        <p:tgtEl>
                                          <p:spTgt spid="8397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6" name="Text Box 4"/>
          <p:cNvSpPr txBox="1">
            <a:spLocks noChangeArrowheads="1"/>
          </p:cNvSpPr>
          <p:nvPr/>
        </p:nvSpPr>
        <p:spPr bwMode="auto">
          <a:xfrm>
            <a:off x="755650" y="1844675"/>
            <a:ext cx="8064500" cy="1862138"/>
          </a:xfrm>
          <a:prstGeom prst="rect">
            <a:avLst/>
          </a:prstGeom>
          <a:noFill/>
          <a:ln w="9525">
            <a:noFill/>
            <a:miter lim="800000"/>
            <a:headEnd/>
            <a:tailEnd/>
          </a:ln>
          <a:effectLst/>
        </p:spPr>
        <p:txBody>
          <a:bodyPr>
            <a:spAutoFit/>
          </a:bodyPr>
          <a:lstStyle/>
          <a:p>
            <a:pPr>
              <a:spcBef>
                <a:spcPct val="50000"/>
              </a:spcBef>
            </a:pPr>
            <a:r>
              <a:rPr lang="fa-IR" sz="3200">
                <a:solidFill>
                  <a:schemeClr val="hlink"/>
                </a:solidFill>
              </a:rPr>
              <a:t>هدفهای کلی :</a:t>
            </a:r>
          </a:p>
          <a:p>
            <a:pPr>
              <a:spcBef>
                <a:spcPct val="50000"/>
              </a:spcBef>
            </a:pPr>
            <a:r>
              <a:rPr lang="fa-IR" sz="2800">
                <a:solidFill>
                  <a:schemeClr val="hlink"/>
                </a:solidFill>
              </a:rPr>
              <a:t>دانشجو با اقتصاد خرد – اقتصاد کلان و مدل سازی آشنا خواهد شد.</a:t>
            </a:r>
            <a:endParaRPr lang="en-US" sz="2800">
              <a:solidFill>
                <a:schemeClr val="hlink"/>
              </a:solidFill>
            </a:endParaRPr>
          </a:p>
          <a:p>
            <a:pPr>
              <a:spcBef>
                <a:spcPct val="50000"/>
              </a:spcBef>
            </a:pPr>
            <a:endParaRPr lang="en-US" sz="2800">
              <a:solidFill>
                <a:schemeClr val="hlink"/>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2516">
                                            <p:txEl>
                                              <p:pRg st="0" end="0"/>
                                            </p:txEl>
                                          </p:spTgt>
                                        </p:tgtEl>
                                        <p:attrNameLst>
                                          <p:attrName>style.visibility</p:attrName>
                                        </p:attrNameLst>
                                      </p:cBhvr>
                                      <p:to>
                                        <p:strVal val="visible"/>
                                      </p:to>
                                    </p:set>
                                    <p:animEffect transition="in" filter="dissolve">
                                      <p:cBhvr>
                                        <p:cTn id="7" dur="500"/>
                                        <p:tgtEl>
                                          <p:spTgt spid="1925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2516">
                                            <p:txEl>
                                              <p:pRg st="1" end="1"/>
                                            </p:txEl>
                                          </p:spTgt>
                                        </p:tgtEl>
                                        <p:attrNameLst>
                                          <p:attrName>style.visibility</p:attrName>
                                        </p:attrNameLst>
                                      </p:cBhvr>
                                      <p:to>
                                        <p:strVal val="visible"/>
                                      </p:to>
                                    </p:set>
                                    <p:animEffect transition="in" filter="dissolve">
                                      <p:cBhvr>
                                        <p:cTn id="10" dur="500"/>
                                        <p:tgtEl>
                                          <p:spTgt spid="1925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4" name="Text Box 4"/>
          <p:cNvSpPr txBox="1">
            <a:spLocks noChangeArrowheads="1"/>
          </p:cNvSpPr>
          <p:nvPr/>
        </p:nvSpPr>
        <p:spPr bwMode="auto">
          <a:xfrm>
            <a:off x="468313" y="1916113"/>
            <a:ext cx="8353425" cy="2289175"/>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rPr>
              <a:t>هدف کلی :</a:t>
            </a:r>
          </a:p>
          <a:p>
            <a:pPr algn="just">
              <a:spcBef>
                <a:spcPct val="50000"/>
              </a:spcBef>
            </a:pPr>
            <a:r>
              <a:rPr lang="fa-IR" sz="2800">
                <a:solidFill>
                  <a:srgbClr val="FF99FF"/>
                </a:solidFill>
              </a:rPr>
              <a:t>دانشجو با اثرات جانشینی و درآمدی آشنا می شود و نقش آنها در توجیه واسطه بین تقاضا و قیمت را می فهمد.</a:t>
            </a:r>
            <a:endParaRPr lang="en-US" sz="2800">
              <a:solidFill>
                <a:srgbClr val="FF99FF"/>
              </a:solidFill>
            </a:endParaRPr>
          </a:p>
          <a:p>
            <a:pPr>
              <a:spcBef>
                <a:spcPct val="50000"/>
              </a:spcBef>
            </a:pPr>
            <a:endParaRPr lang="en-US" sz="28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20164">
                                            <p:txEl>
                                              <p:pRg st="0" end="0"/>
                                            </p:txEl>
                                          </p:spTgt>
                                        </p:tgtEl>
                                        <p:attrNameLst>
                                          <p:attrName>style.visibility</p:attrName>
                                        </p:attrNameLst>
                                      </p:cBhvr>
                                      <p:to>
                                        <p:strVal val="visible"/>
                                      </p:to>
                                    </p:set>
                                    <p:animEffect transition="in" filter="dissolve">
                                      <p:cBhvr>
                                        <p:cTn id="7" dur="500"/>
                                        <p:tgtEl>
                                          <p:spTgt spid="22016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20164">
                                            <p:txEl>
                                              <p:pRg st="1" end="1"/>
                                            </p:txEl>
                                          </p:spTgt>
                                        </p:tgtEl>
                                        <p:attrNameLst>
                                          <p:attrName>style.visibility</p:attrName>
                                        </p:attrNameLst>
                                      </p:cBhvr>
                                      <p:to>
                                        <p:strVal val="visible"/>
                                      </p:to>
                                    </p:set>
                                    <p:animEffect transition="in" filter="dissolve">
                                      <p:cBhvr>
                                        <p:cTn id="10" dur="500"/>
                                        <p:tgtEl>
                                          <p:spTgt spid="2201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Text Box 4"/>
          <p:cNvSpPr txBox="1">
            <a:spLocks noChangeArrowheads="1"/>
          </p:cNvSpPr>
          <p:nvPr/>
        </p:nvSpPr>
        <p:spPr bwMode="auto">
          <a:xfrm>
            <a:off x="611188" y="1196975"/>
            <a:ext cx="8135937" cy="4425950"/>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FF99FF"/>
                </a:solidFill>
              </a:rPr>
              <a:t>هدفهای رفتاری :</a:t>
            </a:r>
          </a:p>
          <a:p>
            <a:pPr marL="342900" indent="-342900">
              <a:spcBef>
                <a:spcPct val="50000"/>
              </a:spcBef>
              <a:buFontTx/>
              <a:buAutoNum type="arabicPeriod"/>
            </a:pPr>
            <a:r>
              <a:rPr lang="fa-IR" sz="2800">
                <a:solidFill>
                  <a:srgbClr val="FF99FF"/>
                </a:solidFill>
              </a:rPr>
              <a:t>تأثیر تغییرات قیمت ها بر خانوارها را تجزیه و تحلیل نماید.</a:t>
            </a:r>
          </a:p>
          <a:p>
            <a:pPr marL="342900" indent="-342900" algn="just">
              <a:spcBef>
                <a:spcPct val="50000"/>
              </a:spcBef>
              <a:buFontTx/>
              <a:buAutoNum type="arabicPeriod"/>
            </a:pPr>
            <a:r>
              <a:rPr lang="fa-IR" sz="2800">
                <a:solidFill>
                  <a:srgbClr val="FF99FF"/>
                </a:solidFill>
              </a:rPr>
              <a:t>مفهوم « تأثیر درآمدی تغییر در قیمت » را با آوردن یک مثال بنویسد.</a:t>
            </a:r>
          </a:p>
          <a:p>
            <a:pPr marL="342900" indent="-342900" algn="just">
              <a:spcBef>
                <a:spcPct val="50000"/>
              </a:spcBef>
              <a:buFontTx/>
              <a:buAutoNum type="arabicPeriod"/>
            </a:pPr>
            <a:r>
              <a:rPr lang="fa-IR" sz="2800">
                <a:solidFill>
                  <a:srgbClr val="FF99FF"/>
                </a:solidFill>
              </a:rPr>
              <a:t>« اثر جانشینی تغییر قیمت » یعنی زمانی که مصرف یک کالا افزایش می یابد را معنی کند.</a:t>
            </a:r>
          </a:p>
          <a:p>
            <a:pPr marL="342900" indent="-342900" algn="just">
              <a:spcBef>
                <a:spcPct val="50000"/>
              </a:spcBef>
              <a:buFontTx/>
              <a:buAutoNum type="arabicPeriod"/>
            </a:pPr>
            <a:r>
              <a:rPr lang="fa-IR" sz="2800">
                <a:solidFill>
                  <a:srgbClr val="FF99FF"/>
                </a:solidFill>
              </a:rPr>
              <a:t>با ذکر یک مثال کالاهای معمولی و کالاهای پست را تعریف نماید و اثر درآمدی بر روی آنها را تجزیه و تحلیل کند.</a:t>
            </a:r>
            <a:endParaRPr lang="en-US" sz="28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4996">
                                            <p:txEl>
                                              <p:pRg st="0" end="0"/>
                                            </p:txEl>
                                          </p:spTgt>
                                        </p:tgtEl>
                                        <p:attrNameLst>
                                          <p:attrName>style.visibility</p:attrName>
                                        </p:attrNameLst>
                                      </p:cBhvr>
                                      <p:to>
                                        <p:strVal val="visible"/>
                                      </p:to>
                                    </p:set>
                                    <p:animEffect transition="in" filter="dissolve">
                                      <p:cBhvr>
                                        <p:cTn id="7" dur="500"/>
                                        <p:tgtEl>
                                          <p:spTgt spid="8499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4996">
                                            <p:txEl>
                                              <p:pRg st="1" end="1"/>
                                            </p:txEl>
                                          </p:spTgt>
                                        </p:tgtEl>
                                        <p:attrNameLst>
                                          <p:attrName>style.visibility</p:attrName>
                                        </p:attrNameLst>
                                      </p:cBhvr>
                                      <p:to>
                                        <p:strVal val="visible"/>
                                      </p:to>
                                    </p:set>
                                    <p:animEffect transition="in" filter="dissolve">
                                      <p:cBhvr>
                                        <p:cTn id="10" dur="500"/>
                                        <p:tgtEl>
                                          <p:spTgt spid="8499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84996">
                                            <p:txEl>
                                              <p:pRg st="2" end="2"/>
                                            </p:txEl>
                                          </p:spTgt>
                                        </p:tgtEl>
                                        <p:attrNameLst>
                                          <p:attrName>style.visibility</p:attrName>
                                        </p:attrNameLst>
                                      </p:cBhvr>
                                      <p:to>
                                        <p:strVal val="visible"/>
                                      </p:to>
                                    </p:set>
                                    <p:animEffect transition="in" filter="dissolve">
                                      <p:cBhvr>
                                        <p:cTn id="13" dur="500"/>
                                        <p:tgtEl>
                                          <p:spTgt spid="8499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84996">
                                            <p:txEl>
                                              <p:pRg st="3" end="3"/>
                                            </p:txEl>
                                          </p:spTgt>
                                        </p:tgtEl>
                                        <p:attrNameLst>
                                          <p:attrName>style.visibility</p:attrName>
                                        </p:attrNameLst>
                                      </p:cBhvr>
                                      <p:to>
                                        <p:strVal val="visible"/>
                                      </p:to>
                                    </p:set>
                                    <p:animEffect transition="in" filter="dissolve">
                                      <p:cBhvr>
                                        <p:cTn id="16" dur="500"/>
                                        <p:tgtEl>
                                          <p:spTgt spid="84996">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84996">
                                            <p:txEl>
                                              <p:pRg st="4" end="4"/>
                                            </p:txEl>
                                          </p:spTgt>
                                        </p:tgtEl>
                                        <p:attrNameLst>
                                          <p:attrName>style.visibility</p:attrName>
                                        </p:attrNameLst>
                                      </p:cBhvr>
                                      <p:to>
                                        <p:strVal val="visible"/>
                                      </p:to>
                                    </p:set>
                                    <p:animEffect transition="in" filter="dissolve">
                                      <p:cBhvr>
                                        <p:cTn id="19" dur="500"/>
                                        <p:tgtEl>
                                          <p:spTgt spid="849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Text Box 4"/>
          <p:cNvSpPr txBox="1">
            <a:spLocks noChangeArrowheads="1"/>
          </p:cNvSpPr>
          <p:nvPr/>
        </p:nvSpPr>
        <p:spPr bwMode="auto">
          <a:xfrm>
            <a:off x="468313" y="1484313"/>
            <a:ext cx="8137525" cy="3783012"/>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rPr>
              <a:t>تأثیر درآمدی تغییر در قیمت :</a:t>
            </a:r>
          </a:p>
          <a:p>
            <a:pPr algn="just">
              <a:spcBef>
                <a:spcPct val="50000"/>
              </a:spcBef>
            </a:pPr>
            <a:r>
              <a:rPr lang="fa-IR" sz="2800">
                <a:solidFill>
                  <a:srgbClr val="FF99FF"/>
                </a:solidFill>
              </a:rPr>
              <a:t>کاهش قیمت یک کالای عمده تغییر قابل ملاحظه ای روی رفتار مصرف کننده می گذارد ، یعنی انتخاب نهایی او برای کالاها و خدمات تغییر می کند. در صورت کاهش قیمت ها ، رفاه مصرف کننده افزایش می یابد و می تواند درآمد اضافی ناشی از کاهش کالای مزبور را صرف خرید بیشتر همان کالا یا کالاهای دیگر کند. افزایش قیمت تأثیر معکوس در رفاه مصرف کننده خواهد گذاشت که این پدیده « تأثیر درآمدی تغییر در قیمت » نامیده می شود. </a:t>
            </a:r>
            <a:endParaRPr lang="en-US" sz="28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6020">
                                            <p:txEl>
                                              <p:pRg st="0" end="0"/>
                                            </p:txEl>
                                          </p:spTgt>
                                        </p:tgtEl>
                                        <p:attrNameLst>
                                          <p:attrName>style.visibility</p:attrName>
                                        </p:attrNameLst>
                                      </p:cBhvr>
                                      <p:to>
                                        <p:strVal val="visible"/>
                                      </p:to>
                                    </p:set>
                                    <p:animEffect transition="in" filter="dissolve">
                                      <p:cBhvr>
                                        <p:cTn id="7" dur="500"/>
                                        <p:tgtEl>
                                          <p:spTgt spid="860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6020">
                                            <p:txEl>
                                              <p:pRg st="1" end="1"/>
                                            </p:txEl>
                                          </p:spTgt>
                                        </p:tgtEl>
                                        <p:attrNameLst>
                                          <p:attrName>style.visibility</p:attrName>
                                        </p:attrNameLst>
                                      </p:cBhvr>
                                      <p:to>
                                        <p:strVal val="visible"/>
                                      </p:to>
                                    </p:set>
                                    <p:animEffect transition="in" filter="dissolve">
                                      <p:cBhvr>
                                        <p:cTn id="10" dur="500"/>
                                        <p:tgtEl>
                                          <p:spTgt spid="860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Text Box 4"/>
          <p:cNvSpPr txBox="1">
            <a:spLocks noChangeArrowheads="1"/>
          </p:cNvSpPr>
          <p:nvPr/>
        </p:nvSpPr>
        <p:spPr bwMode="auto">
          <a:xfrm>
            <a:off x="539750" y="1341438"/>
            <a:ext cx="8280400" cy="3355975"/>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rPr>
              <a:t>مقایسه اثر جانشینی و اثر درآمدی :</a:t>
            </a:r>
          </a:p>
          <a:p>
            <a:pPr algn="just">
              <a:spcBef>
                <a:spcPct val="50000"/>
              </a:spcBef>
            </a:pPr>
            <a:r>
              <a:rPr lang="fa-IR" sz="2800">
                <a:solidFill>
                  <a:srgbClr val="FF99FF"/>
                </a:solidFill>
              </a:rPr>
              <a:t>چنانچه افزایش در مصرف یک کالا به جهت ارزانی آن اتفاق بیفتد ، اثر جانشینی نامیده می شود. در اثر درآمدی ، رفاه و قید بودجه تغییر می کند درحالی که در اثر جانشینی ، صرفاً شیب قید بودجه تغییر     می کند. در کالاهای نرمال اثر جانشینی و درآمدی در یک راستا عمل می کنند درحالی که در کالاهای پست عکس یکدیگر عمل می کنند.         ( چرا؟ )</a:t>
            </a:r>
            <a:endParaRPr lang="en-US" sz="28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7044">
                                            <p:txEl>
                                              <p:pRg st="0" end="0"/>
                                            </p:txEl>
                                          </p:spTgt>
                                        </p:tgtEl>
                                        <p:attrNameLst>
                                          <p:attrName>style.visibility</p:attrName>
                                        </p:attrNameLst>
                                      </p:cBhvr>
                                      <p:to>
                                        <p:strVal val="visible"/>
                                      </p:to>
                                    </p:set>
                                    <p:animEffect transition="in" filter="dissolve">
                                      <p:cBhvr>
                                        <p:cTn id="7" dur="500"/>
                                        <p:tgtEl>
                                          <p:spTgt spid="8704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7044">
                                            <p:txEl>
                                              <p:pRg st="1" end="1"/>
                                            </p:txEl>
                                          </p:spTgt>
                                        </p:tgtEl>
                                        <p:attrNameLst>
                                          <p:attrName>style.visibility</p:attrName>
                                        </p:attrNameLst>
                                      </p:cBhvr>
                                      <p:to>
                                        <p:strVal val="visible"/>
                                      </p:to>
                                    </p:set>
                                    <p:animEffect transition="in" filter="dissolve">
                                      <p:cBhvr>
                                        <p:cTn id="10" dur="500"/>
                                        <p:tgtEl>
                                          <p:spTgt spid="8704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9" name="Text Box 5"/>
          <p:cNvSpPr txBox="1">
            <a:spLocks noChangeArrowheads="1"/>
          </p:cNvSpPr>
          <p:nvPr/>
        </p:nvSpPr>
        <p:spPr bwMode="auto">
          <a:xfrm>
            <a:off x="179388" y="2205038"/>
            <a:ext cx="8207375" cy="1616075"/>
          </a:xfrm>
          <a:prstGeom prst="rect">
            <a:avLst/>
          </a:prstGeom>
          <a:noFill/>
          <a:ln w="9525">
            <a:noFill/>
            <a:miter lim="800000"/>
            <a:headEnd/>
            <a:tailEnd/>
          </a:ln>
          <a:effectLst/>
        </p:spPr>
        <p:txBody>
          <a:bodyPr>
            <a:spAutoFit/>
          </a:bodyPr>
          <a:lstStyle/>
          <a:p>
            <a:pPr>
              <a:spcBef>
                <a:spcPct val="50000"/>
              </a:spcBef>
            </a:pPr>
            <a:r>
              <a:rPr lang="fa-IR" sz="4000">
                <a:solidFill>
                  <a:srgbClr val="FFFF66"/>
                </a:solidFill>
              </a:rPr>
              <a:t>قسمت چهارم :</a:t>
            </a:r>
          </a:p>
          <a:p>
            <a:pPr>
              <a:spcBef>
                <a:spcPct val="50000"/>
              </a:spcBef>
            </a:pPr>
            <a:r>
              <a:rPr lang="fa-IR" sz="4000">
                <a:solidFill>
                  <a:srgbClr val="FFFF66"/>
                </a:solidFill>
              </a:rPr>
              <a:t> </a:t>
            </a:r>
            <a:r>
              <a:rPr lang="fa-IR" sz="3600">
                <a:solidFill>
                  <a:srgbClr val="FFFF66"/>
                </a:solidFill>
              </a:rPr>
              <a:t>منحنی های بی تفاوتی</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8069">
                                            <p:txEl>
                                              <p:pRg st="0" end="0"/>
                                            </p:txEl>
                                          </p:spTgt>
                                        </p:tgtEl>
                                        <p:attrNameLst>
                                          <p:attrName>style.visibility</p:attrName>
                                        </p:attrNameLst>
                                      </p:cBhvr>
                                      <p:to>
                                        <p:strVal val="visible"/>
                                      </p:to>
                                    </p:set>
                                    <p:animEffect transition="in" filter="dissolve">
                                      <p:cBhvr>
                                        <p:cTn id="7" dur="500"/>
                                        <p:tgtEl>
                                          <p:spTgt spid="8806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8069">
                                            <p:txEl>
                                              <p:pRg st="1" end="1"/>
                                            </p:txEl>
                                          </p:spTgt>
                                        </p:tgtEl>
                                        <p:attrNameLst>
                                          <p:attrName>style.visibility</p:attrName>
                                        </p:attrNameLst>
                                      </p:cBhvr>
                                      <p:to>
                                        <p:strVal val="visible"/>
                                      </p:to>
                                    </p:set>
                                    <p:animEffect transition="in" filter="dissolve">
                                      <p:cBhvr>
                                        <p:cTn id="10" dur="500"/>
                                        <p:tgtEl>
                                          <p:spTgt spid="8806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8" name="Text Box 4"/>
          <p:cNvSpPr txBox="1">
            <a:spLocks noChangeArrowheads="1"/>
          </p:cNvSpPr>
          <p:nvPr/>
        </p:nvSpPr>
        <p:spPr bwMode="auto">
          <a:xfrm>
            <a:off x="539750" y="1916113"/>
            <a:ext cx="8207375" cy="2289175"/>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هدف کلی :</a:t>
            </a:r>
          </a:p>
          <a:p>
            <a:pPr algn="just">
              <a:spcBef>
                <a:spcPct val="50000"/>
              </a:spcBef>
            </a:pPr>
            <a:r>
              <a:rPr lang="fa-IR" sz="2800">
                <a:solidFill>
                  <a:srgbClr val="FFFF66"/>
                </a:solidFill>
              </a:rPr>
              <a:t>دانشجو با منحنی های بی تفاوتی آشنا شده و می تواند آن ها را مورد تجزیه و تحلیل قرار دهد.</a:t>
            </a:r>
            <a:endParaRPr lang="en-US" sz="2800">
              <a:solidFill>
                <a:srgbClr val="FFFF66"/>
              </a:solidFill>
            </a:endParaRPr>
          </a:p>
          <a:p>
            <a:pPr>
              <a:spcBef>
                <a:spcPct val="50000"/>
              </a:spcBef>
            </a:pP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21188">
                                            <p:txEl>
                                              <p:pRg st="0" end="0"/>
                                            </p:txEl>
                                          </p:spTgt>
                                        </p:tgtEl>
                                        <p:attrNameLst>
                                          <p:attrName>style.visibility</p:attrName>
                                        </p:attrNameLst>
                                      </p:cBhvr>
                                      <p:to>
                                        <p:strVal val="visible"/>
                                      </p:to>
                                    </p:set>
                                    <p:animEffect transition="in" filter="dissolve">
                                      <p:cBhvr>
                                        <p:cTn id="7" dur="500"/>
                                        <p:tgtEl>
                                          <p:spTgt spid="22118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21188">
                                            <p:txEl>
                                              <p:pRg st="1" end="1"/>
                                            </p:txEl>
                                          </p:spTgt>
                                        </p:tgtEl>
                                        <p:attrNameLst>
                                          <p:attrName>style.visibility</p:attrName>
                                        </p:attrNameLst>
                                      </p:cBhvr>
                                      <p:to>
                                        <p:strVal val="visible"/>
                                      </p:to>
                                    </p:set>
                                    <p:animEffect transition="in" filter="dissolve">
                                      <p:cBhvr>
                                        <p:cTn id="10" dur="500"/>
                                        <p:tgtEl>
                                          <p:spTgt spid="22118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468313" y="549275"/>
            <a:ext cx="8280400" cy="5494338"/>
          </a:xfrm>
          <a:prstGeom prst="rect">
            <a:avLst/>
          </a:prstGeom>
          <a:noFill/>
          <a:ln w="9525">
            <a:noFill/>
            <a:miter lim="800000"/>
            <a:headEnd/>
            <a:tailEnd/>
          </a:ln>
          <a:effectLst/>
        </p:spPr>
        <p:txBody>
          <a:bodyPr>
            <a:spAutoFit/>
          </a:bodyPr>
          <a:lstStyle/>
          <a:p>
            <a:pPr marL="342900" indent="-342900" algn="just">
              <a:spcBef>
                <a:spcPct val="50000"/>
              </a:spcBef>
            </a:pPr>
            <a:r>
              <a:rPr lang="fa-IR" sz="3200">
                <a:solidFill>
                  <a:srgbClr val="FFFF66"/>
                </a:solidFill>
              </a:rPr>
              <a:t>هدفهای رفتاری :</a:t>
            </a:r>
          </a:p>
          <a:p>
            <a:pPr marL="342900" indent="-342900" algn="just">
              <a:spcBef>
                <a:spcPct val="50000"/>
              </a:spcBef>
              <a:buFontTx/>
              <a:buAutoNum type="arabicPeriod"/>
            </a:pPr>
            <a:r>
              <a:rPr lang="fa-IR" sz="2800">
                <a:solidFill>
                  <a:srgbClr val="FFFF66"/>
                </a:solidFill>
              </a:rPr>
              <a:t>یک « منحنی بی تفاوتی » برای یک مصرف کننده را رسم کند.</a:t>
            </a:r>
          </a:p>
          <a:p>
            <a:pPr marL="342900" indent="-342900" algn="just">
              <a:spcBef>
                <a:spcPct val="50000"/>
              </a:spcBef>
              <a:buFontTx/>
              <a:buAutoNum type="arabicPeriod"/>
            </a:pPr>
            <a:r>
              <a:rPr lang="fa-IR" sz="2800">
                <a:solidFill>
                  <a:srgbClr val="FFFF66"/>
                </a:solidFill>
              </a:rPr>
              <a:t>ویژگی های منحنی بی تفاوتی را در یک نمودار مورد بررسی قرار دهد.</a:t>
            </a:r>
          </a:p>
          <a:p>
            <a:pPr marL="342900" indent="-342900" algn="just">
              <a:spcBef>
                <a:spcPct val="50000"/>
              </a:spcBef>
              <a:buFontTx/>
              <a:buAutoNum type="arabicPeriod"/>
            </a:pPr>
            <a:r>
              <a:rPr lang="fa-IR" sz="2800">
                <a:solidFill>
                  <a:srgbClr val="FFFF66"/>
                </a:solidFill>
              </a:rPr>
              <a:t>تأثیر ترجیحات مصرف کننده بر « منحنی بی تفاوتی » را با استفاده از یک مثال توضیح دهد.</a:t>
            </a:r>
          </a:p>
          <a:p>
            <a:pPr marL="342900" indent="-342900" algn="just">
              <a:spcBef>
                <a:spcPct val="50000"/>
              </a:spcBef>
              <a:buFontTx/>
              <a:buAutoNum type="arabicPeriod"/>
            </a:pPr>
            <a:r>
              <a:rPr lang="fa-IR" sz="2800">
                <a:solidFill>
                  <a:srgbClr val="FFFF66"/>
                </a:solidFill>
              </a:rPr>
              <a:t>رابطه بین یک منحنی بی تفاوتی با نرخ نهایی جانشینی را با رسم یک نمودار نشان دهد.</a:t>
            </a:r>
          </a:p>
          <a:p>
            <a:pPr marL="342900" indent="-342900" algn="just">
              <a:spcBef>
                <a:spcPct val="50000"/>
              </a:spcBef>
              <a:buFontTx/>
              <a:buAutoNum type="arabicPeriod"/>
            </a:pPr>
            <a:r>
              <a:rPr lang="fa-IR" sz="2800">
                <a:solidFill>
                  <a:srgbClr val="FFFF66"/>
                </a:solidFill>
              </a:rPr>
              <a:t>یک « منحنی تقاضا » با استفاده از منحنی های بی تفاوتی برای یک مصرف کننده را رسم کند.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9092">
                                            <p:txEl>
                                              <p:pRg st="0" end="0"/>
                                            </p:txEl>
                                          </p:spTgt>
                                        </p:tgtEl>
                                        <p:attrNameLst>
                                          <p:attrName>style.visibility</p:attrName>
                                        </p:attrNameLst>
                                      </p:cBhvr>
                                      <p:to>
                                        <p:strVal val="visible"/>
                                      </p:to>
                                    </p:set>
                                    <p:animEffect transition="in" filter="dissolve">
                                      <p:cBhvr>
                                        <p:cTn id="7" dur="500"/>
                                        <p:tgtEl>
                                          <p:spTgt spid="890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9092">
                                            <p:txEl>
                                              <p:pRg st="1" end="1"/>
                                            </p:txEl>
                                          </p:spTgt>
                                        </p:tgtEl>
                                        <p:attrNameLst>
                                          <p:attrName>style.visibility</p:attrName>
                                        </p:attrNameLst>
                                      </p:cBhvr>
                                      <p:to>
                                        <p:strVal val="visible"/>
                                      </p:to>
                                    </p:set>
                                    <p:animEffect transition="in" filter="dissolve">
                                      <p:cBhvr>
                                        <p:cTn id="10" dur="500"/>
                                        <p:tgtEl>
                                          <p:spTgt spid="8909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89092">
                                            <p:txEl>
                                              <p:pRg st="2" end="2"/>
                                            </p:txEl>
                                          </p:spTgt>
                                        </p:tgtEl>
                                        <p:attrNameLst>
                                          <p:attrName>style.visibility</p:attrName>
                                        </p:attrNameLst>
                                      </p:cBhvr>
                                      <p:to>
                                        <p:strVal val="visible"/>
                                      </p:to>
                                    </p:set>
                                    <p:animEffect transition="in" filter="dissolve">
                                      <p:cBhvr>
                                        <p:cTn id="13" dur="500"/>
                                        <p:tgtEl>
                                          <p:spTgt spid="8909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89092">
                                            <p:txEl>
                                              <p:pRg st="3" end="3"/>
                                            </p:txEl>
                                          </p:spTgt>
                                        </p:tgtEl>
                                        <p:attrNameLst>
                                          <p:attrName>style.visibility</p:attrName>
                                        </p:attrNameLst>
                                      </p:cBhvr>
                                      <p:to>
                                        <p:strVal val="visible"/>
                                      </p:to>
                                    </p:set>
                                    <p:animEffect transition="in" filter="dissolve">
                                      <p:cBhvr>
                                        <p:cTn id="16" dur="500"/>
                                        <p:tgtEl>
                                          <p:spTgt spid="89092">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89092">
                                            <p:txEl>
                                              <p:pRg st="4" end="4"/>
                                            </p:txEl>
                                          </p:spTgt>
                                        </p:tgtEl>
                                        <p:attrNameLst>
                                          <p:attrName>style.visibility</p:attrName>
                                        </p:attrNameLst>
                                      </p:cBhvr>
                                      <p:to>
                                        <p:strVal val="visible"/>
                                      </p:to>
                                    </p:set>
                                    <p:animEffect transition="in" filter="dissolve">
                                      <p:cBhvr>
                                        <p:cTn id="19" dur="500"/>
                                        <p:tgtEl>
                                          <p:spTgt spid="89092">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89092">
                                            <p:txEl>
                                              <p:pRg st="5" end="5"/>
                                            </p:txEl>
                                          </p:spTgt>
                                        </p:tgtEl>
                                        <p:attrNameLst>
                                          <p:attrName>style.visibility</p:attrName>
                                        </p:attrNameLst>
                                      </p:cBhvr>
                                      <p:to>
                                        <p:strVal val="visible"/>
                                      </p:to>
                                    </p:set>
                                    <p:animEffect transition="in" filter="dissolve">
                                      <p:cBhvr>
                                        <p:cTn id="22" dur="500"/>
                                        <p:tgtEl>
                                          <p:spTgt spid="8909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Text Box 4"/>
          <p:cNvSpPr txBox="1">
            <a:spLocks noChangeArrowheads="1"/>
          </p:cNvSpPr>
          <p:nvPr/>
        </p:nvSpPr>
        <p:spPr bwMode="auto">
          <a:xfrm>
            <a:off x="684213" y="333375"/>
            <a:ext cx="8135937" cy="2501900"/>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تعریف منحنی بی تفاوتی و شکل آن :</a:t>
            </a:r>
          </a:p>
          <a:p>
            <a:pPr algn="just">
              <a:spcBef>
                <a:spcPct val="50000"/>
              </a:spcBef>
            </a:pPr>
            <a:r>
              <a:rPr lang="fa-IR" sz="2800">
                <a:solidFill>
                  <a:srgbClr val="FFFF66"/>
                </a:solidFill>
              </a:rPr>
              <a:t>یک منحنی بی تفاوتی مجموعه ای از نقاط است که هر نقطه یک ترکیب از مقادیر کالاهای  </a:t>
            </a:r>
            <a:r>
              <a:rPr lang="en-US" sz="2800">
                <a:solidFill>
                  <a:srgbClr val="FFFF66"/>
                </a:solidFill>
              </a:rPr>
              <a:t>X</a:t>
            </a:r>
            <a:r>
              <a:rPr lang="fa-IR" sz="2800">
                <a:solidFill>
                  <a:srgbClr val="FFFF66"/>
                </a:solidFill>
              </a:rPr>
              <a:t> و </a:t>
            </a:r>
            <a:r>
              <a:rPr lang="en-US" sz="2800">
                <a:solidFill>
                  <a:srgbClr val="FFFF66"/>
                </a:solidFill>
              </a:rPr>
              <a:t>Y</a:t>
            </a:r>
            <a:r>
              <a:rPr lang="fa-IR" sz="2800">
                <a:solidFill>
                  <a:srgbClr val="FFFF66"/>
                </a:solidFill>
              </a:rPr>
              <a:t> را می دهند که همگی مطلوبیت کل برابری را می دهند. مصرف کننده بین ترکیب های  </a:t>
            </a:r>
            <a:r>
              <a:rPr lang="en-US" sz="2800">
                <a:solidFill>
                  <a:srgbClr val="FFFF66"/>
                </a:solidFill>
              </a:rPr>
              <a:t>A</a:t>
            </a:r>
            <a:r>
              <a:rPr lang="fa-IR" sz="2800">
                <a:solidFill>
                  <a:srgbClr val="FFFF66"/>
                </a:solidFill>
              </a:rPr>
              <a:t> و </a:t>
            </a:r>
            <a:r>
              <a:rPr lang="en-US" sz="2800">
                <a:solidFill>
                  <a:srgbClr val="FFFF66"/>
                </a:solidFill>
              </a:rPr>
              <a:t>B</a:t>
            </a:r>
            <a:r>
              <a:rPr lang="fa-IR" sz="2800">
                <a:solidFill>
                  <a:srgbClr val="FFFF66"/>
                </a:solidFill>
              </a:rPr>
              <a:t> و </a:t>
            </a:r>
            <a:r>
              <a:rPr lang="en-US" sz="2800">
                <a:solidFill>
                  <a:srgbClr val="FFFF66"/>
                </a:solidFill>
              </a:rPr>
              <a:t>C</a:t>
            </a:r>
            <a:r>
              <a:rPr lang="fa-IR" sz="2800">
                <a:solidFill>
                  <a:srgbClr val="FFFF66"/>
                </a:solidFill>
              </a:rPr>
              <a:t>   بی تفاوت است.</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0116">
                                            <p:txEl>
                                              <p:pRg st="0" end="0"/>
                                            </p:txEl>
                                          </p:spTgt>
                                        </p:tgtEl>
                                        <p:attrNameLst>
                                          <p:attrName>style.visibility</p:attrName>
                                        </p:attrNameLst>
                                      </p:cBhvr>
                                      <p:to>
                                        <p:strVal val="visible"/>
                                      </p:to>
                                    </p:set>
                                    <p:animEffect transition="in" filter="dissolve">
                                      <p:cBhvr>
                                        <p:cTn id="7" dur="500"/>
                                        <p:tgtEl>
                                          <p:spTgt spid="901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0116">
                                            <p:txEl>
                                              <p:pRg st="1" end="1"/>
                                            </p:txEl>
                                          </p:spTgt>
                                        </p:tgtEl>
                                        <p:attrNameLst>
                                          <p:attrName>style.visibility</p:attrName>
                                        </p:attrNameLst>
                                      </p:cBhvr>
                                      <p:to>
                                        <p:strVal val="visible"/>
                                      </p:to>
                                    </p:set>
                                    <p:animEffect transition="in" filter="dissolve">
                                      <p:cBhvr>
                                        <p:cTn id="10" dur="500"/>
                                        <p:tgtEl>
                                          <p:spTgt spid="901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Text Box 4"/>
          <p:cNvSpPr txBox="1">
            <a:spLocks noChangeArrowheads="1"/>
          </p:cNvSpPr>
          <p:nvPr/>
        </p:nvSpPr>
        <p:spPr bwMode="auto">
          <a:xfrm>
            <a:off x="539750" y="1916113"/>
            <a:ext cx="8207375" cy="2074862"/>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خصوصیات منحنی های بی تفاوتی :</a:t>
            </a:r>
          </a:p>
          <a:p>
            <a:pPr algn="just">
              <a:spcBef>
                <a:spcPct val="50000"/>
              </a:spcBef>
            </a:pPr>
            <a:r>
              <a:rPr lang="fa-IR" sz="2800">
                <a:solidFill>
                  <a:srgbClr val="FFFF66"/>
                </a:solidFill>
              </a:rPr>
              <a:t>منحنی های بی تفاوتی دارای شکل خاصی هستند ، به این صورت که به سمت مرکز مختصات انحنا دارند. این شکل خاص از منحنی         بی تفاوتی نتیجه مستقیم فرضیه نزولی بودن نرخ نهایی جانشینی است.</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1140">
                                            <p:txEl>
                                              <p:pRg st="0" end="0"/>
                                            </p:txEl>
                                          </p:spTgt>
                                        </p:tgtEl>
                                        <p:attrNameLst>
                                          <p:attrName>style.visibility</p:attrName>
                                        </p:attrNameLst>
                                      </p:cBhvr>
                                      <p:to>
                                        <p:strVal val="visible"/>
                                      </p:to>
                                    </p:set>
                                    <p:animEffect transition="in" filter="dissolve">
                                      <p:cBhvr>
                                        <p:cTn id="7" dur="500"/>
                                        <p:tgtEl>
                                          <p:spTgt spid="911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1140">
                                            <p:txEl>
                                              <p:pRg st="1" end="1"/>
                                            </p:txEl>
                                          </p:spTgt>
                                        </p:tgtEl>
                                        <p:attrNameLst>
                                          <p:attrName>style.visibility</p:attrName>
                                        </p:attrNameLst>
                                      </p:cBhvr>
                                      <p:to>
                                        <p:strVal val="visible"/>
                                      </p:to>
                                    </p:set>
                                    <p:animEffect transition="in" filter="dissolve">
                                      <p:cBhvr>
                                        <p:cTn id="10" dur="500"/>
                                        <p:tgtEl>
                                          <p:spTgt spid="9114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92167" name="Object 7"/>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92175" name="Equation" r:id="rId3" imgW="114120" imgH="215640" progId="Equation.3">
                  <p:embed/>
                </p:oleObj>
              </mc:Choice>
              <mc:Fallback>
                <p:oleObj name="Equation" r:id="rId3" imgW="114120" imgH="21564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70" name="Object 10"/>
          <p:cNvGraphicFramePr>
            <a:graphicFrameLocks noChangeAspect="1"/>
          </p:cNvGraphicFramePr>
          <p:nvPr/>
        </p:nvGraphicFramePr>
        <p:xfrm>
          <a:off x="900113" y="871538"/>
          <a:ext cx="1728787" cy="868362"/>
        </p:xfrm>
        <a:graphic>
          <a:graphicData uri="http://schemas.openxmlformats.org/presentationml/2006/ole">
            <mc:AlternateContent xmlns:mc="http://schemas.openxmlformats.org/markup-compatibility/2006">
              <mc:Choice xmlns:v="urn:schemas-microsoft-com:vml" Requires="v">
                <p:oleObj spid="_x0000_s92176" name="Equation" r:id="rId5" imgW="863280" imgH="431640" progId="Equation.3">
                  <p:embed/>
                </p:oleObj>
              </mc:Choice>
              <mc:Fallback>
                <p:oleObj name="Equation" r:id="rId5" imgW="863280" imgH="431640" progId="Equation.3">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0113" y="871538"/>
                        <a:ext cx="1728787" cy="868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173" name="Text Box 13"/>
          <p:cNvSpPr txBox="1">
            <a:spLocks noChangeArrowheads="1"/>
          </p:cNvSpPr>
          <p:nvPr/>
        </p:nvSpPr>
        <p:spPr bwMode="auto">
          <a:xfrm>
            <a:off x="539750" y="1916113"/>
            <a:ext cx="8208963" cy="2014537"/>
          </a:xfrm>
          <a:prstGeom prst="rect">
            <a:avLst/>
          </a:prstGeom>
          <a:noFill/>
          <a:ln w="9525">
            <a:noFill/>
            <a:miter lim="800000"/>
            <a:headEnd/>
            <a:tailEnd/>
          </a:ln>
          <a:effectLst/>
        </p:spPr>
        <p:txBody>
          <a:bodyPr>
            <a:spAutoFit/>
          </a:bodyPr>
          <a:lstStyle/>
          <a:p>
            <a:pPr>
              <a:spcBef>
                <a:spcPct val="50000"/>
              </a:spcBef>
            </a:pPr>
            <a:endParaRPr lang="fa-IR" sz="2800">
              <a:solidFill>
                <a:srgbClr val="FFFF66"/>
              </a:solidFill>
            </a:endParaRPr>
          </a:p>
          <a:p>
            <a:pPr algn="just">
              <a:spcBef>
                <a:spcPct val="50000"/>
              </a:spcBef>
            </a:pPr>
            <a:r>
              <a:rPr lang="fa-IR" sz="2800">
                <a:solidFill>
                  <a:srgbClr val="FFFF66"/>
                </a:solidFill>
              </a:rPr>
              <a:t>چون                  شیب منحنی بی تفاوتی است در نتیجه می توان گفت که شیب منحنی بی تفاوتی برابر نسبت مطلوبیت نهایی کالای </a:t>
            </a:r>
            <a:r>
              <a:rPr lang="en-US" sz="2800">
                <a:solidFill>
                  <a:srgbClr val="FFFF66"/>
                </a:solidFill>
              </a:rPr>
              <a:t>X</a:t>
            </a:r>
            <a:r>
              <a:rPr lang="fa-IR" sz="2800">
                <a:solidFill>
                  <a:srgbClr val="FFFF66"/>
                </a:solidFill>
              </a:rPr>
              <a:t> به مطلوبیت نهایی کالای </a:t>
            </a:r>
            <a:r>
              <a:rPr lang="en-US" sz="2800">
                <a:solidFill>
                  <a:srgbClr val="FFFF66"/>
                </a:solidFill>
              </a:rPr>
              <a:t>Y</a:t>
            </a:r>
            <a:r>
              <a:rPr lang="fa-IR" sz="2800">
                <a:solidFill>
                  <a:srgbClr val="FFFF66"/>
                </a:solidFill>
              </a:rPr>
              <a:t> با علامت منفی است.       </a:t>
            </a:r>
            <a:endParaRPr lang="en-US" sz="2800">
              <a:solidFill>
                <a:srgbClr val="FFFF66"/>
              </a:solidFill>
            </a:endParaRPr>
          </a:p>
        </p:txBody>
      </p:sp>
      <p:graphicFrame>
        <p:nvGraphicFramePr>
          <p:cNvPr id="92174" name="Object 14"/>
          <p:cNvGraphicFramePr>
            <a:graphicFrameLocks noChangeAspect="1"/>
          </p:cNvGraphicFramePr>
          <p:nvPr/>
        </p:nvGraphicFramePr>
        <p:xfrm>
          <a:off x="6227763" y="2636838"/>
          <a:ext cx="1511300" cy="444500"/>
        </p:xfrm>
        <a:graphic>
          <a:graphicData uri="http://schemas.openxmlformats.org/presentationml/2006/ole">
            <mc:AlternateContent xmlns:mc="http://schemas.openxmlformats.org/markup-compatibility/2006">
              <mc:Choice xmlns:v="urn:schemas-microsoft-com:vml" Requires="v">
                <p:oleObj spid="_x0000_s92177" name="Equation" r:id="rId7" imgW="545760" imgH="177480" progId="Equation.3">
                  <p:embed/>
                </p:oleObj>
              </mc:Choice>
              <mc:Fallback>
                <p:oleObj name="Equation" r:id="rId7" imgW="545760" imgH="177480" progId="Equation.3">
                  <p:embed/>
                  <p:pic>
                    <p:nvPicPr>
                      <p:cNvPr id="0"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27763" y="2636838"/>
                        <a:ext cx="15113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2173">
                                            <p:txEl>
                                              <p:pRg st="1" end="1"/>
                                            </p:txEl>
                                          </p:spTgt>
                                        </p:tgtEl>
                                        <p:attrNameLst>
                                          <p:attrName>style.visibility</p:attrName>
                                        </p:attrNameLst>
                                      </p:cBhvr>
                                      <p:to>
                                        <p:strVal val="visible"/>
                                      </p:to>
                                    </p:set>
                                    <p:animEffect transition="in" filter="dissolve">
                                      <p:cBhvr>
                                        <p:cTn id="7" dur="500"/>
                                        <p:tgtEl>
                                          <p:spTgt spid="9217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2170"/>
                                        </p:tgtEl>
                                        <p:attrNameLst>
                                          <p:attrName>style.visibility</p:attrName>
                                        </p:attrNameLst>
                                      </p:cBhvr>
                                      <p:to>
                                        <p:strVal val="visible"/>
                                      </p:to>
                                    </p:set>
                                    <p:animEffect transition="in" filter="box(in)">
                                      <p:cBhvr>
                                        <p:cTn id="12" dur="1000"/>
                                        <p:tgtEl>
                                          <p:spTgt spid="92170"/>
                                        </p:tgtEl>
                                      </p:cBhvr>
                                    </p:animEffect>
                                  </p:childTnLst>
                                </p:cTn>
                              </p:par>
                              <p:par>
                                <p:cTn id="13" presetID="4" presetClass="entr" presetSubtype="16" fill="hold" nodeType="withEffect">
                                  <p:stCondLst>
                                    <p:cond delay="0"/>
                                  </p:stCondLst>
                                  <p:childTnLst>
                                    <p:set>
                                      <p:cBhvr>
                                        <p:cTn id="14" dur="1" fill="hold">
                                          <p:stCondLst>
                                            <p:cond delay="0"/>
                                          </p:stCondLst>
                                        </p:cTn>
                                        <p:tgtEl>
                                          <p:spTgt spid="92174"/>
                                        </p:tgtEl>
                                        <p:attrNameLst>
                                          <p:attrName>style.visibility</p:attrName>
                                        </p:attrNameLst>
                                      </p:cBhvr>
                                      <p:to>
                                        <p:strVal val="visible"/>
                                      </p:to>
                                    </p:set>
                                    <p:animEffect transition="in" filter="box(in)">
                                      <p:cBhvr>
                                        <p:cTn id="15" dur="1000"/>
                                        <p:tgtEl>
                                          <p:spTgt spid="92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0" y="620713"/>
            <a:ext cx="8785225" cy="5495925"/>
          </a:xfrm>
          <a:prstGeom prst="rect">
            <a:avLst/>
          </a:prstGeom>
          <a:noFill/>
          <a:ln w="9525">
            <a:noFill/>
            <a:miter lim="800000"/>
            <a:headEnd/>
            <a:tailEnd/>
          </a:ln>
          <a:effectLst/>
        </p:spPr>
        <p:txBody>
          <a:bodyPr>
            <a:spAutoFit/>
          </a:bodyPr>
          <a:lstStyle/>
          <a:p>
            <a:pPr>
              <a:spcBef>
                <a:spcPct val="50000"/>
              </a:spcBef>
            </a:pPr>
            <a:r>
              <a:rPr lang="fa-IR" sz="3200">
                <a:solidFill>
                  <a:schemeClr val="hlink"/>
                </a:solidFill>
              </a:rPr>
              <a:t>هدفهای رفتاری :</a:t>
            </a:r>
          </a:p>
          <a:p>
            <a:pPr>
              <a:spcBef>
                <a:spcPct val="50000"/>
              </a:spcBef>
            </a:pPr>
            <a:r>
              <a:rPr lang="fa-IR" sz="2800">
                <a:solidFill>
                  <a:schemeClr val="hlink"/>
                </a:solidFill>
              </a:rPr>
              <a:t>1- اقتصاد خرد را تعریف نماید.</a:t>
            </a:r>
          </a:p>
          <a:p>
            <a:pPr>
              <a:spcBef>
                <a:spcPct val="50000"/>
              </a:spcBef>
            </a:pPr>
            <a:r>
              <a:rPr lang="fa-IR" sz="2800">
                <a:solidFill>
                  <a:schemeClr val="hlink"/>
                </a:solidFill>
              </a:rPr>
              <a:t>2- کاربرد اقتصاد خرد را برشمارد.</a:t>
            </a:r>
          </a:p>
          <a:p>
            <a:pPr>
              <a:spcBef>
                <a:spcPct val="50000"/>
              </a:spcBef>
            </a:pPr>
            <a:r>
              <a:rPr lang="fa-IR" sz="2800">
                <a:solidFill>
                  <a:schemeClr val="hlink"/>
                </a:solidFill>
              </a:rPr>
              <a:t>3- اقتصاد  کلان را تعریف نماید.</a:t>
            </a:r>
          </a:p>
          <a:p>
            <a:pPr>
              <a:spcBef>
                <a:spcPct val="50000"/>
              </a:spcBef>
            </a:pPr>
            <a:r>
              <a:rPr lang="fa-IR" sz="2800">
                <a:solidFill>
                  <a:schemeClr val="hlink"/>
                </a:solidFill>
              </a:rPr>
              <a:t>4- آن دسته از مسایل اقتصادی که اقتصاد کلان به آن پاسخ می دهد را فهرست نماید.</a:t>
            </a:r>
          </a:p>
          <a:p>
            <a:pPr>
              <a:spcBef>
                <a:spcPct val="50000"/>
              </a:spcBef>
            </a:pPr>
            <a:r>
              <a:rPr lang="fa-IR" sz="2800">
                <a:solidFill>
                  <a:schemeClr val="hlink"/>
                </a:solidFill>
              </a:rPr>
              <a:t>5- اقتصاد خرد و اقتصاد کلان را با هم مقایسه کند.</a:t>
            </a:r>
          </a:p>
          <a:p>
            <a:pPr>
              <a:spcBef>
                <a:spcPct val="50000"/>
              </a:spcBef>
            </a:pPr>
            <a:r>
              <a:rPr lang="fa-IR" sz="2800">
                <a:solidFill>
                  <a:schemeClr val="hlink"/>
                </a:solidFill>
              </a:rPr>
              <a:t>6- یک « مدل » را با ذکر یک مثال تعریف کند.</a:t>
            </a:r>
          </a:p>
          <a:p>
            <a:pPr>
              <a:spcBef>
                <a:spcPct val="50000"/>
              </a:spcBef>
            </a:pPr>
            <a:r>
              <a:rPr lang="fa-IR" sz="2800">
                <a:solidFill>
                  <a:schemeClr val="hlink"/>
                </a:solidFill>
              </a:rPr>
              <a:t>7- ارتباط بین اجزاء مختلف یک مدل را بیان کند.</a:t>
            </a:r>
            <a:endParaRPr lang="en-US" sz="2800">
              <a:solidFill>
                <a:schemeClr val="hlink"/>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dissolve">
                                      <p:cBhvr>
                                        <p:cTn id="7" dur="500"/>
                                        <p:tgtEl>
                                          <p:spTgt spid="1126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268">
                                            <p:txEl>
                                              <p:pRg st="1" end="1"/>
                                            </p:txEl>
                                          </p:spTgt>
                                        </p:tgtEl>
                                        <p:attrNameLst>
                                          <p:attrName>style.visibility</p:attrName>
                                        </p:attrNameLst>
                                      </p:cBhvr>
                                      <p:to>
                                        <p:strVal val="visible"/>
                                      </p:to>
                                    </p:set>
                                    <p:animEffect transition="in" filter="dissolve">
                                      <p:cBhvr>
                                        <p:cTn id="10" dur="500"/>
                                        <p:tgtEl>
                                          <p:spTgt spid="1126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268">
                                            <p:txEl>
                                              <p:pRg st="2" end="2"/>
                                            </p:txEl>
                                          </p:spTgt>
                                        </p:tgtEl>
                                        <p:attrNameLst>
                                          <p:attrName>style.visibility</p:attrName>
                                        </p:attrNameLst>
                                      </p:cBhvr>
                                      <p:to>
                                        <p:strVal val="visible"/>
                                      </p:to>
                                    </p:set>
                                    <p:animEffect transition="in" filter="dissolve">
                                      <p:cBhvr>
                                        <p:cTn id="13" dur="500"/>
                                        <p:tgtEl>
                                          <p:spTgt spid="1126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1268">
                                            <p:txEl>
                                              <p:pRg st="3" end="3"/>
                                            </p:txEl>
                                          </p:spTgt>
                                        </p:tgtEl>
                                        <p:attrNameLst>
                                          <p:attrName>style.visibility</p:attrName>
                                        </p:attrNameLst>
                                      </p:cBhvr>
                                      <p:to>
                                        <p:strVal val="visible"/>
                                      </p:to>
                                    </p:set>
                                    <p:animEffect transition="in" filter="dissolve">
                                      <p:cBhvr>
                                        <p:cTn id="16" dur="500"/>
                                        <p:tgtEl>
                                          <p:spTgt spid="11268">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1268">
                                            <p:txEl>
                                              <p:pRg st="4" end="4"/>
                                            </p:txEl>
                                          </p:spTgt>
                                        </p:tgtEl>
                                        <p:attrNameLst>
                                          <p:attrName>style.visibility</p:attrName>
                                        </p:attrNameLst>
                                      </p:cBhvr>
                                      <p:to>
                                        <p:strVal val="visible"/>
                                      </p:to>
                                    </p:set>
                                    <p:animEffect transition="in" filter="dissolve">
                                      <p:cBhvr>
                                        <p:cTn id="19" dur="500"/>
                                        <p:tgtEl>
                                          <p:spTgt spid="11268">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11268">
                                            <p:txEl>
                                              <p:pRg st="5" end="5"/>
                                            </p:txEl>
                                          </p:spTgt>
                                        </p:tgtEl>
                                        <p:attrNameLst>
                                          <p:attrName>style.visibility</p:attrName>
                                        </p:attrNameLst>
                                      </p:cBhvr>
                                      <p:to>
                                        <p:strVal val="visible"/>
                                      </p:to>
                                    </p:set>
                                    <p:animEffect transition="in" filter="dissolve">
                                      <p:cBhvr>
                                        <p:cTn id="22" dur="500"/>
                                        <p:tgtEl>
                                          <p:spTgt spid="11268">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11268">
                                            <p:txEl>
                                              <p:pRg st="6" end="6"/>
                                            </p:txEl>
                                          </p:spTgt>
                                        </p:tgtEl>
                                        <p:attrNameLst>
                                          <p:attrName>style.visibility</p:attrName>
                                        </p:attrNameLst>
                                      </p:cBhvr>
                                      <p:to>
                                        <p:strVal val="visible"/>
                                      </p:to>
                                    </p:set>
                                    <p:animEffect transition="in" filter="dissolve">
                                      <p:cBhvr>
                                        <p:cTn id="25" dur="500"/>
                                        <p:tgtEl>
                                          <p:spTgt spid="11268">
                                            <p:txEl>
                                              <p:pRg st="6" end="6"/>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11268">
                                            <p:txEl>
                                              <p:pRg st="7" end="7"/>
                                            </p:txEl>
                                          </p:spTgt>
                                        </p:tgtEl>
                                        <p:attrNameLst>
                                          <p:attrName>style.visibility</p:attrName>
                                        </p:attrNameLst>
                                      </p:cBhvr>
                                      <p:to>
                                        <p:strVal val="visible"/>
                                      </p:to>
                                    </p:set>
                                    <p:animEffect transition="in" filter="dissolve">
                                      <p:cBhvr>
                                        <p:cTn id="28" dur="500"/>
                                        <p:tgtEl>
                                          <p:spTgt spid="1126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9" name="Text Box 5"/>
          <p:cNvSpPr txBox="1">
            <a:spLocks noChangeArrowheads="1"/>
          </p:cNvSpPr>
          <p:nvPr/>
        </p:nvSpPr>
        <p:spPr bwMode="auto">
          <a:xfrm>
            <a:off x="611188" y="188913"/>
            <a:ext cx="8135937" cy="4210050"/>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منحنی های بی تفاوتی – خط بودجه :</a:t>
            </a:r>
          </a:p>
          <a:p>
            <a:pPr algn="just">
              <a:spcBef>
                <a:spcPct val="50000"/>
              </a:spcBef>
            </a:pPr>
            <a:r>
              <a:rPr lang="fa-IR" sz="2800">
                <a:solidFill>
                  <a:srgbClr val="FFFF66"/>
                </a:solidFill>
              </a:rPr>
              <a:t>خط بودجه آن ترکیب هایی از دو کالای </a:t>
            </a:r>
            <a:r>
              <a:rPr lang="en-US" sz="2800">
                <a:solidFill>
                  <a:srgbClr val="FFFF66"/>
                </a:solidFill>
              </a:rPr>
              <a:t>X</a:t>
            </a:r>
            <a:r>
              <a:rPr lang="fa-IR" sz="2800">
                <a:solidFill>
                  <a:srgbClr val="FFFF66"/>
                </a:solidFill>
              </a:rPr>
              <a:t> و </a:t>
            </a:r>
            <a:r>
              <a:rPr lang="en-US" sz="2800">
                <a:solidFill>
                  <a:srgbClr val="FFFF66"/>
                </a:solidFill>
              </a:rPr>
              <a:t>Y</a:t>
            </a:r>
            <a:r>
              <a:rPr lang="fa-IR" sz="2800">
                <a:solidFill>
                  <a:srgbClr val="FFFF66"/>
                </a:solidFill>
              </a:rPr>
              <a:t> که مصرف کننده با درآمد </a:t>
            </a:r>
            <a:r>
              <a:rPr lang="en-US" sz="2800">
                <a:solidFill>
                  <a:srgbClr val="FFFF66"/>
                </a:solidFill>
              </a:rPr>
              <a:t>i</a:t>
            </a:r>
            <a:r>
              <a:rPr lang="fa-IR" sz="2800">
                <a:solidFill>
                  <a:srgbClr val="FFFF66"/>
                </a:solidFill>
              </a:rPr>
              <a:t> و قیمت </a:t>
            </a:r>
            <a:r>
              <a:rPr lang="en-US" sz="2800">
                <a:solidFill>
                  <a:srgbClr val="FFFF66"/>
                </a:solidFill>
              </a:rPr>
              <a:t>P</a:t>
            </a:r>
            <a:r>
              <a:rPr lang="en-US" sz="2800" baseline="-25000">
                <a:solidFill>
                  <a:srgbClr val="FFFF66"/>
                </a:solidFill>
              </a:rPr>
              <a:t>X</a:t>
            </a:r>
            <a:r>
              <a:rPr lang="fa-IR" sz="2800">
                <a:solidFill>
                  <a:srgbClr val="FFFF66"/>
                </a:solidFill>
              </a:rPr>
              <a:t> و </a:t>
            </a:r>
            <a:r>
              <a:rPr lang="en-US" sz="2800">
                <a:solidFill>
                  <a:srgbClr val="FFFF66"/>
                </a:solidFill>
              </a:rPr>
              <a:t>P</a:t>
            </a:r>
            <a:r>
              <a:rPr lang="en-US" sz="2800" baseline="-25000">
                <a:solidFill>
                  <a:srgbClr val="FFFF66"/>
                </a:solidFill>
              </a:rPr>
              <a:t>Y</a:t>
            </a:r>
            <a:r>
              <a:rPr lang="fa-IR" sz="2800">
                <a:solidFill>
                  <a:srgbClr val="FFFF66"/>
                </a:solidFill>
              </a:rPr>
              <a:t> برای دو کالای فوق می تواند خریداری کند را معین می کند. او با حرکت روی خط بودجه روی منحنی های بی تفاوتی بی شماری قرار می گیرد و سعی می کند که نقطه ای را انتخاب کند که روی بالاترین منحنی بی تفاوتی باشد. تا زمانی که منحنی های بی تفاوتی نسبت به مرکز مختصات محدب باشند ، حداکثر مطلوبیت از نقطه تماس منحنی بی تفاوتی و خط بودجه       به دست می آید. </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3189">
                                            <p:txEl>
                                              <p:pRg st="0" end="0"/>
                                            </p:txEl>
                                          </p:spTgt>
                                        </p:tgtEl>
                                        <p:attrNameLst>
                                          <p:attrName>style.visibility</p:attrName>
                                        </p:attrNameLst>
                                      </p:cBhvr>
                                      <p:to>
                                        <p:strVal val="visible"/>
                                      </p:to>
                                    </p:set>
                                    <p:animEffect transition="in" filter="dissolve">
                                      <p:cBhvr>
                                        <p:cTn id="7" dur="500"/>
                                        <p:tgtEl>
                                          <p:spTgt spid="9318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3189">
                                            <p:txEl>
                                              <p:pRg st="1" end="1"/>
                                            </p:txEl>
                                          </p:spTgt>
                                        </p:tgtEl>
                                        <p:attrNameLst>
                                          <p:attrName>style.visibility</p:attrName>
                                        </p:attrNameLst>
                                      </p:cBhvr>
                                      <p:to>
                                        <p:strVal val="visible"/>
                                      </p:to>
                                    </p:set>
                                    <p:animEffect transition="in" filter="dissolve">
                                      <p:cBhvr>
                                        <p:cTn id="10" dur="500"/>
                                        <p:tgtEl>
                                          <p:spTgt spid="9318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Text Box 4"/>
          <p:cNvSpPr txBox="1">
            <a:spLocks noChangeArrowheads="1"/>
          </p:cNvSpPr>
          <p:nvPr/>
        </p:nvSpPr>
        <p:spPr bwMode="auto">
          <a:xfrm>
            <a:off x="1150938" y="1989138"/>
            <a:ext cx="7993062" cy="1616075"/>
          </a:xfrm>
          <a:prstGeom prst="rect">
            <a:avLst/>
          </a:prstGeom>
          <a:noFill/>
          <a:ln w="9525">
            <a:noFill/>
            <a:miter lim="800000"/>
            <a:headEnd/>
            <a:tailEnd/>
          </a:ln>
          <a:effectLst/>
        </p:spPr>
        <p:txBody>
          <a:bodyPr>
            <a:spAutoFit/>
          </a:bodyPr>
          <a:lstStyle/>
          <a:p>
            <a:pPr>
              <a:spcBef>
                <a:spcPct val="50000"/>
              </a:spcBef>
            </a:pPr>
            <a:r>
              <a:rPr lang="fa-IR" sz="4000">
                <a:solidFill>
                  <a:srgbClr val="99FFCC"/>
                </a:solidFill>
              </a:rPr>
              <a:t>                        فصل پنجم</a:t>
            </a:r>
          </a:p>
          <a:p>
            <a:pPr>
              <a:spcBef>
                <a:spcPct val="50000"/>
              </a:spcBef>
            </a:pPr>
            <a:r>
              <a:rPr lang="fa-IR" sz="4000">
                <a:solidFill>
                  <a:srgbClr val="99FFCC"/>
                </a:solidFill>
              </a:rPr>
              <a:t>                       بنگاه و تولید</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5236">
                                            <p:txEl>
                                              <p:pRg st="0" end="0"/>
                                            </p:txEl>
                                          </p:spTgt>
                                        </p:tgtEl>
                                        <p:attrNameLst>
                                          <p:attrName>style.visibility</p:attrName>
                                        </p:attrNameLst>
                                      </p:cBhvr>
                                      <p:to>
                                        <p:strVal val="visible"/>
                                      </p:to>
                                    </p:set>
                                    <p:animEffect transition="in" filter="dissolve">
                                      <p:cBhvr>
                                        <p:cTn id="7" dur="500"/>
                                        <p:tgtEl>
                                          <p:spTgt spid="952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5236">
                                            <p:txEl>
                                              <p:pRg st="1" end="1"/>
                                            </p:txEl>
                                          </p:spTgt>
                                        </p:tgtEl>
                                        <p:attrNameLst>
                                          <p:attrName>style.visibility</p:attrName>
                                        </p:attrNameLst>
                                      </p:cBhvr>
                                      <p:to>
                                        <p:strVal val="visible"/>
                                      </p:to>
                                    </p:set>
                                    <p:animEffect transition="in" filter="dissolve">
                                      <p:cBhvr>
                                        <p:cTn id="10" dur="500"/>
                                        <p:tgtEl>
                                          <p:spTgt spid="952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2" name="Text Box 4"/>
          <p:cNvSpPr txBox="1">
            <a:spLocks noChangeArrowheads="1"/>
          </p:cNvSpPr>
          <p:nvPr/>
        </p:nvSpPr>
        <p:spPr bwMode="auto">
          <a:xfrm>
            <a:off x="250825" y="2133600"/>
            <a:ext cx="8064500" cy="2257425"/>
          </a:xfrm>
          <a:prstGeom prst="rect">
            <a:avLst/>
          </a:prstGeom>
          <a:noFill/>
          <a:ln w="9525">
            <a:noFill/>
            <a:miter lim="800000"/>
            <a:headEnd/>
            <a:tailEnd/>
          </a:ln>
          <a:effectLst/>
        </p:spPr>
        <p:txBody>
          <a:bodyPr>
            <a:spAutoFit/>
          </a:bodyPr>
          <a:lstStyle/>
          <a:p>
            <a:pPr>
              <a:spcBef>
                <a:spcPct val="50000"/>
              </a:spcBef>
            </a:pPr>
            <a:r>
              <a:rPr lang="fa-IR" sz="4000">
                <a:solidFill>
                  <a:srgbClr val="99FFCC"/>
                </a:solidFill>
              </a:rPr>
              <a:t>قسمت اول :</a:t>
            </a:r>
          </a:p>
          <a:p>
            <a:pPr>
              <a:spcBef>
                <a:spcPct val="50000"/>
              </a:spcBef>
            </a:pPr>
            <a:r>
              <a:rPr lang="fa-IR" sz="3600">
                <a:solidFill>
                  <a:srgbClr val="99FFCC"/>
                </a:solidFill>
              </a:rPr>
              <a:t> بنگاه و تولید</a:t>
            </a:r>
            <a:endParaRPr lang="en-US" sz="3600">
              <a:solidFill>
                <a:srgbClr val="99FFCC"/>
              </a:solidFill>
            </a:endParaRPr>
          </a:p>
          <a:p>
            <a:pPr>
              <a:spcBef>
                <a:spcPct val="50000"/>
              </a:spcBef>
            </a:pPr>
            <a:endParaRPr lang="en-US" sz="32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22212">
                                            <p:txEl>
                                              <p:pRg st="0" end="0"/>
                                            </p:txEl>
                                          </p:spTgt>
                                        </p:tgtEl>
                                        <p:attrNameLst>
                                          <p:attrName>style.visibility</p:attrName>
                                        </p:attrNameLst>
                                      </p:cBhvr>
                                      <p:to>
                                        <p:strVal val="visible"/>
                                      </p:to>
                                    </p:set>
                                    <p:animEffect transition="in" filter="dissolve">
                                      <p:cBhvr>
                                        <p:cTn id="7" dur="500"/>
                                        <p:tgtEl>
                                          <p:spTgt spid="22221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22212">
                                            <p:txEl>
                                              <p:pRg st="1" end="1"/>
                                            </p:txEl>
                                          </p:spTgt>
                                        </p:tgtEl>
                                        <p:attrNameLst>
                                          <p:attrName>style.visibility</p:attrName>
                                        </p:attrNameLst>
                                      </p:cBhvr>
                                      <p:to>
                                        <p:strVal val="visible"/>
                                      </p:to>
                                    </p:set>
                                    <p:animEffect transition="in" filter="dissolve">
                                      <p:cBhvr>
                                        <p:cTn id="10" dur="500"/>
                                        <p:tgtEl>
                                          <p:spTgt spid="2222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Text Box 4"/>
          <p:cNvSpPr txBox="1">
            <a:spLocks noChangeArrowheads="1"/>
          </p:cNvSpPr>
          <p:nvPr/>
        </p:nvSpPr>
        <p:spPr bwMode="auto">
          <a:xfrm>
            <a:off x="539750" y="1916113"/>
            <a:ext cx="8064500" cy="3144837"/>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99FFCC"/>
                </a:solidFill>
              </a:rPr>
              <a:t>هدفهای کلی :</a:t>
            </a:r>
          </a:p>
          <a:p>
            <a:pPr marL="342900" indent="-342900">
              <a:spcBef>
                <a:spcPct val="50000"/>
              </a:spcBef>
              <a:buFontTx/>
              <a:buAutoNum type="arabicPeriod"/>
            </a:pPr>
            <a:r>
              <a:rPr lang="fa-IR" sz="2800">
                <a:solidFill>
                  <a:srgbClr val="99FFCC"/>
                </a:solidFill>
              </a:rPr>
              <a:t>دانشجو با عملکرد درونی بنگاههای تولید آشنا می شود.</a:t>
            </a:r>
          </a:p>
          <a:p>
            <a:pPr marL="342900" indent="-342900">
              <a:spcBef>
                <a:spcPct val="50000"/>
              </a:spcBef>
              <a:buFontTx/>
              <a:buAutoNum type="arabicPeriod"/>
            </a:pPr>
            <a:r>
              <a:rPr lang="fa-IR" sz="2800">
                <a:solidFill>
                  <a:srgbClr val="99FFCC"/>
                </a:solidFill>
              </a:rPr>
              <a:t>روابط بین نهاده ها و ستاده ها را می فهمد.</a:t>
            </a:r>
          </a:p>
          <a:p>
            <a:pPr marL="342900" indent="-342900">
              <a:spcBef>
                <a:spcPct val="50000"/>
              </a:spcBef>
              <a:buFontTx/>
              <a:buAutoNum type="arabicPeriod"/>
            </a:pPr>
            <a:r>
              <a:rPr lang="fa-IR" sz="2800">
                <a:solidFill>
                  <a:srgbClr val="99FFCC"/>
                </a:solidFill>
              </a:rPr>
              <a:t>عوامل متغیر در تولید را می شناسد.</a:t>
            </a:r>
          </a:p>
          <a:p>
            <a:pPr marL="342900" indent="-342900">
              <a:spcBef>
                <a:spcPct val="50000"/>
              </a:spcBef>
            </a:pPr>
            <a:r>
              <a:rPr lang="fa-IR" sz="2800">
                <a:solidFill>
                  <a:srgbClr val="99FFCC"/>
                </a:solidFill>
              </a:rPr>
              <a:t> </a:t>
            </a: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6260">
                                            <p:txEl>
                                              <p:pRg st="0" end="0"/>
                                            </p:txEl>
                                          </p:spTgt>
                                        </p:tgtEl>
                                        <p:attrNameLst>
                                          <p:attrName>style.visibility</p:attrName>
                                        </p:attrNameLst>
                                      </p:cBhvr>
                                      <p:to>
                                        <p:strVal val="visible"/>
                                      </p:to>
                                    </p:set>
                                    <p:animEffect transition="in" filter="dissolve">
                                      <p:cBhvr>
                                        <p:cTn id="7" dur="500"/>
                                        <p:tgtEl>
                                          <p:spTgt spid="962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6260">
                                            <p:txEl>
                                              <p:pRg st="1" end="1"/>
                                            </p:txEl>
                                          </p:spTgt>
                                        </p:tgtEl>
                                        <p:attrNameLst>
                                          <p:attrName>style.visibility</p:attrName>
                                        </p:attrNameLst>
                                      </p:cBhvr>
                                      <p:to>
                                        <p:strVal val="visible"/>
                                      </p:to>
                                    </p:set>
                                    <p:animEffect transition="in" filter="dissolve">
                                      <p:cBhvr>
                                        <p:cTn id="10" dur="500"/>
                                        <p:tgtEl>
                                          <p:spTgt spid="9626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96260">
                                            <p:txEl>
                                              <p:pRg st="2" end="2"/>
                                            </p:txEl>
                                          </p:spTgt>
                                        </p:tgtEl>
                                        <p:attrNameLst>
                                          <p:attrName>style.visibility</p:attrName>
                                        </p:attrNameLst>
                                      </p:cBhvr>
                                      <p:to>
                                        <p:strVal val="visible"/>
                                      </p:to>
                                    </p:set>
                                    <p:animEffect transition="in" filter="dissolve">
                                      <p:cBhvr>
                                        <p:cTn id="13" dur="500"/>
                                        <p:tgtEl>
                                          <p:spTgt spid="9626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96260">
                                            <p:txEl>
                                              <p:pRg st="3" end="3"/>
                                            </p:txEl>
                                          </p:spTgt>
                                        </p:tgtEl>
                                        <p:attrNameLst>
                                          <p:attrName>style.visibility</p:attrName>
                                        </p:attrNameLst>
                                      </p:cBhvr>
                                      <p:to>
                                        <p:strVal val="visible"/>
                                      </p:to>
                                    </p:set>
                                    <p:animEffect transition="in" filter="dissolve">
                                      <p:cBhvr>
                                        <p:cTn id="16" dur="500"/>
                                        <p:tgtEl>
                                          <p:spTgt spid="96260">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96260">
                                            <p:txEl>
                                              <p:pRg st="4" end="4"/>
                                            </p:txEl>
                                          </p:spTgt>
                                        </p:tgtEl>
                                        <p:attrNameLst>
                                          <p:attrName>style.visibility</p:attrName>
                                        </p:attrNameLst>
                                      </p:cBhvr>
                                      <p:to>
                                        <p:strVal val="visible"/>
                                      </p:to>
                                    </p:set>
                                    <p:animEffect transition="in" filter="dissolve">
                                      <p:cBhvr>
                                        <p:cTn id="19" dur="500"/>
                                        <p:tgtEl>
                                          <p:spTgt spid="9626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Text Box 4"/>
          <p:cNvSpPr txBox="1">
            <a:spLocks noChangeArrowheads="1"/>
          </p:cNvSpPr>
          <p:nvPr/>
        </p:nvSpPr>
        <p:spPr bwMode="auto">
          <a:xfrm>
            <a:off x="468313" y="908050"/>
            <a:ext cx="8135937" cy="4854575"/>
          </a:xfrm>
          <a:prstGeom prst="rect">
            <a:avLst/>
          </a:prstGeom>
          <a:noFill/>
          <a:ln w="9525">
            <a:noFill/>
            <a:miter lim="800000"/>
            <a:headEnd/>
            <a:tailEnd/>
          </a:ln>
          <a:effectLst/>
        </p:spPr>
        <p:txBody>
          <a:bodyPr>
            <a:spAutoFit/>
          </a:bodyPr>
          <a:lstStyle/>
          <a:p>
            <a:pPr marL="342900" indent="-342900" algn="just">
              <a:spcBef>
                <a:spcPct val="50000"/>
              </a:spcBef>
            </a:pPr>
            <a:r>
              <a:rPr lang="fa-IR" sz="3200">
                <a:solidFill>
                  <a:srgbClr val="99FFCC"/>
                </a:solidFill>
              </a:rPr>
              <a:t>هدفهای رفتاری :</a:t>
            </a:r>
          </a:p>
          <a:p>
            <a:pPr marL="342900" indent="-342900" algn="just">
              <a:spcBef>
                <a:spcPct val="50000"/>
              </a:spcBef>
              <a:buFontTx/>
              <a:buAutoNum type="arabicPeriod"/>
            </a:pPr>
            <a:r>
              <a:rPr lang="fa-IR" sz="2800">
                <a:solidFill>
                  <a:srgbClr val="99FFCC"/>
                </a:solidFill>
              </a:rPr>
              <a:t>عملکرد بنگاه های بازرگانی ، دولت و خانوار را با هم مقایسه کند.</a:t>
            </a:r>
          </a:p>
          <a:p>
            <a:pPr marL="342900" indent="-342900" algn="just">
              <a:spcBef>
                <a:spcPct val="50000"/>
              </a:spcBef>
              <a:buFontTx/>
              <a:buAutoNum type="arabicPeriod"/>
            </a:pPr>
            <a:r>
              <a:rPr lang="fa-IR" sz="2800">
                <a:solidFill>
                  <a:srgbClr val="99FFCC"/>
                </a:solidFill>
              </a:rPr>
              <a:t>« تکنیک تولید » را با ذکر یک مثال تعریف کند.</a:t>
            </a:r>
          </a:p>
          <a:p>
            <a:pPr marL="342900" indent="-342900" algn="just">
              <a:spcBef>
                <a:spcPct val="50000"/>
              </a:spcBef>
              <a:buFontTx/>
              <a:buAutoNum type="arabicPeriod"/>
            </a:pPr>
            <a:r>
              <a:rPr lang="fa-IR" sz="2800">
                <a:solidFill>
                  <a:srgbClr val="99FFCC"/>
                </a:solidFill>
              </a:rPr>
              <a:t>با استفاده از یک نمودار « تابع تولید » را در دو سطر شرح دهد.</a:t>
            </a:r>
          </a:p>
          <a:p>
            <a:pPr marL="342900" indent="-342900" algn="just">
              <a:spcBef>
                <a:spcPct val="50000"/>
              </a:spcBef>
              <a:buFontTx/>
              <a:buAutoNum type="arabicPeriod"/>
            </a:pPr>
            <a:r>
              <a:rPr lang="fa-IR" sz="2800">
                <a:solidFill>
                  <a:srgbClr val="99FFCC"/>
                </a:solidFill>
              </a:rPr>
              <a:t>با آوردن یک مثال « تولید متوسط » و« تولید نهایی » را بازگو نماید.</a:t>
            </a:r>
          </a:p>
          <a:p>
            <a:pPr marL="342900" indent="-342900" algn="just">
              <a:spcBef>
                <a:spcPct val="50000"/>
              </a:spcBef>
              <a:buFontTx/>
              <a:buAutoNum type="arabicPeriod"/>
            </a:pPr>
            <a:r>
              <a:rPr lang="fa-IR" sz="2800">
                <a:solidFill>
                  <a:srgbClr val="99FFCC"/>
                </a:solidFill>
              </a:rPr>
              <a:t>« قانون بازده نزولی » را شرح دهد.</a:t>
            </a:r>
          </a:p>
          <a:p>
            <a:pPr marL="342900" indent="-342900" algn="just">
              <a:spcBef>
                <a:spcPct val="50000"/>
              </a:spcBef>
              <a:buFontTx/>
              <a:buAutoNum type="arabicPeriod"/>
            </a:pPr>
            <a:r>
              <a:rPr lang="fa-IR" sz="2800">
                <a:solidFill>
                  <a:srgbClr val="99FFCC"/>
                </a:solidFill>
              </a:rPr>
              <a:t>عوامل متغیر در تولید را با ذکر یک مثال بر شمارد.</a:t>
            </a: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7284">
                                            <p:txEl>
                                              <p:pRg st="0" end="0"/>
                                            </p:txEl>
                                          </p:spTgt>
                                        </p:tgtEl>
                                        <p:attrNameLst>
                                          <p:attrName>style.visibility</p:attrName>
                                        </p:attrNameLst>
                                      </p:cBhvr>
                                      <p:to>
                                        <p:strVal val="visible"/>
                                      </p:to>
                                    </p:set>
                                    <p:animEffect transition="in" filter="dissolve">
                                      <p:cBhvr>
                                        <p:cTn id="7" dur="500"/>
                                        <p:tgtEl>
                                          <p:spTgt spid="972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7284">
                                            <p:txEl>
                                              <p:pRg st="1" end="1"/>
                                            </p:txEl>
                                          </p:spTgt>
                                        </p:tgtEl>
                                        <p:attrNameLst>
                                          <p:attrName>style.visibility</p:attrName>
                                        </p:attrNameLst>
                                      </p:cBhvr>
                                      <p:to>
                                        <p:strVal val="visible"/>
                                      </p:to>
                                    </p:set>
                                    <p:animEffect transition="in" filter="dissolve">
                                      <p:cBhvr>
                                        <p:cTn id="10" dur="500"/>
                                        <p:tgtEl>
                                          <p:spTgt spid="9728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97284">
                                            <p:txEl>
                                              <p:pRg st="2" end="2"/>
                                            </p:txEl>
                                          </p:spTgt>
                                        </p:tgtEl>
                                        <p:attrNameLst>
                                          <p:attrName>style.visibility</p:attrName>
                                        </p:attrNameLst>
                                      </p:cBhvr>
                                      <p:to>
                                        <p:strVal val="visible"/>
                                      </p:to>
                                    </p:set>
                                    <p:animEffect transition="in" filter="dissolve">
                                      <p:cBhvr>
                                        <p:cTn id="13" dur="500"/>
                                        <p:tgtEl>
                                          <p:spTgt spid="97284">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97284">
                                            <p:txEl>
                                              <p:pRg st="3" end="3"/>
                                            </p:txEl>
                                          </p:spTgt>
                                        </p:tgtEl>
                                        <p:attrNameLst>
                                          <p:attrName>style.visibility</p:attrName>
                                        </p:attrNameLst>
                                      </p:cBhvr>
                                      <p:to>
                                        <p:strVal val="visible"/>
                                      </p:to>
                                    </p:set>
                                    <p:animEffect transition="in" filter="dissolve">
                                      <p:cBhvr>
                                        <p:cTn id="16" dur="500"/>
                                        <p:tgtEl>
                                          <p:spTgt spid="97284">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97284">
                                            <p:txEl>
                                              <p:pRg st="4" end="4"/>
                                            </p:txEl>
                                          </p:spTgt>
                                        </p:tgtEl>
                                        <p:attrNameLst>
                                          <p:attrName>style.visibility</p:attrName>
                                        </p:attrNameLst>
                                      </p:cBhvr>
                                      <p:to>
                                        <p:strVal val="visible"/>
                                      </p:to>
                                    </p:set>
                                    <p:animEffect transition="in" filter="dissolve">
                                      <p:cBhvr>
                                        <p:cTn id="19" dur="500"/>
                                        <p:tgtEl>
                                          <p:spTgt spid="97284">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97284">
                                            <p:txEl>
                                              <p:pRg st="5" end="5"/>
                                            </p:txEl>
                                          </p:spTgt>
                                        </p:tgtEl>
                                        <p:attrNameLst>
                                          <p:attrName>style.visibility</p:attrName>
                                        </p:attrNameLst>
                                      </p:cBhvr>
                                      <p:to>
                                        <p:strVal val="visible"/>
                                      </p:to>
                                    </p:set>
                                    <p:animEffect transition="in" filter="dissolve">
                                      <p:cBhvr>
                                        <p:cTn id="22" dur="500"/>
                                        <p:tgtEl>
                                          <p:spTgt spid="97284">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97284">
                                            <p:txEl>
                                              <p:pRg st="6" end="6"/>
                                            </p:txEl>
                                          </p:spTgt>
                                        </p:tgtEl>
                                        <p:attrNameLst>
                                          <p:attrName>style.visibility</p:attrName>
                                        </p:attrNameLst>
                                      </p:cBhvr>
                                      <p:to>
                                        <p:strVal val="visible"/>
                                      </p:to>
                                    </p:set>
                                    <p:animEffect transition="in" filter="dissolve">
                                      <p:cBhvr>
                                        <p:cTn id="25" dur="500"/>
                                        <p:tgtEl>
                                          <p:spTgt spid="9728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Text Box 4"/>
          <p:cNvSpPr txBox="1">
            <a:spLocks noChangeArrowheads="1"/>
          </p:cNvSpPr>
          <p:nvPr/>
        </p:nvSpPr>
        <p:spPr bwMode="auto">
          <a:xfrm>
            <a:off x="755650" y="1989138"/>
            <a:ext cx="7921625" cy="2074862"/>
          </a:xfrm>
          <a:prstGeom prst="rect">
            <a:avLst/>
          </a:prstGeom>
          <a:noFill/>
          <a:ln w="9525">
            <a:noFill/>
            <a:miter lim="800000"/>
            <a:headEnd/>
            <a:tailEnd/>
          </a:ln>
          <a:effectLst/>
        </p:spPr>
        <p:txBody>
          <a:bodyPr>
            <a:spAutoFit/>
          </a:bodyPr>
          <a:lstStyle/>
          <a:p>
            <a:pPr algn="just">
              <a:spcBef>
                <a:spcPct val="50000"/>
              </a:spcBef>
            </a:pPr>
            <a:r>
              <a:rPr lang="fa-IR" sz="3200">
                <a:solidFill>
                  <a:srgbClr val="99FFCC"/>
                </a:solidFill>
              </a:rPr>
              <a:t>تولید :</a:t>
            </a:r>
          </a:p>
          <a:p>
            <a:pPr algn="just">
              <a:spcBef>
                <a:spcPct val="50000"/>
              </a:spcBef>
            </a:pPr>
            <a:r>
              <a:rPr lang="fa-IR" sz="2800">
                <a:solidFill>
                  <a:srgbClr val="99FFCC"/>
                </a:solidFill>
              </a:rPr>
              <a:t>تولید عبارتست از جریان به کار گیری خدمات ناشی از عامل کار ، وسایل مختلف و نهاده های متفاوت دیگر برای بدست آوردن کالاها و خدمات.</a:t>
            </a: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8308">
                                            <p:txEl>
                                              <p:pRg st="0" end="0"/>
                                            </p:txEl>
                                          </p:spTgt>
                                        </p:tgtEl>
                                        <p:attrNameLst>
                                          <p:attrName>style.visibility</p:attrName>
                                        </p:attrNameLst>
                                      </p:cBhvr>
                                      <p:to>
                                        <p:strVal val="visible"/>
                                      </p:to>
                                    </p:set>
                                    <p:animEffect transition="in" filter="dissolve">
                                      <p:cBhvr>
                                        <p:cTn id="7" dur="500"/>
                                        <p:tgtEl>
                                          <p:spTgt spid="9830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8308">
                                            <p:txEl>
                                              <p:pRg st="1" end="1"/>
                                            </p:txEl>
                                          </p:spTgt>
                                        </p:tgtEl>
                                        <p:attrNameLst>
                                          <p:attrName>style.visibility</p:attrName>
                                        </p:attrNameLst>
                                      </p:cBhvr>
                                      <p:to>
                                        <p:strVal val="visible"/>
                                      </p:to>
                                    </p:set>
                                    <p:animEffect transition="in" filter="dissolve">
                                      <p:cBhvr>
                                        <p:cTn id="10" dur="500"/>
                                        <p:tgtEl>
                                          <p:spTgt spid="9830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Text Box 4"/>
          <p:cNvSpPr txBox="1">
            <a:spLocks noChangeArrowheads="1"/>
          </p:cNvSpPr>
          <p:nvPr/>
        </p:nvSpPr>
        <p:spPr bwMode="auto">
          <a:xfrm>
            <a:off x="755650" y="2060575"/>
            <a:ext cx="8064500" cy="1647825"/>
          </a:xfrm>
          <a:prstGeom prst="rect">
            <a:avLst/>
          </a:prstGeom>
          <a:noFill/>
          <a:ln w="9525">
            <a:noFill/>
            <a:miter lim="800000"/>
            <a:headEnd/>
            <a:tailEnd/>
          </a:ln>
          <a:effectLst/>
        </p:spPr>
        <p:txBody>
          <a:bodyPr>
            <a:spAutoFit/>
          </a:bodyPr>
          <a:lstStyle/>
          <a:p>
            <a:pPr algn="just">
              <a:spcBef>
                <a:spcPct val="50000"/>
              </a:spcBef>
            </a:pPr>
            <a:r>
              <a:rPr lang="fa-IR" sz="3200">
                <a:solidFill>
                  <a:srgbClr val="99FFCC"/>
                </a:solidFill>
              </a:rPr>
              <a:t>تولید و تکنیک تولید :</a:t>
            </a:r>
          </a:p>
          <a:p>
            <a:pPr algn="just">
              <a:spcBef>
                <a:spcPct val="50000"/>
              </a:spcBef>
            </a:pPr>
            <a:r>
              <a:rPr lang="fa-IR" sz="2800">
                <a:solidFill>
                  <a:srgbClr val="99FFCC"/>
                </a:solidFill>
              </a:rPr>
              <a:t>تولید جریان ترکیب و تبدیل نهاده ها به ستاده ها است. آنچه که   نهاده ها را به ستاده ها مربوط  می کند ، « تکنیک تولید » نام دارد. </a:t>
            </a: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9332">
                                            <p:txEl>
                                              <p:pRg st="0" end="0"/>
                                            </p:txEl>
                                          </p:spTgt>
                                        </p:tgtEl>
                                        <p:attrNameLst>
                                          <p:attrName>style.visibility</p:attrName>
                                        </p:attrNameLst>
                                      </p:cBhvr>
                                      <p:to>
                                        <p:strVal val="visible"/>
                                      </p:to>
                                    </p:set>
                                    <p:animEffect transition="in" filter="dissolve">
                                      <p:cBhvr>
                                        <p:cTn id="7" dur="500"/>
                                        <p:tgtEl>
                                          <p:spTgt spid="9933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9332">
                                            <p:txEl>
                                              <p:pRg st="1" end="1"/>
                                            </p:txEl>
                                          </p:spTgt>
                                        </p:tgtEl>
                                        <p:attrNameLst>
                                          <p:attrName>style.visibility</p:attrName>
                                        </p:attrNameLst>
                                      </p:cBhvr>
                                      <p:to>
                                        <p:strVal val="visible"/>
                                      </p:to>
                                    </p:set>
                                    <p:animEffect transition="in" filter="dissolve">
                                      <p:cBhvr>
                                        <p:cTn id="10" dur="500"/>
                                        <p:tgtEl>
                                          <p:spTgt spid="993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Text Box 4"/>
          <p:cNvSpPr txBox="1">
            <a:spLocks noChangeArrowheads="1"/>
          </p:cNvSpPr>
          <p:nvPr/>
        </p:nvSpPr>
        <p:spPr bwMode="auto">
          <a:xfrm>
            <a:off x="684213" y="549275"/>
            <a:ext cx="7993062" cy="2074863"/>
          </a:xfrm>
          <a:prstGeom prst="rect">
            <a:avLst/>
          </a:prstGeom>
          <a:noFill/>
          <a:ln w="9525">
            <a:noFill/>
            <a:miter lim="800000"/>
            <a:headEnd/>
            <a:tailEnd/>
          </a:ln>
          <a:effectLst/>
        </p:spPr>
        <p:txBody>
          <a:bodyPr>
            <a:spAutoFit/>
          </a:bodyPr>
          <a:lstStyle/>
          <a:p>
            <a:pPr>
              <a:spcBef>
                <a:spcPct val="50000"/>
              </a:spcBef>
            </a:pPr>
            <a:r>
              <a:rPr lang="fa-IR" sz="3200">
                <a:solidFill>
                  <a:srgbClr val="99FFCC"/>
                </a:solidFill>
              </a:rPr>
              <a:t>تابع تولید :</a:t>
            </a:r>
          </a:p>
          <a:p>
            <a:pPr algn="just">
              <a:spcBef>
                <a:spcPct val="50000"/>
              </a:spcBef>
            </a:pPr>
            <a:r>
              <a:rPr lang="fa-IR" sz="2800">
                <a:solidFill>
                  <a:srgbClr val="99FFCC"/>
                </a:solidFill>
              </a:rPr>
              <a:t>وقتی که روابط بین نهاده ها و ستاده ها - که همان تکنیک تولید  است – براساس روابط عددی و یا ریاضی بیان می شود ، آن را تابع تولید می خوانیم. </a:t>
            </a:r>
            <a:endParaRPr lang="en-US" sz="2800">
              <a:solidFill>
                <a:srgbClr val="99FFCC"/>
              </a:solidFill>
            </a:endParaRPr>
          </a:p>
        </p:txBody>
      </p:sp>
      <p:graphicFrame>
        <p:nvGraphicFramePr>
          <p:cNvPr id="100388" name="Group 36"/>
          <p:cNvGraphicFramePr>
            <a:graphicFrameLocks noGrp="1"/>
          </p:cNvGraphicFramePr>
          <p:nvPr/>
        </p:nvGraphicFramePr>
        <p:xfrm>
          <a:off x="755650" y="2349500"/>
          <a:ext cx="5683250" cy="3456560"/>
        </p:xfrm>
        <a:graphic>
          <a:graphicData uri="http://schemas.openxmlformats.org/drawingml/2006/table">
            <a:tbl>
              <a:tblPr rtl="1"/>
              <a:tblGrid>
                <a:gridCol w="1290637"/>
                <a:gridCol w="1368425"/>
                <a:gridCol w="1603375"/>
                <a:gridCol w="1420813"/>
              </a:tblGrid>
              <a:tr h="8636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تولید متوسط</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a:t>
                      </a:r>
                      <a:r>
                        <a:rPr kumimoji="0" lang="en-US" sz="2000" b="0" i="0" u="none" strike="noStrike" cap="none" normalizeH="0" baseline="-25000" smtClean="0">
                          <a:ln>
                            <a:noFill/>
                          </a:ln>
                          <a:solidFill>
                            <a:schemeClr val="tx1"/>
                          </a:solidFill>
                          <a:effectLst>
                            <a:outerShdw blurRad="38100" dist="38100" dir="2700000" algn="tl">
                              <a:srgbClr val="000000"/>
                            </a:outerShdw>
                          </a:effectLst>
                          <a:latin typeface="Arial" charset="0"/>
                          <a:cs typeface="Arial" charset="0"/>
                        </a:rPr>
                        <a:t>P</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 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تولید نهایی</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تولید کل ساندویچ</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در ساعت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تعداد واحد عامل کار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7925">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10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5/12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7/11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5/10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 /8</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marL="90000" marR="90000" marT="46800" marB="46800" anchor="b"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marL="90000" marR="90000" marT="46800" marB="46800" anchor="b"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42</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marL="90000" marR="90000" marT="46800" marB="46800" anchor="b"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marL="90000" marR="90000" marT="46800" marB="46800" anchor="b"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0383" name="Object 31"/>
          <p:cNvGraphicFramePr>
            <a:graphicFrameLocks noChangeAspect="1"/>
          </p:cNvGraphicFramePr>
          <p:nvPr/>
        </p:nvGraphicFramePr>
        <p:xfrm>
          <a:off x="3851275" y="2708275"/>
          <a:ext cx="1006475" cy="381000"/>
        </p:xfrm>
        <a:graphic>
          <a:graphicData uri="http://schemas.openxmlformats.org/presentationml/2006/ole">
            <mc:AlternateContent xmlns:mc="http://schemas.openxmlformats.org/markup-compatibility/2006">
              <mc:Choice xmlns:v="urn:schemas-microsoft-com:vml" Requires="v">
                <p:oleObj spid="_x0000_s100384" name="Equation" r:id="rId3" imgW="571320" imgH="215640" progId="Equation.3">
                  <p:embed/>
                </p:oleObj>
              </mc:Choice>
              <mc:Fallback>
                <p:oleObj name="Equation" r:id="rId3" imgW="571320" imgH="215640" progId="Equation.3">
                  <p:embed/>
                  <p:pic>
                    <p:nvPicPr>
                      <p:cNvPr id="0"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275" y="2708275"/>
                        <a:ext cx="1006475"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0356">
                                            <p:txEl>
                                              <p:pRg st="0" end="0"/>
                                            </p:txEl>
                                          </p:spTgt>
                                        </p:tgtEl>
                                        <p:attrNameLst>
                                          <p:attrName>style.visibility</p:attrName>
                                        </p:attrNameLst>
                                      </p:cBhvr>
                                      <p:to>
                                        <p:strVal val="visible"/>
                                      </p:to>
                                    </p:set>
                                    <p:animEffect transition="in" filter="dissolve">
                                      <p:cBhvr>
                                        <p:cTn id="7" dur="500"/>
                                        <p:tgtEl>
                                          <p:spTgt spid="10035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0356">
                                            <p:txEl>
                                              <p:pRg st="1" end="1"/>
                                            </p:txEl>
                                          </p:spTgt>
                                        </p:tgtEl>
                                        <p:attrNameLst>
                                          <p:attrName>style.visibility</p:attrName>
                                        </p:attrNameLst>
                                      </p:cBhvr>
                                      <p:to>
                                        <p:strVal val="visible"/>
                                      </p:to>
                                    </p:set>
                                    <p:animEffect transition="in" filter="dissolve">
                                      <p:cBhvr>
                                        <p:cTn id="10" dur="500"/>
                                        <p:tgtEl>
                                          <p:spTgt spid="10035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00388"/>
                                        </p:tgtEl>
                                        <p:attrNameLst>
                                          <p:attrName>style.visibility</p:attrName>
                                        </p:attrNameLst>
                                      </p:cBhvr>
                                      <p:to>
                                        <p:strVal val="visible"/>
                                      </p:to>
                                    </p:set>
                                    <p:animEffect transition="in" filter="box(in)">
                                      <p:cBhvr>
                                        <p:cTn id="15" dur="2000"/>
                                        <p:tgtEl>
                                          <p:spTgt spid="100388"/>
                                        </p:tgtEl>
                                      </p:cBhvr>
                                    </p:animEffect>
                                  </p:childTnLst>
                                </p:cTn>
                              </p:par>
                              <p:par>
                                <p:cTn id="16" presetID="4" presetClass="entr" presetSubtype="16" fill="hold" nodeType="withEffect">
                                  <p:stCondLst>
                                    <p:cond delay="0"/>
                                  </p:stCondLst>
                                  <p:childTnLst>
                                    <p:set>
                                      <p:cBhvr>
                                        <p:cTn id="17" dur="1" fill="hold">
                                          <p:stCondLst>
                                            <p:cond delay="0"/>
                                          </p:stCondLst>
                                        </p:cTn>
                                        <p:tgtEl>
                                          <p:spTgt spid="100383"/>
                                        </p:tgtEl>
                                        <p:attrNameLst>
                                          <p:attrName>style.visibility</p:attrName>
                                        </p:attrNameLst>
                                      </p:cBhvr>
                                      <p:to>
                                        <p:strVal val="visible"/>
                                      </p:to>
                                    </p:set>
                                    <p:animEffect transition="in" filter="box(in)">
                                      <p:cBhvr>
                                        <p:cTn id="18" dur="2000"/>
                                        <p:tgtEl>
                                          <p:spTgt spid="100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Text Box 4"/>
          <p:cNvSpPr txBox="1">
            <a:spLocks noChangeArrowheads="1"/>
          </p:cNvSpPr>
          <p:nvPr/>
        </p:nvSpPr>
        <p:spPr bwMode="auto">
          <a:xfrm>
            <a:off x="468313" y="2060575"/>
            <a:ext cx="8064500" cy="2074863"/>
          </a:xfrm>
          <a:prstGeom prst="rect">
            <a:avLst/>
          </a:prstGeom>
          <a:noFill/>
          <a:ln w="9525">
            <a:noFill/>
            <a:miter lim="800000"/>
            <a:headEnd/>
            <a:tailEnd/>
          </a:ln>
          <a:effectLst/>
        </p:spPr>
        <p:txBody>
          <a:bodyPr>
            <a:spAutoFit/>
          </a:bodyPr>
          <a:lstStyle/>
          <a:p>
            <a:pPr>
              <a:spcBef>
                <a:spcPct val="50000"/>
              </a:spcBef>
            </a:pPr>
            <a:r>
              <a:rPr lang="fa-IR" sz="3200">
                <a:solidFill>
                  <a:srgbClr val="99FFCC"/>
                </a:solidFill>
              </a:rPr>
              <a:t>تولید نهایی :</a:t>
            </a:r>
          </a:p>
          <a:p>
            <a:pPr algn="just">
              <a:spcBef>
                <a:spcPct val="50000"/>
              </a:spcBef>
            </a:pPr>
            <a:r>
              <a:rPr lang="fa-IR" sz="2800">
                <a:solidFill>
                  <a:srgbClr val="99FFCC"/>
                </a:solidFill>
              </a:rPr>
              <a:t>تولید نهایی عبارت است از افزایش در ستاده ناشی از به کارگیری یک واحد اضافی از یک نهاده ، در حالی که دیگر نهاده ها بدون تغییر باقی می مانند.</a:t>
            </a: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1380">
                                            <p:txEl>
                                              <p:pRg st="0" end="0"/>
                                            </p:txEl>
                                          </p:spTgt>
                                        </p:tgtEl>
                                        <p:attrNameLst>
                                          <p:attrName>style.visibility</p:attrName>
                                        </p:attrNameLst>
                                      </p:cBhvr>
                                      <p:to>
                                        <p:strVal val="visible"/>
                                      </p:to>
                                    </p:set>
                                    <p:animEffect transition="in" filter="dissolve">
                                      <p:cBhvr>
                                        <p:cTn id="7" dur="500"/>
                                        <p:tgtEl>
                                          <p:spTgt spid="10138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1380">
                                            <p:txEl>
                                              <p:pRg st="1" end="1"/>
                                            </p:txEl>
                                          </p:spTgt>
                                        </p:tgtEl>
                                        <p:attrNameLst>
                                          <p:attrName>style.visibility</p:attrName>
                                        </p:attrNameLst>
                                      </p:cBhvr>
                                      <p:to>
                                        <p:strVal val="visible"/>
                                      </p:to>
                                    </p:set>
                                    <p:animEffect transition="in" filter="dissolve">
                                      <p:cBhvr>
                                        <p:cTn id="10" dur="500"/>
                                        <p:tgtEl>
                                          <p:spTgt spid="1013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Text Box 4"/>
          <p:cNvSpPr txBox="1">
            <a:spLocks noChangeArrowheads="1"/>
          </p:cNvSpPr>
          <p:nvPr/>
        </p:nvSpPr>
        <p:spPr bwMode="auto">
          <a:xfrm>
            <a:off x="611188" y="1989138"/>
            <a:ext cx="8064500" cy="3143250"/>
          </a:xfrm>
          <a:prstGeom prst="rect">
            <a:avLst/>
          </a:prstGeom>
          <a:noFill/>
          <a:ln w="9525">
            <a:noFill/>
            <a:miter lim="800000"/>
            <a:headEnd/>
            <a:tailEnd/>
          </a:ln>
          <a:effectLst/>
        </p:spPr>
        <p:txBody>
          <a:bodyPr>
            <a:spAutoFit/>
          </a:bodyPr>
          <a:lstStyle/>
          <a:p>
            <a:pPr>
              <a:spcBef>
                <a:spcPct val="50000"/>
              </a:spcBef>
            </a:pPr>
            <a:r>
              <a:rPr lang="fa-IR" sz="3200">
                <a:solidFill>
                  <a:srgbClr val="99FFCC"/>
                </a:solidFill>
              </a:rPr>
              <a:t>قانون بازده نزولی :</a:t>
            </a:r>
          </a:p>
          <a:p>
            <a:pPr algn="just">
              <a:spcBef>
                <a:spcPct val="50000"/>
              </a:spcBef>
            </a:pPr>
            <a:r>
              <a:rPr lang="fa-IR" sz="2800">
                <a:solidFill>
                  <a:srgbClr val="99FFCC"/>
                </a:solidFill>
              </a:rPr>
              <a:t>این قانون چنین می گوید که وقتی مقادیر بیشتری از نهاده متغیر به نهاده ثابت اضافه می شود ، تولید نهایی عامل متغیر کاهش خواهد یافت. بازده نزولی به این معنی است که شیب منحنی تولید نهایی به سمت پایین برمی گردد.</a:t>
            </a:r>
          </a:p>
          <a:p>
            <a:pPr>
              <a:spcBef>
                <a:spcPct val="50000"/>
              </a:spcBef>
            </a:pP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404">
                                            <p:txEl>
                                              <p:pRg st="0" end="0"/>
                                            </p:txEl>
                                          </p:spTgt>
                                        </p:tgtEl>
                                        <p:attrNameLst>
                                          <p:attrName>style.visibility</p:attrName>
                                        </p:attrNameLst>
                                      </p:cBhvr>
                                      <p:to>
                                        <p:strVal val="visible"/>
                                      </p:to>
                                    </p:set>
                                    <p:animEffect transition="in" filter="dissolve">
                                      <p:cBhvr>
                                        <p:cTn id="7" dur="500"/>
                                        <p:tgtEl>
                                          <p:spTgt spid="10240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2404">
                                            <p:txEl>
                                              <p:pRg st="1" end="1"/>
                                            </p:txEl>
                                          </p:spTgt>
                                        </p:tgtEl>
                                        <p:attrNameLst>
                                          <p:attrName>style.visibility</p:attrName>
                                        </p:attrNameLst>
                                      </p:cBhvr>
                                      <p:to>
                                        <p:strVal val="visible"/>
                                      </p:to>
                                    </p:set>
                                    <p:animEffect transition="in" filter="dissolve">
                                      <p:cBhvr>
                                        <p:cTn id="10" dur="500"/>
                                        <p:tgtEl>
                                          <p:spTgt spid="1024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468313" y="1844675"/>
            <a:ext cx="8351837" cy="1647825"/>
          </a:xfrm>
          <a:prstGeom prst="rect">
            <a:avLst/>
          </a:prstGeom>
          <a:noFill/>
          <a:ln w="9525">
            <a:noFill/>
            <a:miter lim="800000"/>
            <a:headEnd/>
            <a:tailEnd/>
          </a:ln>
          <a:effectLst/>
        </p:spPr>
        <p:txBody>
          <a:bodyPr>
            <a:spAutoFit/>
          </a:bodyPr>
          <a:lstStyle/>
          <a:p>
            <a:pPr>
              <a:spcBef>
                <a:spcPct val="50000"/>
              </a:spcBef>
            </a:pPr>
            <a:r>
              <a:rPr lang="fa-IR" sz="3200">
                <a:solidFill>
                  <a:schemeClr val="hlink"/>
                </a:solidFill>
              </a:rPr>
              <a:t>اقتصاد خرد :</a:t>
            </a:r>
          </a:p>
          <a:p>
            <a:pPr algn="just">
              <a:spcBef>
                <a:spcPct val="50000"/>
              </a:spcBef>
            </a:pPr>
            <a:r>
              <a:rPr lang="fa-IR" sz="2800">
                <a:solidFill>
                  <a:schemeClr val="hlink"/>
                </a:solidFill>
              </a:rPr>
              <a:t>اقتصاد خرد در مورد عمل بنگاه های منفرد و خانوارها صحبت       می کند.</a:t>
            </a:r>
            <a:endParaRPr lang="en-US" sz="2800">
              <a:solidFill>
                <a:schemeClr val="hlink"/>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dissolve">
                                      <p:cBhvr>
                                        <p:cTn id="7" dur="500"/>
                                        <p:tgtEl>
                                          <p:spTgt spid="122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292">
                                            <p:txEl>
                                              <p:pRg st="1" end="1"/>
                                            </p:txEl>
                                          </p:spTgt>
                                        </p:tgtEl>
                                        <p:attrNameLst>
                                          <p:attrName>style.visibility</p:attrName>
                                        </p:attrNameLst>
                                      </p:cBhvr>
                                      <p:to>
                                        <p:strVal val="visible"/>
                                      </p:to>
                                    </p:set>
                                    <p:animEffect transition="in" filter="dissolve">
                                      <p:cBhvr>
                                        <p:cTn id="10" dur="500"/>
                                        <p:tgtEl>
                                          <p:spTgt spid="122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Text Box 4"/>
          <p:cNvSpPr txBox="1">
            <a:spLocks noChangeArrowheads="1"/>
          </p:cNvSpPr>
          <p:nvPr/>
        </p:nvSpPr>
        <p:spPr bwMode="auto">
          <a:xfrm>
            <a:off x="539750" y="836613"/>
            <a:ext cx="8064500" cy="396875"/>
          </a:xfrm>
          <a:prstGeom prst="rect">
            <a:avLst/>
          </a:prstGeom>
          <a:noFill/>
          <a:ln w="9525">
            <a:noFill/>
            <a:miter lim="800000"/>
            <a:headEnd/>
            <a:tailEnd/>
          </a:ln>
          <a:effectLst/>
        </p:spPr>
        <p:txBody>
          <a:bodyPr>
            <a:spAutoFit/>
          </a:bodyPr>
          <a:lstStyle/>
          <a:p>
            <a:pPr>
              <a:spcBef>
                <a:spcPct val="50000"/>
              </a:spcBef>
            </a:pPr>
            <a:endParaRPr lang="en-US" sz="2000"/>
          </a:p>
        </p:txBody>
      </p:sp>
      <p:sp>
        <p:nvSpPr>
          <p:cNvPr id="103429" name="Text Box 5"/>
          <p:cNvSpPr txBox="1">
            <a:spLocks noChangeArrowheads="1"/>
          </p:cNvSpPr>
          <p:nvPr/>
        </p:nvSpPr>
        <p:spPr bwMode="auto">
          <a:xfrm>
            <a:off x="468313" y="2060575"/>
            <a:ext cx="8280400" cy="1647825"/>
          </a:xfrm>
          <a:prstGeom prst="rect">
            <a:avLst/>
          </a:prstGeom>
          <a:noFill/>
          <a:ln w="9525">
            <a:noFill/>
            <a:miter lim="800000"/>
            <a:headEnd/>
            <a:tailEnd/>
          </a:ln>
          <a:effectLst/>
        </p:spPr>
        <p:txBody>
          <a:bodyPr>
            <a:spAutoFit/>
          </a:bodyPr>
          <a:lstStyle/>
          <a:p>
            <a:pPr>
              <a:spcBef>
                <a:spcPct val="50000"/>
              </a:spcBef>
            </a:pPr>
            <a:r>
              <a:rPr lang="fa-IR" sz="3200">
                <a:solidFill>
                  <a:srgbClr val="99FFCC"/>
                </a:solidFill>
              </a:rPr>
              <a:t>تولید متوسط :</a:t>
            </a:r>
          </a:p>
          <a:p>
            <a:pPr algn="just">
              <a:spcBef>
                <a:spcPct val="50000"/>
              </a:spcBef>
            </a:pPr>
            <a:r>
              <a:rPr lang="fa-IR" sz="2800">
                <a:solidFill>
                  <a:srgbClr val="99FFCC"/>
                </a:solidFill>
              </a:rPr>
              <a:t>تولید متوسط مقدار متوسط تولید هر واحد از عامل تولید متغیر        می باشد.</a:t>
            </a: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3429">
                                            <p:txEl>
                                              <p:pRg st="0" end="0"/>
                                            </p:txEl>
                                          </p:spTgt>
                                        </p:tgtEl>
                                        <p:attrNameLst>
                                          <p:attrName>style.visibility</p:attrName>
                                        </p:attrNameLst>
                                      </p:cBhvr>
                                      <p:to>
                                        <p:strVal val="visible"/>
                                      </p:to>
                                    </p:set>
                                    <p:animEffect transition="in" filter="dissolve">
                                      <p:cBhvr>
                                        <p:cTn id="7" dur="500"/>
                                        <p:tgtEl>
                                          <p:spTgt spid="10342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3429">
                                            <p:txEl>
                                              <p:pRg st="1" end="1"/>
                                            </p:txEl>
                                          </p:spTgt>
                                        </p:tgtEl>
                                        <p:attrNameLst>
                                          <p:attrName>style.visibility</p:attrName>
                                        </p:attrNameLst>
                                      </p:cBhvr>
                                      <p:to>
                                        <p:strVal val="visible"/>
                                      </p:to>
                                    </p:set>
                                    <p:animEffect transition="in" filter="dissolve">
                                      <p:cBhvr>
                                        <p:cTn id="10" dur="500"/>
                                        <p:tgtEl>
                                          <p:spTgt spid="1034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Text Box 4"/>
          <p:cNvSpPr txBox="1">
            <a:spLocks noChangeArrowheads="1"/>
          </p:cNvSpPr>
          <p:nvPr/>
        </p:nvSpPr>
        <p:spPr bwMode="auto">
          <a:xfrm>
            <a:off x="539750" y="2060575"/>
            <a:ext cx="8207375" cy="2074863"/>
          </a:xfrm>
          <a:prstGeom prst="rect">
            <a:avLst/>
          </a:prstGeom>
          <a:noFill/>
          <a:ln w="9525">
            <a:noFill/>
            <a:miter lim="800000"/>
            <a:headEnd/>
            <a:tailEnd/>
          </a:ln>
          <a:effectLst/>
        </p:spPr>
        <p:txBody>
          <a:bodyPr>
            <a:spAutoFit/>
          </a:bodyPr>
          <a:lstStyle/>
          <a:p>
            <a:pPr>
              <a:spcBef>
                <a:spcPct val="50000"/>
              </a:spcBef>
            </a:pPr>
            <a:r>
              <a:rPr lang="fa-IR" sz="3200">
                <a:solidFill>
                  <a:srgbClr val="99FFCC"/>
                </a:solidFill>
              </a:rPr>
              <a:t>رابطه بین تولید متوسط و تولید نهایی :</a:t>
            </a:r>
          </a:p>
          <a:p>
            <a:pPr algn="just">
              <a:spcBef>
                <a:spcPct val="50000"/>
              </a:spcBef>
            </a:pPr>
            <a:r>
              <a:rPr lang="fa-IR" sz="2800">
                <a:solidFill>
                  <a:srgbClr val="99FFCC"/>
                </a:solidFill>
              </a:rPr>
              <a:t>اگر تولید نهایی بیشتر از تولید متوسط باشد ، تولید متوسط افزایش   می یابد و اگر تولید نهایی کمتر از تولید متوسط باشد ، تولید متوسط کاهش خواهد یافت.</a:t>
            </a: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4452">
                                            <p:txEl>
                                              <p:pRg st="0" end="0"/>
                                            </p:txEl>
                                          </p:spTgt>
                                        </p:tgtEl>
                                        <p:attrNameLst>
                                          <p:attrName>style.visibility</p:attrName>
                                        </p:attrNameLst>
                                      </p:cBhvr>
                                      <p:to>
                                        <p:strVal val="visible"/>
                                      </p:to>
                                    </p:set>
                                    <p:animEffect transition="in" filter="dissolve">
                                      <p:cBhvr>
                                        <p:cTn id="7" dur="500"/>
                                        <p:tgtEl>
                                          <p:spTgt spid="10445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4452">
                                            <p:txEl>
                                              <p:pRg st="1" end="1"/>
                                            </p:txEl>
                                          </p:spTgt>
                                        </p:tgtEl>
                                        <p:attrNameLst>
                                          <p:attrName>style.visibility</p:attrName>
                                        </p:attrNameLst>
                                      </p:cBhvr>
                                      <p:to>
                                        <p:strVal val="visible"/>
                                      </p:to>
                                    </p:set>
                                    <p:animEffect transition="in" filter="dissolve">
                                      <p:cBhvr>
                                        <p:cTn id="10" dur="500"/>
                                        <p:tgtEl>
                                          <p:spTgt spid="1044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Text Box 4"/>
          <p:cNvSpPr txBox="1">
            <a:spLocks noChangeArrowheads="1"/>
          </p:cNvSpPr>
          <p:nvPr/>
        </p:nvSpPr>
        <p:spPr bwMode="auto">
          <a:xfrm>
            <a:off x="684213" y="2205038"/>
            <a:ext cx="8207375" cy="2074862"/>
          </a:xfrm>
          <a:prstGeom prst="rect">
            <a:avLst/>
          </a:prstGeom>
          <a:noFill/>
          <a:ln w="9525">
            <a:noFill/>
            <a:miter lim="800000"/>
            <a:headEnd/>
            <a:tailEnd/>
          </a:ln>
          <a:effectLst/>
        </p:spPr>
        <p:txBody>
          <a:bodyPr>
            <a:spAutoFit/>
          </a:bodyPr>
          <a:lstStyle/>
          <a:p>
            <a:pPr>
              <a:spcBef>
                <a:spcPct val="50000"/>
              </a:spcBef>
            </a:pPr>
            <a:r>
              <a:rPr lang="fa-IR" sz="3200">
                <a:solidFill>
                  <a:srgbClr val="99FFCC"/>
                </a:solidFill>
              </a:rPr>
              <a:t>منحنی های تولید یکسان یا منحنی های بی تفاوتی در تولید :</a:t>
            </a:r>
          </a:p>
          <a:p>
            <a:pPr algn="just">
              <a:spcBef>
                <a:spcPct val="50000"/>
              </a:spcBef>
            </a:pPr>
            <a:r>
              <a:rPr lang="fa-IR" sz="2800">
                <a:solidFill>
                  <a:srgbClr val="99FFCC"/>
                </a:solidFill>
              </a:rPr>
              <a:t>« منحنی تولید یکسان » ( بی تفاوتی در تولید ) چنان منحنی است که کلیه ترکیب هایی از نهاده های متغیر را که سطح تولید برابری را   می دهند مشخص می کند.  </a:t>
            </a:r>
            <a:endParaRPr lang="en-US" sz="2800">
              <a:solidFill>
                <a:srgbClr val="99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7524">
                                            <p:txEl>
                                              <p:pRg st="0" end="0"/>
                                            </p:txEl>
                                          </p:spTgt>
                                        </p:tgtEl>
                                        <p:attrNameLst>
                                          <p:attrName>style.visibility</p:attrName>
                                        </p:attrNameLst>
                                      </p:cBhvr>
                                      <p:to>
                                        <p:strVal val="visible"/>
                                      </p:to>
                                    </p:set>
                                    <p:animEffect transition="in" filter="dissolve">
                                      <p:cBhvr>
                                        <p:cTn id="7" dur="500"/>
                                        <p:tgtEl>
                                          <p:spTgt spid="1075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7524">
                                            <p:txEl>
                                              <p:pRg st="1" end="1"/>
                                            </p:txEl>
                                          </p:spTgt>
                                        </p:tgtEl>
                                        <p:attrNameLst>
                                          <p:attrName>style.visibility</p:attrName>
                                        </p:attrNameLst>
                                      </p:cBhvr>
                                      <p:to>
                                        <p:strVal val="visible"/>
                                      </p:to>
                                    </p:set>
                                    <p:animEffect transition="in" filter="dissolve">
                                      <p:cBhvr>
                                        <p:cTn id="10" dur="500"/>
                                        <p:tgtEl>
                                          <p:spTgt spid="1075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9" name="Text Box 5"/>
          <p:cNvSpPr txBox="1">
            <a:spLocks noChangeArrowheads="1"/>
          </p:cNvSpPr>
          <p:nvPr/>
        </p:nvSpPr>
        <p:spPr bwMode="auto">
          <a:xfrm>
            <a:off x="468313" y="1196975"/>
            <a:ext cx="8280400" cy="4211638"/>
          </a:xfrm>
          <a:prstGeom prst="rect">
            <a:avLst/>
          </a:prstGeom>
          <a:noFill/>
          <a:ln w="9525">
            <a:noFill/>
            <a:miter lim="800000"/>
            <a:headEnd/>
            <a:tailEnd/>
          </a:ln>
          <a:effectLst/>
        </p:spPr>
        <p:txBody>
          <a:bodyPr>
            <a:spAutoFit/>
          </a:bodyPr>
          <a:lstStyle/>
          <a:p>
            <a:pPr>
              <a:spcBef>
                <a:spcPct val="50000"/>
              </a:spcBef>
            </a:pPr>
            <a:r>
              <a:rPr lang="fa-IR" sz="3200">
                <a:solidFill>
                  <a:srgbClr val="99FFCC"/>
                </a:solidFill>
              </a:rPr>
              <a:t>نرخ نهایی تکنیکی جانشینی : </a:t>
            </a:r>
          </a:p>
          <a:p>
            <a:pPr algn="just">
              <a:spcBef>
                <a:spcPct val="50000"/>
              </a:spcBef>
            </a:pPr>
            <a:r>
              <a:rPr lang="fa-IR" sz="2800">
                <a:solidFill>
                  <a:srgbClr val="99FFCC"/>
                </a:solidFill>
              </a:rPr>
              <a:t>نرخ نهایی تکنیکی جانشینی کار برای سرمایه اندازه مقدار سرمایه ای است که می تواند بدون تغییر در سطح ستاده برای یک واحد کار جانشین نمود. نرخ نهایی تکنیکی جانشینی کار برای سرمایه را با </a:t>
            </a:r>
            <a:r>
              <a:rPr lang="en-US" sz="2800">
                <a:solidFill>
                  <a:srgbClr val="99FFCC"/>
                </a:solidFill>
              </a:rPr>
              <a:t>MRTS</a:t>
            </a:r>
            <a:r>
              <a:rPr lang="en-US" sz="2800" baseline="-25000">
                <a:solidFill>
                  <a:srgbClr val="99FFCC"/>
                </a:solidFill>
              </a:rPr>
              <a:t>LK</a:t>
            </a:r>
            <a:r>
              <a:rPr lang="fa-IR" sz="2800">
                <a:solidFill>
                  <a:srgbClr val="99FFCC"/>
                </a:solidFill>
              </a:rPr>
              <a:t> نشان می دهیم. انحنای منحنی تولید یکسان نشان دهنده درجه نزولی بودن نرخ نهایی تکنیکی جانشینی می باشد. </a:t>
            </a:r>
          </a:p>
          <a:p>
            <a:pPr>
              <a:spcBef>
                <a:spcPct val="50000"/>
              </a:spcBef>
            </a:pPr>
            <a:endParaRPr lang="fa-IR" sz="2800">
              <a:solidFill>
                <a:srgbClr val="99FFCC"/>
              </a:solidFill>
            </a:endParaRPr>
          </a:p>
          <a:p>
            <a:pPr algn="l" rtl="0">
              <a:spcBef>
                <a:spcPct val="50000"/>
              </a:spcBef>
            </a:pPr>
            <a:r>
              <a:rPr lang="en-US" sz="2800">
                <a:solidFill>
                  <a:srgbClr val="99FFCC"/>
                </a:solidFill>
              </a:rPr>
              <a:t>                        </a:t>
            </a:r>
          </a:p>
        </p:txBody>
      </p:sp>
      <p:graphicFrame>
        <p:nvGraphicFramePr>
          <p:cNvPr id="108551" name="Object 7"/>
          <p:cNvGraphicFramePr>
            <a:graphicFrameLocks noChangeAspect="1"/>
          </p:cNvGraphicFramePr>
          <p:nvPr/>
        </p:nvGraphicFramePr>
        <p:xfrm>
          <a:off x="2555875" y="4581525"/>
          <a:ext cx="2520950" cy="1028700"/>
        </p:xfrm>
        <a:graphic>
          <a:graphicData uri="http://schemas.openxmlformats.org/presentationml/2006/ole">
            <mc:AlternateContent xmlns:mc="http://schemas.openxmlformats.org/markup-compatibility/2006">
              <mc:Choice xmlns:v="urn:schemas-microsoft-com:vml" Requires="v">
                <p:oleObj spid="_x0000_s108552" name="Equation" r:id="rId3" imgW="965160" imgH="393480" progId="Equation.3">
                  <p:embed/>
                </p:oleObj>
              </mc:Choice>
              <mc:Fallback>
                <p:oleObj name="Equation" r:id="rId3" imgW="965160" imgH="39348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4581525"/>
                        <a:ext cx="2520950" cy="102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8549">
                                            <p:txEl>
                                              <p:pRg st="0" end="0"/>
                                            </p:txEl>
                                          </p:spTgt>
                                        </p:tgtEl>
                                        <p:attrNameLst>
                                          <p:attrName>style.visibility</p:attrName>
                                        </p:attrNameLst>
                                      </p:cBhvr>
                                      <p:to>
                                        <p:strVal val="visible"/>
                                      </p:to>
                                    </p:set>
                                    <p:animEffect transition="in" filter="dissolve">
                                      <p:cBhvr>
                                        <p:cTn id="7" dur="500"/>
                                        <p:tgtEl>
                                          <p:spTgt spid="10854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8549">
                                            <p:txEl>
                                              <p:pRg st="1" end="1"/>
                                            </p:txEl>
                                          </p:spTgt>
                                        </p:tgtEl>
                                        <p:attrNameLst>
                                          <p:attrName>style.visibility</p:attrName>
                                        </p:attrNameLst>
                                      </p:cBhvr>
                                      <p:to>
                                        <p:strVal val="visible"/>
                                      </p:to>
                                    </p:set>
                                    <p:animEffect transition="in" filter="dissolve">
                                      <p:cBhvr>
                                        <p:cTn id="10" dur="500"/>
                                        <p:tgtEl>
                                          <p:spTgt spid="10854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08551"/>
                                        </p:tgtEl>
                                        <p:attrNameLst>
                                          <p:attrName>style.visibility</p:attrName>
                                        </p:attrNameLst>
                                      </p:cBhvr>
                                      <p:to>
                                        <p:strVal val="visible"/>
                                      </p:to>
                                    </p:set>
                                    <p:animEffect transition="in" filter="box(in)">
                                      <p:cBhvr>
                                        <p:cTn id="15" dur="1000"/>
                                        <p:tgtEl>
                                          <p:spTgt spid="1085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8" name="Text Box 4"/>
          <p:cNvSpPr txBox="1">
            <a:spLocks noChangeArrowheads="1"/>
          </p:cNvSpPr>
          <p:nvPr/>
        </p:nvSpPr>
        <p:spPr bwMode="auto">
          <a:xfrm>
            <a:off x="323850" y="476250"/>
            <a:ext cx="8496300" cy="822325"/>
          </a:xfrm>
          <a:prstGeom prst="rect">
            <a:avLst/>
          </a:prstGeom>
          <a:noFill/>
          <a:ln w="9525">
            <a:noFill/>
            <a:miter lim="800000"/>
            <a:headEnd/>
            <a:tailEnd/>
          </a:ln>
          <a:effectLst/>
        </p:spPr>
        <p:txBody>
          <a:bodyPr>
            <a:spAutoFit/>
          </a:bodyPr>
          <a:lstStyle/>
          <a:p>
            <a:pPr>
              <a:spcBef>
                <a:spcPct val="50000"/>
              </a:spcBef>
            </a:pPr>
            <a:r>
              <a:rPr lang="fa-IR" sz="2400">
                <a:solidFill>
                  <a:srgbClr val="99FFCC"/>
                </a:solidFill>
              </a:rPr>
              <a:t>نرخ نهایی تکنیکی جانشینی کار برای سرمایه با افزایش بکارگیری کار برای سرمایه کاهش می یابد:</a:t>
            </a:r>
            <a:endParaRPr lang="en-US" sz="2400">
              <a:solidFill>
                <a:srgbClr val="99FFCC"/>
              </a:solidFill>
            </a:endParaRPr>
          </a:p>
        </p:txBody>
      </p:sp>
      <p:graphicFrame>
        <p:nvGraphicFramePr>
          <p:cNvPr id="262207" name="Group 63"/>
          <p:cNvGraphicFramePr>
            <a:graphicFrameLocks noGrp="1"/>
          </p:cNvGraphicFramePr>
          <p:nvPr/>
        </p:nvGraphicFramePr>
        <p:xfrm>
          <a:off x="971550" y="1484313"/>
          <a:ext cx="6840538" cy="4791456"/>
        </p:xfrm>
        <a:graphic>
          <a:graphicData uri="http://schemas.openxmlformats.org/drawingml/2006/table">
            <a:tbl>
              <a:tblPr rtl="1"/>
              <a:tblGrid>
                <a:gridCol w="1368425"/>
                <a:gridCol w="1150938"/>
                <a:gridCol w="1081087"/>
                <a:gridCol w="1152525"/>
                <a:gridCol w="1366838"/>
                <a:gridCol w="720725"/>
              </a:tblGrid>
              <a:tr h="649288">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smtClean="0">
                          <a:ln>
                            <a:noFill/>
                          </a:ln>
                          <a:solidFill>
                            <a:srgbClr val="99FFCC"/>
                          </a:solidFill>
                          <a:effectLst/>
                          <a:latin typeface="Arial" charset="0"/>
                          <a:cs typeface="Arial" charset="0"/>
                        </a:rPr>
                        <a:t>MRTS</a:t>
                      </a:r>
                      <a:r>
                        <a:rPr kumimoji="0" lang="en-US" sz="2400" b="0" i="0" u="none" strike="noStrike" cap="none" normalizeH="0" baseline="-25000" smtClean="0">
                          <a:ln>
                            <a:noFill/>
                          </a:ln>
                          <a:solidFill>
                            <a:srgbClr val="99FFCC"/>
                          </a:solidFill>
                          <a:effectLst/>
                          <a:latin typeface="Arial" charset="0"/>
                          <a:cs typeface="Arial" charset="0"/>
                        </a:rPr>
                        <a:t>LK</a:t>
                      </a:r>
                      <a:r>
                        <a:rPr kumimoji="0" lang="en-US" sz="2400" b="0" i="0" u="none" strike="noStrike" cap="none" normalizeH="0" baseline="0" smtClean="0">
                          <a:ln>
                            <a:noFill/>
                          </a:ln>
                          <a:solidFill>
                            <a:srgbClr val="99FFCC"/>
                          </a:solidFill>
                          <a:effectLst/>
                          <a:latin typeface="Arial"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ساعات کار</a:t>
                      </a: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ساعات ماشین</a:t>
                      </a: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روش</a:t>
                      </a: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7425">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7/0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3/0</a:t>
                      </a: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100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100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100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100</a:t>
                      </a: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200-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100-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70-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30-</a:t>
                      </a: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100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200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300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400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500</a:t>
                      </a: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600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400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300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230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rgbClr val="99FFCC"/>
                          </a:solidFill>
                          <a:effectLst/>
                          <a:latin typeface="Arial" charset="0"/>
                          <a:cs typeface="Arial" charset="0"/>
                        </a:rPr>
                        <a:t>      200</a:t>
                      </a:r>
                      <a:endParaRPr kumimoji="0" lang="en-US" sz="2400" b="0" i="0" u="none" strike="noStrike" cap="none" normalizeH="0" baseline="0" smtClean="0">
                        <a:ln>
                          <a:noFill/>
                        </a:ln>
                        <a:solidFill>
                          <a:srgbClr val="99FFCC"/>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smtClean="0">
                          <a:ln>
                            <a:noFill/>
                          </a:ln>
                          <a:solidFill>
                            <a:srgbClr val="99FFCC"/>
                          </a:solidFill>
                          <a:effectLst/>
                          <a:latin typeface="Arial" charset="0"/>
                          <a:cs typeface="Arial" charset="0"/>
                        </a:rPr>
                        <a:t>I</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smtClean="0">
                          <a:ln>
                            <a:noFill/>
                          </a:ln>
                          <a:solidFill>
                            <a:srgbClr val="99FFCC"/>
                          </a:solidFill>
                          <a:effectLst/>
                          <a:latin typeface="Arial" charset="0"/>
                          <a:cs typeface="Arial" charset="0"/>
                        </a:rPr>
                        <a:t>II</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smtClean="0">
                          <a:ln>
                            <a:noFill/>
                          </a:ln>
                          <a:solidFill>
                            <a:srgbClr val="99FFCC"/>
                          </a:solidFill>
                          <a:effectLst/>
                          <a:latin typeface="Arial" charset="0"/>
                          <a:cs typeface="Arial" charset="0"/>
                        </a:rPr>
                        <a:t>III</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smtClean="0">
                          <a:ln>
                            <a:noFill/>
                          </a:ln>
                          <a:solidFill>
                            <a:srgbClr val="99FFCC"/>
                          </a:solidFill>
                          <a:effectLst/>
                          <a:latin typeface="Arial" charset="0"/>
                          <a:cs typeface="Arial" charset="0"/>
                        </a:rPr>
                        <a:t>IV</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smtClean="0">
                        <a:ln>
                          <a:noFill/>
                        </a:ln>
                        <a:solidFill>
                          <a:srgbClr val="99FFCC"/>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smtClean="0">
                          <a:ln>
                            <a:noFill/>
                          </a:ln>
                          <a:solidFill>
                            <a:srgbClr val="99FFCC"/>
                          </a:solidFill>
                          <a:effectLst/>
                          <a:latin typeface="Arial" charset="0"/>
                          <a:cs typeface="Arial"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2192" name="Object 48"/>
          <p:cNvGraphicFramePr>
            <a:graphicFrameLocks noChangeAspect="1"/>
          </p:cNvGraphicFramePr>
          <p:nvPr/>
        </p:nvGraphicFramePr>
        <p:xfrm>
          <a:off x="5508625" y="1628775"/>
          <a:ext cx="546100" cy="393700"/>
        </p:xfrm>
        <a:graphic>
          <a:graphicData uri="http://schemas.openxmlformats.org/presentationml/2006/ole">
            <mc:AlternateContent xmlns:mc="http://schemas.openxmlformats.org/markup-compatibility/2006">
              <mc:Choice xmlns:v="urn:schemas-microsoft-com:vml" Requires="v">
                <p:oleObj spid="_x0000_s262194" name="Equation" r:id="rId3" imgW="228600" imgH="164880" progId="Equation.3">
                  <p:embed/>
                </p:oleObj>
              </mc:Choice>
              <mc:Fallback>
                <p:oleObj name="Equation" r:id="rId3" imgW="228600" imgH="164880" progId="Equation.3">
                  <p:embed/>
                  <p:pic>
                    <p:nvPicPr>
                      <p:cNvPr id="0" name="Pictur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625" y="1628775"/>
                        <a:ext cx="5461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2193" name="Object 49"/>
          <p:cNvGraphicFramePr>
            <a:graphicFrameLocks noChangeAspect="1"/>
          </p:cNvGraphicFramePr>
          <p:nvPr/>
        </p:nvGraphicFramePr>
        <p:xfrm>
          <a:off x="4427538" y="1628775"/>
          <a:ext cx="576262" cy="374650"/>
        </p:xfrm>
        <a:graphic>
          <a:graphicData uri="http://schemas.openxmlformats.org/presentationml/2006/ole">
            <mc:AlternateContent xmlns:mc="http://schemas.openxmlformats.org/markup-compatibility/2006">
              <mc:Choice xmlns:v="urn:schemas-microsoft-com:vml" Requires="v">
                <p:oleObj spid="_x0000_s262195" name="Equation" r:id="rId5" imgW="253800" imgH="164880" progId="Equation.3">
                  <p:embed/>
                </p:oleObj>
              </mc:Choice>
              <mc:Fallback>
                <p:oleObj name="Equation" r:id="rId5" imgW="253800" imgH="164880" progId="Equation.3">
                  <p:embed/>
                  <p:pic>
                    <p:nvPicPr>
                      <p:cNvPr id="0" name="Picture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7538" y="1628775"/>
                        <a:ext cx="576262"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62148">
                                            <p:txEl>
                                              <p:pRg st="0" end="0"/>
                                            </p:txEl>
                                          </p:spTgt>
                                        </p:tgtEl>
                                        <p:attrNameLst>
                                          <p:attrName>style.visibility</p:attrName>
                                        </p:attrNameLst>
                                      </p:cBhvr>
                                      <p:to>
                                        <p:strVal val="visible"/>
                                      </p:to>
                                    </p:set>
                                    <p:animEffect transition="in" filter="dissolve">
                                      <p:cBhvr>
                                        <p:cTn id="7" dur="500"/>
                                        <p:tgtEl>
                                          <p:spTgt spid="2621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62207"/>
                                        </p:tgtEl>
                                        <p:attrNameLst>
                                          <p:attrName>style.visibility</p:attrName>
                                        </p:attrNameLst>
                                      </p:cBhvr>
                                      <p:to>
                                        <p:strVal val="visible"/>
                                      </p:to>
                                    </p:set>
                                    <p:animEffect transition="in" filter="box(in)">
                                      <p:cBhvr>
                                        <p:cTn id="12" dur="2000"/>
                                        <p:tgtEl>
                                          <p:spTgt spid="262207"/>
                                        </p:tgtEl>
                                      </p:cBhvr>
                                    </p:animEffect>
                                  </p:childTnLst>
                                </p:cTn>
                              </p:par>
                              <p:par>
                                <p:cTn id="13" presetID="4" presetClass="entr" presetSubtype="16" fill="hold" nodeType="withEffect">
                                  <p:stCondLst>
                                    <p:cond delay="0"/>
                                  </p:stCondLst>
                                  <p:childTnLst>
                                    <p:set>
                                      <p:cBhvr>
                                        <p:cTn id="14" dur="1" fill="hold">
                                          <p:stCondLst>
                                            <p:cond delay="0"/>
                                          </p:stCondLst>
                                        </p:cTn>
                                        <p:tgtEl>
                                          <p:spTgt spid="262192"/>
                                        </p:tgtEl>
                                        <p:attrNameLst>
                                          <p:attrName>style.visibility</p:attrName>
                                        </p:attrNameLst>
                                      </p:cBhvr>
                                      <p:to>
                                        <p:strVal val="visible"/>
                                      </p:to>
                                    </p:set>
                                    <p:animEffect transition="in" filter="box(in)">
                                      <p:cBhvr>
                                        <p:cTn id="15" dur="2000"/>
                                        <p:tgtEl>
                                          <p:spTgt spid="262192"/>
                                        </p:tgtEl>
                                      </p:cBhvr>
                                    </p:animEffect>
                                  </p:childTnLst>
                                </p:cTn>
                              </p:par>
                              <p:par>
                                <p:cTn id="16" presetID="4" presetClass="entr" presetSubtype="16" fill="hold" nodeType="withEffect">
                                  <p:stCondLst>
                                    <p:cond delay="0"/>
                                  </p:stCondLst>
                                  <p:childTnLst>
                                    <p:set>
                                      <p:cBhvr>
                                        <p:cTn id="17" dur="1" fill="hold">
                                          <p:stCondLst>
                                            <p:cond delay="0"/>
                                          </p:stCondLst>
                                        </p:cTn>
                                        <p:tgtEl>
                                          <p:spTgt spid="262193"/>
                                        </p:tgtEl>
                                        <p:attrNameLst>
                                          <p:attrName>style.visibility</p:attrName>
                                        </p:attrNameLst>
                                      </p:cBhvr>
                                      <p:to>
                                        <p:strVal val="visible"/>
                                      </p:to>
                                    </p:set>
                                    <p:animEffect transition="in" filter="box(in)">
                                      <p:cBhvr>
                                        <p:cTn id="18" dur="2000"/>
                                        <p:tgtEl>
                                          <p:spTgt spid="262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Text Box 4"/>
          <p:cNvSpPr txBox="1">
            <a:spLocks noChangeArrowheads="1"/>
          </p:cNvSpPr>
          <p:nvPr/>
        </p:nvSpPr>
        <p:spPr bwMode="auto">
          <a:xfrm>
            <a:off x="936625" y="2133600"/>
            <a:ext cx="8207375" cy="2347913"/>
          </a:xfrm>
          <a:prstGeom prst="rect">
            <a:avLst/>
          </a:prstGeom>
          <a:noFill/>
          <a:ln w="9525">
            <a:noFill/>
            <a:miter lim="800000"/>
            <a:headEnd/>
            <a:tailEnd/>
          </a:ln>
          <a:effectLst/>
        </p:spPr>
        <p:txBody>
          <a:bodyPr>
            <a:spAutoFit/>
          </a:bodyPr>
          <a:lstStyle/>
          <a:p>
            <a:pPr>
              <a:spcBef>
                <a:spcPct val="50000"/>
              </a:spcBef>
            </a:pPr>
            <a:r>
              <a:rPr lang="fa-IR" sz="4000">
                <a:solidFill>
                  <a:srgbClr val="FFCC99"/>
                </a:solidFill>
              </a:rPr>
              <a:t>                        فصل ششم</a:t>
            </a:r>
          </a:p>
          <a:p>
            <a:pPr>
              <a:spcBef>
                <a:spcPct val="50000"/>
              </a:spcBef>
            </a:pPr>
            <a:r>
              <a:rPr lang="fa-IR" sz="4000">
                <a:solidFill>
                  <a:srgbClr val="FFCC99"/>
                </a:solidFill>
              </a:rPr>
              <a:t>                           کشش</a:t>
            </a:r>
          </a:p>
          <a:p>
            <a:pPr>
              <a:spcBef>
                <a:spcPct val="50000"/>
              </a:spcBef>
            </a:pPr>
            <a:endParaRPr lang="en-US" sz="32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9572">
                                            <p:txEl>
                                              <p:pRg st="0" end="0"/>
                                            </p:txEl>
                                          </p:spTgt>
                                        </p:tgtEl>
                                        <p:attrNameLst>
                                          <p:attrName>style.visibility</p:attrName>
                                        </p:attrNameLst>
                                      </p:cBhvr>
                                      <p:to>
                                        <p:strVal val="visible"/>
                                      </p:to>
                                    </p:set>
                                    <p:animEffect transition="in" filter="dissolve">
                                      <p:cBhvr>
                                        <p:cTn id="7" dur="500"/>
                                        <p:tgtEl>
                                          <p:spTgt spid="10957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9572">
                                            <p:txEl>
                                              <p:pRg st="1" end="1"/>
                                            </p:txEl>
                                          </p:spTgt>
                                        </p:tgtEl>
                                        <p:attrNameLst>
                                          <p:attrName>style.visibility</p:attrName>
                                        </p:attrNameLst>
                                      </p:cBhvr>
                                      <p:to>
                                        <p:strVal val="visible"/>
                                      </p:to>
                                    </p:set>
                                    <p:animEffect transition="in" filter="dissolve">
                                      <p:cBhvr>
                                        <p:cTn id="10" dur="500"/>
                                        <p:tgtEl>
                                          <p:spTgt spid="1095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6" name="Text Box 4"/>
          <p:cNvSpPr txBox="1">
            <a:spLocks noChangeArrowheads="1"/>
          </p:cNvSpPr>
          <p:nvPr/>
        </p:nvSpPr>
        <p:spPr bwMode="auto">
          <a:xfrm>
            <a:off x="468313" y="2060575"/>
            <a:ext cx="8207375" cy="1647825"/>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هدف کلی :</a:t>
            </a:r>
          </a:p>
          <a:p>
            <a:pPr algn="just">
              <a:spcBef>
                <a:spcPct val="50000"/>
              </a:spcBef>
            </a:pPr>
            <a:r>
              <a:rPr lang="fa-IR" sz="2800">
                <a:solidFill>
                  <a:srgbClr val="FFCC99"/>
                </a:solidFill>
              </a:rPr>
              <a:t>فراگیر با رفتار مصرف کننده ( تقاضا ) و رفتار تولید کننده (عرضه ) آشنا می شود.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23236">
                                            <p:txEl>
                                              <p:pRg st="0" end="0"/>
                                            </p:txEl>
                                          </p:spTgt>
                                        </p:tgtEl>
                                        <p:attrNameLst>
                                          <p:attrName>style.visibility</p:attrName>
                                        </p:attrNameLst>
                                      </p:cBhvr>
                                      <p:to>
                                        <p:strVal val="visible"/>
                                      </p:to>
                                    </p:set>
                                    <p:animEffect transition="in" filter="dissolve">
                                      <p:cBhvr>
                                        <p:cTn id="7" dur="500"/>
                                        <p:tgtEl>
                                          <p:spTgt spid="2232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23236">
                                            <p:txEl>
                                              <p:pRg st="1" end="1"/>
                                            </p:txEl>
                                          </p:spTgt>
                                        </p:tgtEl>
                                        <p:attrNameLst>
                                          <p:attrName>style.visibility</p:attrName>
                                        </p:attrNameLst>
                                      </p:cBhvr>
                                      <p:to>
                                        <p:strVal val="visible"/>
                                      </p:to>
                                    </p:set>
                                    <p:animEffect transition="in" filter="dissolve">
                                      <p:cBhvr>
                                        <p:cTn id="10" dur="500"/>
                                        <p:tgtEl>
                                          <p:spTgt spid="2232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Text Box 4"/>
          <p:cNvSpPr txBox="1">
            <a:spLocks noChangeArrowheads="1"/>
          </p:cNvSpPr>
          <p:nvPr/>
        </p:nvSpPr>
        <p:spPr bwMode="auto">
          <a:xfrm>
            <a:off x="611188" y="1700213"/>
            <a:ext cx="8064500" cy="3786187"/>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FFCC99"/>
                </a:solidFill>
              </a:rPr>
              <a:t>هدفهای رفتاری :</a:t>
            </a:r>
          </a:p>
          <a:p>
            <a:pPr marL="342900" indent="-342900">
              <a:spcBef>
                <a:spcPct val="50000"/>
              </a:spcBef>
              <a:buFontTx/>
              <a:buAutoNum type="arabicPeriod"/>
            </a:pPr>
            <a:r>
              <a:rPr lang="fa-IR" sz="2800">
                <a:solidFill>
                  <a:srgbClr val="FFCC99"/>
                </a:solidFill>
              </a:rPr>
              <a:t>« مفهوم کشش » را تعریف کند.</a:t>
            </a:r>
          </a:p>
          <a:p>
            <a:pPr marL="342900" indent="-342900">
              <a:spcBef>
                <a:spcPct val="50000"/>
              </a:spcBef>
              <a:buFontTx/>
              <a:buAutoNum type="arabicPeriod"/>
            </a:pPr>
            <a:r>
              <a:rPr lang="fa-IR" sz="2800">
                <a:solidFill>
                  <a:srgbClr val="FFCC99"/>
                </a:solidFill>
              </a:rPr>
              <a:t>کشش تقاضا برای چند کالا را محاسبه نماید.</a:t>
            </a:r>
          </a:p>
          <a:p>
            <a:pPr marL="342900" indent="-342900">
              <a:spcBef>
                <a:spcPct val="50000"/>
              </a:spcBef>
              <a:buFontTx/>
              <a:buAutoNum type="arabicPeriod"/>
            </a:pPr>
            <a:r>
              <a:rPr lang="fa-IR" sz="2800">
                <a:solidFill>
                  <a:srgbClr val="FFCC99"/>
                </a:solidFill>
              </a:rPr>
              <a:t>کشش قیمتی تقاضا را تعریف کند.</a:t>
            </a:r>
          </a:p>
          <a:p>
            <a:pPr marL="342900" indent="-342900">
              <a:spcBef>
                <a:spcPct val="50000"/>
              </a:spcBef>
              <a:buFontTx/>
              <a:buAutoNum type="arabicPeriod"/>
            </a:pPr>
            <a:r>
              <a:rPr lang="fa-IR" sz="2800">
                <a:solidFill>
                  <a:srgbClr val="FFCC99"/>
                </a:solidFill>
              </a:rPr>
              <a:t>رابطه بین کشش و درآمد کل را بازگو نماید.</a:t>
            </a:r>
          </a:p>
          <a:p>
            <a:pPr marL="342900" indent="-342900">
              <a:spcBef>
                <a:spcPct val="50000"/>
              </a:spcBef>
              <a:buFontTx/>
              <a:buAutoNum type="arabicPeriod"/>
            </a:pPr>
            <a:r>
              <a:rPr lang="fa-IR" sz="2800">
                <a:solidFill>
                  <a:srgbClr val="FFCC99"/>
                </a:solidFill>
              </a:rPr>
              <a:t>عوامل مؤثر در کشش تقاضا را برشمارد.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0596">
                                            <p:txEl>
                                              <p:pRg st="0" end="0"/>
                                            </p:txEl>
                                          </p:spTgt>
                                        </p:tgtEl>
                                        <p:attrNameLst>
                                          <p:attrName>style.visibility</p:attrName>
                                        </p:attrNameLst>
                                      </p:cBhvr>
                                      <p:to>
                                        <p:strVal val="visible"/>
                                      </p:to>
                                    </p:set>
                                    <p:animEffect transition="in" filter="dissolve">
                                      <p:cBhvr>
                                        <p:cTn id="7" dur="500"/>
                                        <p:tgtEl>
                                          <p:spTgt spid="11059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0596">
                                            <p:txEl>
                                              <p:pRg st="1" end="1"/>
                                            </p:txEl>
                                          </p:spTgt>
                                        </p:tgtEl>
                                        <p:attrNameLst>
                                          <p:attrName>style.visibility</p:attrName>
                                        </p:attrNameLst>
                                      </p:cBhvr>
                                      <p:to>
                                        <p:strVal val="visible"/>
                                      </p:to>
                                    </p:set>
                                    <p:animEffect transition="in" filter="dissolve">
                                      <p:cBhvr>
                                        <p:cTn id="10" dur="500"/>
                                        <p:tgtEl>
                                          <p:spTgt spid="11059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0596">
                                            <p:txEl>
                                              <p:pRg st="2" end="2"/>
                                            </p:txEl>
                                          </p:spTgt>
                                        </p:tgtEl>
                                        <p:attrNameLst>
                                          <p:attrName>style.visibility</p:attrName>
                                        </p:attrNameLst>
                                      </p:cBhvr>
                                      <p:to>
                                        <p:strVal val="visible"/>
                                      </p:to>
                                    </p:set>
                                    <p:animEffect transition="in" filter="dissolve">
                                      <p:cBhvr>
                                        <p:cTn id="13" dur="500"/>
                                        <p:tgtEl>
                                          <p:spTgt spid="11059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10596">
                                            <p:txEl>
                                              <p:pRg st="3" end="3"/>
                                            </p:txEl>
                                          </p:spTgt>
                                        </p:tgtEl>
                                        <p:attrNameLst>
                                          <p:attrName>style.visibility</p:attrName>
                                        </p:attrNameLst>
                                      </p:cBhvr>
                                      <p:to>
                                        <p:strVal val="visible"/>
                                      </p:to>
                                    </p:set>
                                    <p:animEffect transition="in" filter="dissolve">
                                      <p:cBhvr>
                                        <p:cTn id="16" dur="500"/>
                                        <p:tgtEl>
                                          <p:spTgt spid="110596">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10596">
                                            <p:txEl>
                                              <p:pRg st="4" end="4"/>
                                            </p:txEl>
                                          </p:spTgt>
                                        </p:tgtEl>
                                        <p:attrNameLst>
                                          <p:attrName>style.visibility</p:attrName>
                                        </p:attrNameLst>
                                      </p:cBhvr>
                                      <p:to>
                                        <p:strVal val="visible"/>
                                      </p:to>
                                    </p:set>
                                    <p:animEffect transition="in" filter="dissolve">
                                      <p:cBhvr>
                                        <p:cTn id="19" dur="500"/>
                                        <p:tgtEl>
                                          <p:spTgt spid="110596">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110596">
                                            <p:txEl>
                                              <p:pRg st="5" end="5"/>
                                            </p:txEl>
                                          </p:spTgt>
                                        </p:tgtEl>
                                        <p:attrNameLst>
                                          <p:attrName>style.visibility</p:attrName>
                                        </p:attrNameLst>
                                      </p:cBhvr>
                                      <p:to>
                                        <p:strVal val="visible"/>
                                      </p:to>
                                    </p:set>
                                    <p:animEffect transition="in" filter="dissolve">
                                      <p:cBhvr>
                                        <p:cTn id="22" dur="500"/>
                                        <p:tgtEl>
                                          <p:spTgt spid="11059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Text Box 4"/>
          <p:cNvSpPr txBox="1">
            <a:spLocks noChangeArrowheads="1"/>
          </p:cNvSpPr>
          <p:nvPr/>
        </p:nvSpPr>
        <p:spPr bwMode="auto">
          <a:xfrm>
            <a:off x="468313" y="1484313"/>
            <a:ext cx="7920037" cy="3189287"/>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کشش قیمتی تقاضا :</a:t>
            </a:r>
          </a:p>
          <a:p>
            <a:pPr>
              <a:spcBef>
                <a:spcPct val="50000"/>
              </a:spcBef>
            </a:pPr>
            <a:r>
              <a:rPr lang="fa-IR" sz="2800">
                <a:solidFill>
                  <a:srgbClr val="FFCC99"/>
                </a:solidFill>
              </a:rPr>
              <a:t>کشش قیمتی تقاضا عبارتست از نسبت درصد تغییرات در مقدار تقاضا به درصد تغییرات در قیمت :</a:t>
            </a:r>
          </a:p>
          <a:p>
            <a:pPr>
              <a:spcBef>
                <a:spcPct val="50000"/>
              </a:spcBef>
            </a:pPr>
            <a:endParaRPr lang="fa-IR" sz="2800">
              <a:solidFill>
                <a:srgbClr val="FFCC99"/>
              </a:solidFill>
            </a:endParaRPr>
          </a:p>
          <a:p>
            <a:pPr>
              <a:lnSpc>
                <a:spcPct val="20000"/>
              </a:lnSpc>
              <a:spcBef>
                <a:spcPct val="50000"/>
              </a:spcBef>
            </a:pPr>
            <a:r>
              <a:rPr lang="fa-IR" sz="2800">
                <a:solidFill>
                  <a:srgbClr val="FFCC99"/>
                </a:solidFill>
              </a:rPr>
              <a:t>                   تغییر در مقدار تقاضا (% )</a:t>
            </a:r>
          </a:p>
          <a:p>
            <a:pPr>
              <a:lnSpc>
                <a:spcPct val="20000"/>
              </a:lnSpc>
              <a:spcBef>
                <a:spcPct val="50000"/>
              </a:spcBef>
            </a:pPr>
            <a:r>
              <a:rPr lang="fa-IR" sz="2800">
                <a:solidFill>
                  <a:srgbClr val="FFCC99"/>
                </a:solidFill>
              </a:rPr>
              <a:t>                                                      = کشش قیمتی تقاضا  </a:t>
            </a:r>
          </a:p>
          <a:p>
            <a:pPr>
              <a:lnSpc>
                <a:spcPct val="20000"/>
              </a:lnSpc>
              <a:spcBef>
                <a:spcPct val="50000"/>
              </a:spcBef>
            </a:pPr>
            <a:r>
              <a:rPr lang="fa-IR" sz="2800">
                <a:solidFill>
                  <a:srgbClr val="FFCC99"/>
                </a:solidFill>
              </a:rPr>
              <a:t>                       تغییر در قیمت ( % )</a:t>
            </a:r>
            <a:endParaRPr lang="en-US" sz="2800">
              <a:solidFill>
                <a:srgbClr val="FFCC99"/>
              </a:solidFill>
            </a:endParaRPr>
          </a:p>
        </p:txBody>
      </p:sp>
      <p:sp>
        <p:nvSpPr>
          <p:cNvPr id="111625" name="Line 9"/>
          <p:cNvSpPr>
            <a:spLocks noChangeShapeType="1"/>
          </p:cNvSpPr>
          <p:nvPr/>
        </p:nvSpPr>
        <p:spPr bwMode="auto">
          <a:xfrm>
            <a:off x="3203575" y="4221163"/>
            <a:ext cx="3311525" cy="0"/>
          </a:xfrm>
          <a:prstGeom prst="line">
            <a:avLst/>
          </a:prstGeom>
          <a:noFill/>
          <a:ln w="28575">
            <a:solidFill>
              <a:srgbClr val="FFCC99"/>
            </a:solidFill>
            <a:round/>
            <a:headEnd/>
            <a:tailEn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1620">
                                            <p:txEl>
                                              <p:pRg st="0" end="0"/>
                                            </p:txEl>
                                          </p:spTgt>
                                        </p:tgtEl>
                                        <p:attrNameLst>
                                          <p:attrName>style.visibility</p:attrName>
                                        </p:attrNameLst>
                                      </p:cBhvr>
                                      <p:to>
                                        <p:strVal val="visible"/>
                                      </p:to>
                                    </p:set>
                                    <p:animEffect transition="in" filter="dissolve">
                                      <p:cBhvr>
                                        <p:cTn id="7" dur="500"/>
                                        <p:tgtEl>
                                          <p:spTgt spid="1116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1620">
                                            <p:txEl>
                                              <p:pRg st="1" end="1"/>
                                            </p:txEl>
                                          </p:spTgt>
                                        </p:tgtEl>
                                        <p:attrNameLst>
                                          <p:attrName>style.visibility</p:attrName>
                                        </p:attrNameLst>
                                      </p:cBhvr>
                                      <p:to>
                                        <p:strVal val="visible"/>
                                      </p:to>
                                    </p:set>
                                    <p:animEffect transition="in" filter="dissolve">
                                      <p:cBhvr>
                                        <p:cTn id="10" dur="500"/>
                                        <p:tgtEl>
                                          <p:spTgt spid="11162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1620">
                                            <p:txEl>
                                              <p:pRg st="3" end="3"/>
                                            </p:txEl>
                                          </p:spTgt>
                                        </p:tgtEl>
                                        <p:attrNameLst>
                                          <p:attrName>style.visibility</p:attrName>
                                        </p:attrNameLst>
                                      </p:cBhvr>
                                      <p:to>
                                        <p:strVal val="visible"/>
                                      </p:to>
                                    </p:set>
                                    <p:animEffect transition="in" filter="dissolve">
                                      <p:cBhvr>
                                        <p:cTn id="13" dur="500"/>
                                        <p:tgtEl>
                                          <p:spTgt spid="111620">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11620">
                                            <p:txEl>
                                              <p:pRg st="4" end="4"/>
                                            </p:txEl>
                                          </p:spTgt>
                                        </p:tgtEl>
                                        <p:attrNameLst>
                                          <p:attrName>style.visibility</p:attrName>
                                        </p:attrNameLst>
                                      </p:cBhvr>
                                      <p:to>
                                        <p:strVal val="visible"/>
                                      </p:to>
                                    </p:set>
                                    <p:animEffect transition="in" filter="dissolve">
                                      <p:cBhvr>
                                        <p:cTn id="16" dur="500"/>
                                        <p:tgtEl>
                                          <p:spTgt spid="111620">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11620">
                                            <p:txEl>
                                              <p:pRg st="5" end="5"/>
                                            </p:txEl>
                                          </p:spTgt>
                                        </p:tgtEl>
                                        <p:attrNameLst>
                                          <p:attrName>style.visibility</p:attrName>
                                        </p:attrNameLst>
                                      </p:cBhvr>
                                      <p:to>
                                        <p:strVal val="visible"/>
                                      </p:to>
                                    </p:set>
                                    <p:animEffect transition="in" filter="dissolve">
                                      <p:cBhvr>
                                        <p:cTn id="19" dur="500"/>
                                        <p:tgtEl>
                                          <p:spTgt spid="111620">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11625"/>
                                        </p:tgtEl>
                                        <p:attrNameLst>
                                          <p:attrName>style.visibility</p:attrName>
                                        </p:attrNameLst>
                                      </p:cBhvr>
                                      <p:to>
                                        <p:strVal val="visible"/>
                                      </p:to>
                                    </p:set>
                                    <p:animEffect transition="in" filter="box(in)">
                                      <p:cBhvr>
                                        <p:cTn id="24" dur="500"/>
                                        <p:tgtEl>
                                          <p:spTgt spid="1116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5" grpId="0" animBg="1"/>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4" name="Text Box 4"/>
          <p:cNvSpPr txBox="1">
            <a:spLocks noChangeArrowheads="1"/>
          </p:cNvSpPr>
          <p:nvPr/>
        </p:nvSpPr>
        <p:spPr bwMode="auto">
          <a:xfrm>
            <a:off x="468313" y="2060575"/>
            <a:ext cx="8280400" cy="2501900"/>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خصوصیات قانون تقاضا :</a:t>
            </a:r>
          </a:p>
          <a:p>
            <a:pPr algn="just">
              <a:spcBef>
                <a:spcPct val="50000"/>
              </a:spcBef>
            </a:pPr>
            <a:r>
              <a:rPr lang="fa-IR" sz="2800">
                <a:solidFill>
                  <a:srgbClr val="FFCC99"/>
                </a:solidFill>
              </a:rPr>
              <a:t>قانون تقاضا معمولاً علامت منفی را پیشنهاد می کند ، یعنی افزایش قیمت باعث کاهش تقاضا و یا برعکس می شود. چون علامت صورت و مخرج در فرمول کشش قیمتی تقاضا مخالف یکدیگر هستند ، علامت خود کسر منفی خواهد بود.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0884">
                                            <p:txEl>
                                              <p:pRg st="0" end="0"/>
                                            </p:txEl>
                                          </p:spTgt>
                                        </p:tgtEl>
                                        <p:attrNameLst>
                                          <p:attrName>style.visibility</p:attrName>
                                        </p:attrNameLst>
                                      </p:cBhvr>
                                      <p:to>
                                        <p:strVal val="visible"/>
                                      </p:to>
                                    </p:set>
                                    <p:animEffect transition="in" filter="dissolve">
                                      <p:cBhvr>
                                        <p:cTn id="7" dur="500"/>
                                        <p:tgtEl>
                                          <p:spTgt spid="2508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0884">
                                            <p:txEl>
                                              <p:pRg st="1" end="1"/>
                                            </p:txEl>
                                          </p:spTgt>
                                        </p:tgtEl>
                                        <p:attrNameLst>
                                          <p:attrName>style.visibility</p:attrName>
                                        </p:attrNameLst>
                                      </p:cBhvr>
                                      <p:to>
                                        <p:strVal val="visible"/>
                                      </p:to>
                                    </p:set>
                                    <p:animEffect transition="in" filter="dissolve">
                                      <p:cBhvr>
                                        <p:cTn id="10" dur="500"/>
                                        <p:tgtEl>
                                          <p:spTgt spid="2508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611188" y="1844675"/>
            <a:ext cx="8280400" cy="3233738"/>
          </a:xfrm>
          <a:prstGeom prst="rect">
            <a:avLst/>
          </a:prstGeom>
          <a:noFill/>
          <a:ln w="9525">
            <a:noFill/>
            <a:miter lim="800000"/>
            <a:headEnd/>
            <a:tailEnd/>
          </a:ln>
          <a:effectLst/>
        </p:spPr>
        <p:txBody>
          <a:bodyPr>
            <a:spAutoFit/>
          </a:bodyPr>
          <a:lstStyle/>
          <a:p>
            <a:pPr>
              <a:spcBef>
                <a:spcPct val="50000"/>
              </a:spcBef>
            </a:pPr>
            <a:r>
              <a:rPr lang="fa-IR" sz="3200">
                <a:solidFill>
                  <a:schemeClr val="hlink"/>
                </a:solidFill>
              </a:rPr>
              <a:t>اقتصاد کلان :</a:t>
            </a:r>
          </a:p>
          <a:p>
            <a:pPr algn="just">
              <a:spcBef>
                <a:spcPct val="50000"/>
              </a:spcBef>
            </a:pPr>
            <a:r>
              <a:rPr lang="fa-IR" sz="2800">
                <a:solidFill>
                  <a:schemeClr val="hlink"/>
                </a:solidFill>
              </a:rPr>
              <a:t>اقتصاد کلان همه چیز را جمع بندی می کند و به کل اقتصاد می اندیشد. در مقابل جستجوی سطح تولید یک بنگاه یا صنعت ، یا تعیین الگوی یک مصرف کننده یا گروه خانوارها ، به عوامل تعیین کننده تولید     ملی ، و درآمد ملی می پردازد.</a:t>
            </a:r>
          </a:p>
          <a:p>
            <a:pPr>
              <a:spcBef>
                <a:spcPct val="50000"/>
              </a:spcBef>
            </a:pPr>
            <a:endParaRPr lang="en-US" sz="3200">
              <a:solidFill>
                <a:schemeClr val="hlink"/>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dissolve">
                                      <p:cBhvr>
                                        <p:cTn id="7" dur="500"/>
                                        <p:tgtEl>
                                          <p:spTgt spid="133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316">
                                            <p:txEl>
                                              <p:pRg st="1" end="1"/>
                                            </p:txEl>
                                          </p:spTgt>
                                        </p:tgtEl>
                                        <p:attrNameLst>
                                          <p:attrName>style.visibility</p:attrName>
                                        </p:attrNameLst>
                                      </p:cBhvr>
                                      <p:to>
                                        <p:strVal val="visible"/>
                                      </p:to>
                                    </p:set>
                                    <p:animEffect transition="in" filter="dissolve">
                                      <p:cBhvr>
                                        <p:cTn id="10" dur="500"/>
                                        <p:tgtEl>
                                          <p:spTgt spid="133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Text Box 4"/>
          <p:cNvSpPr txBox="1">
            <a:spLocks noChangeArrowheads="1"/>
          </p:cNvSpPr>
          <p:nvPr/>
        </p:nvSpPr>
        <p:spPr bwMode="auto">
          <a:xfrm>
            <a:off x="1908175" y="476250"/>
            <a:ext cx="5400675" cy="579438"/>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کشش تقاضا برای چهار کالای مختلف :</a:t>
            </a:r>
            <a:endParaRPr lang="en-US" sz="3200">
              <a:solidFill>
                <a:srgbClr val="FFCC99"/>
              </a:solidFill>
            </a:endParaRPr>
          </a:p>
        </p:txBody>
      </p:sp>
      <p:graphicFrame>
        <p:nvGraphicFramePr>
          <p:cNvPr id="112706" name="Group 66"/>
          <p:cNvGraphicFramePr>
            <a:graphicFrameLocks noGrp="1"/>
          </p:cNvGraphicFramePr>
          <p:nvPr/>
        </p:nvGraphicFramePr>
        <p:xfrm>
          <a:off x="1258888" y="1412875"/>
          <a:ext cx="6745287" cy="4064000"/>
        </p:xfrm>
        <a:graphic>
          <a:graphicData uri="http://schemas.openxmlformats.org/drawingml/2006/table">
            <a:tbl>
              <a:tblPr rtl="1"/>
              <a:tblGrid>
                <a:gridCol w="1219200"/>
                <a:gridCol w="1219200"/>
                <a:gridCol w="1219200"/>
                <a:gridCol w="1219200"/>
                <a:gridCol w="1868487"/>
              </a:tblGrid>
              <a:tr h="8128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کالا</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کشش</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انسولین</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صفر</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کاملا بدون کشش</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نان</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بدون کشش</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تخم مرغ</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کشش واحد</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هندوانه</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30-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کشش پذیر</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12699" name="Object 59"/>
          <p:cNvGraphicFramePr>
            <a:graphicFrameLocks noChangeAspect="1"/>
          </p:cNvGraphicFramePr>
          <p:nvPr/>
        </p:nvGraphicFramePr>
        <p:xfrm>
          <a:off x="6156325" y="1412875"/>
          <a:ext cx="427038" cy="504825"/>
        </p:xfrm>
        <a:graphic>
          <a:graphicData uri="http://schemas.openxmlformats.org/presentationml/2006/ole">
            <mc:AlternateContent xmlns:mc="http://schemas.openxmlformats.org/markup-compatibility/2006">
              <mc:Choice xmlns:v="urn:schemas-microsoft-com:vml" Requires="v">
                <p:oleObj spid="_x0000_s112701" name="Equation" r:id="rId3" imgW="139680" imgH="164880" progId="Equation.3">
                  <p:embed/>
                </p:oleObj>
              </mc:Choice>
              <mc:Fallback>
                <p:oleObj name="Equation" r:id="rId3" imgW="139680" imgH="164880" progId="Equation.3">
                  <p:embed/>
                  <p:pic>
                    <p:nvPicPr>
                      <p:cNvPr id="0" name="Picture 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325" y="1412875"/>
                        <a:ext cx="427038"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00" name="Object 60"/>
          <p:cNvGraphicFramePr>
            <a:graphicFrameLocks noChangeAspect="1"/>
          </p:cNvGraphicFramePr>
          <p:nvPr/>
        </p:nvGraphicFramePr>
        <p:xfrm>
          <a:off x="5003800" y="1412875"/>
          <a:ext cx="434975" cy="514350"/>
        </p:xfrm>
        <a:graphic>
          <a:graphicData uri="http://schemas.openxmlformats.org/presentationml/2006/ole">
            <mc:AlternateContent xmlns:mc="http://schemas.openxmlformats.org/markup-compatibility/2006">
              <mc:Choice xmlns:v="urn:schemas-microsoft-com:vml" Requires="v">
                <p:oleObj spid="_x0000_s112702" name="Equation" r:id="rId5" imgW="139680" imgH="164880" progId="Equation.3">
                  <p:embed/>
                </p:oleObj>
              </mc:Choice>
              <mc:Fallback>
                <p:oleObj name="Equation" r:id="rId5" imgW="139680" imgH="164880" progId="Equation.3">
                  <p:embed/>
                  <p:pic>
                    <p:nvPicPr>
                      <p:cNvPr id="0" name="Picture 6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3800" y="1412875"/>
                        <a:ext cx="434975"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2644">
                                            <p:txEl>
                                              <p:pRg st="0" end="0"/>
                                            </p:txEl>
                                          </p:spTgt>
                                        </p:tgtEl>
                                        <p:attrNameLst>
                                          <p:attrName>style.visibility</p:attrName>
                                        </p:attrNameLst>
                                      </p:cBhvr>
                                      <p:to>
                                        <p:strVal val="visible"/>
                                      </p:to>
                                    </p:set>
                                    <p:animEffect transition="in" filter="dissolve">
                                      <p:cBhvr>
                                        <p:cTn id="7" dur="500"/>
                                        <p:tgtEl>
                                          <p:spTgt spid="1126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2706"/>
                                        </p:tgtEl>
                                        <p:attrNameLst>
                                          <p:attrName>style.visibility</p:attrName>
                                        </p:attrNameLst>
                                      </p:cBhvr>
                                      <p:to>
                                        <p:strVal val="visible"/>
                                      </p:to>
                                    </p:set>
                                    <p:animEffect transition="in" filter="box(in)">
                                      <p:cBhvr>
                                        <p:cTn id="12" dur="2000"/>
                                        <p:tgtEl>
                                          <p:spTgt spid="112706"/>
                                        </p:tgtEl>
                                      </p:cBhvr>
                                    </p:animEffect>
                                  </p:childTnLst>
                                </p:cTn>
                              </p:par>
                              <p:par>
                                <p:cTn id="13" presetID="4" presetClass="entr" presetSubtype="16" fill="hold" nodeType="withEffect">
                                  <p:stCondLst>
                                    <p:cond delay="0"/>
                                  </p:stCondLst>
                                  <p:childTnLst>
                                    <p:set>
                                      <p:cBhvr>
                                        <p:cTn id="14" dur="1" fill="hold">
                                          <p:stCondLst>
                                            <p:cond delay="0"/>
                                          </p:stCondLst>
                                        </p:cTn>
                                        <p:tgtEl>
                                          <p:spTgt spid="112699"/>
                                        </p:tgtEl>
                                        <p:attrNameLst>
                                          <p:attrName>style.visibility</p:attrName>
                                        </p:attrNameLst>
                                      </p:cBhvr>
                                      <p:to>
                                        <p:strVal val="visible"/>
                                      </p:to>
                                    </p:set>
                                    <p:animEffect transition="in" filter="box(in)">
                                      <p:cBhvr>
                                        <p:cTn id="15" dur="2000"/>
                                        <p:tgtEl>
                                          <p:spTgt spid="112699"/>
                                        </p:tgtEl>
                                      </p:cBhvr>
                                    </p:animEffect>
                                  </p:childTnLst>
                                </p:cTn>
                              </p:par>
                              <p:par>
                                <p:cTn id="16" presetID="4" presetClass="entr" presetSubtype="16" fill="hold" nodeType="withEffect">
                                  <p:stCondLst>
                                    <p:cond delay="0"/>
                                  </p:stCondLst>
                                  <p:childTnLst>
                                    <p:set>
                                      <p:cBhvr>
                                        <p:cTn id="17" dur="1" fill="hold">
                                          <p:stCondLst>
                                            <p:cond delay="0"/>
                                          </p:stCondLst>
                                        </p:cTn>
                                        <p:tgtEl>
                                          <p:spTgt spid="112700"/>
                                        </p:tgtEl>
                                        <p:attrNameLst>
                                          <p:attrName>style.visibility</p:attrName>
                                        </p:attrNameLst>
                                      </p:cBhvr>
                                      <p:to>
                                        <p:strVal val="visible"/>
                                      </p:to>
                                    </p:set>
                                    <p:animEffect transition="in" filter="box(in)">
                                      <p:cBhvr>
                                        <p:cTn id="18" dur="2000"/>
                                        <p:tgtEl>
                                          <p:spTgt spid="112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8" name="Text Box 4"/>
          <p:cNvSpPr txBox="1">
            <a:spLocks noChangeArrowheads="1"/>
          </p:cNvSpPr>
          <p:nvPr/>
        </p:nvSpPr>
        <p:spPr bwMode="auto">
          <a:xfrm>
            <a:off x="468313" y="2060575"/>
            <a:ext cx="8208962" cy="1647825"/>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کالای ضروری :</a:t>
            </a:r>
          </a:p>
          <a:p>
            <a:pPr algn="just">
              <a:spcBef>
                <a:spcPct val="50000"/>
              </a:spcBef>
            </a:pPr>
            <a:r>
              <a:rPr lang="fa-IR" sz="2800">
                <a:solidFill>
                  <a:srgbClr val="FFCC99"/>
                </a:solidFill>
              </a:rPr>
              <a:t>اگر کشش قیمتی تقاضا برای یک کالا بین صفر و 1- باشد ، آن کالا ضروری محسوب می شود.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1908">
                                            <p:txEl>
                                              <p:pRg st="0" end="0"/>
                                            </p:txEl>
                                          </p:spTgt>
                                        </p:tgtEl>
                                        <p:attrNameLst>
                                          <p:attrName>style.visibility</p:attrName>
                                        </p:attrNameLst>
                                      </p:cBhvr>
                                      <p:to>
                                        <p:strVal val="visible"/>
                                      </p:to>
                                    </p:set>
                                    <p:animEffect transition="in" filter="dissolve">
                                      <p:cBhvr>
                                        <p:cTn id="7" dur="500"/>
                                        <p:tgtEl>
                                          <p:spTgt spid="25190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1908">
                                            <p:txEl>
                                              <p:pRg st="1" end="1"/>
                                            </p:txEl>
                                          </p:spTgt>
                                        </p:tgtEl>
                                        <p:attrNameLst>
                                          <p:attrName>style.visibility</p:attrName>
                                        </p:attrNameLst>
                                      </p:cBhvr>
                                      <p:to>
                                        <p:strVal val="visible"/>
                                      </p:to>
                                    </p:set>
                                    <p:animEffect transition="in" filter="dissolve">
                                      <p:cBhvr>
                                        <p:cTn id="10" dur="500"/>
                                        <p:tgtEl>
                                          <p:spTgt spid="25190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2" name="Text Box 4"/>
          <p:cNvSpPr txBox="1">
            <a:spLocks noChangeArrowheads="1"/>
          </p:cNvSpPr>
          <p:nvPr/>
        </p:nvSpPr>
        <p:spPr bwMode="auto">
          <a:xfrm>
            <a:off x="468313" y="1989138"/>
            <a:ext cx="8280400" cy="2074862"/>
          </a:xfrm>
          <a:prstGeom prst="rect">
            <a:avLst/>
          </a:prstGeom>
          <a:noFill/>
          <a:ln w="9525">
            <a:noFill/>
            <a:miter lim="800000"/>
            <a:headEnd/>
            <a:tailEnd/>
          </a:ln>
          <a:effectLst/>
        </p:spPr>
        <p:txBody>
          <a:bodyPr>
            <a:spAutoFit/>
          </a:bodyPr>
          <a:lstStyle/>
          <a:p>
            <a:pPr algn="just">
              <a:spcBef>
                <a:spcPct val="50000"/>
              </a:spcBef>
            </a:pPr>
            <a:r>
              <a:rPr lang="fa-IR" sz="3200">
                <a:solidFill>
                  <a:srgbClr val="FFCC99"/>
                </a:solidFill>
              </a:rPr>
              <a:t>کالای کشش پذیر :</a:t>
            </a:r>
          </a:p>
          <a:p>
            <a:pPr algn="just">
              <a:spcBef>
                <a:spcPct val="50000"/>
              </a:spcBef>
            </a:pPr>
            <a:r>
              <a:rPr lang="fa-IR" sz="2800">
                <a:solidFill>
                  <a:srgbClr val="FFCC99"/>
                </a:solidFill>
              </a:rPr>
              <a:t>با توجه به علامت 1- هرگاه کشش قیمتی تقاضا برای کالایی بصورتی باشد که به طور مطلق درصد تغییر در مقدار تقاضا بیش از درصد تغییر در قیمت باشد ، آن کالا کشش پذیر محسوب می شود.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2932">
                                            <p:txEl>
                                              <p:pRg st="0" end="0"/>
                                            </p:txEl>
                                          </p:spTgt>
                                        </p:tgtEl>
                                        <p:attrNameLst>
                                          <p:attrName>style.visibility</p:attrName>
                                        </p:attrNameLst>
                                      </p:cBhvr>
                                      <p:to>
                                        <p:strVal val="visible"/>
                                      </p:to>
                                    </p:set>
                                    <p:animEffect transition="in" filter="dissolve">
                                      <p:cBhvr>
                                        <p:cTn id="7" dur="500"/>
                                        <p:tgtEl>
                                          <p:spTgt spid="25293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2932">
                                            <p:txEl>
                                              <p:pRg st="1" end="1"/>
                                            </p:txEl>
                                          </p:spTgt>
                                        </p:tgtEl>
                                        <p:attrNameLst>
                                          <p:attrName>style.visibility</p:attrName>
                                        </p:attrNameLst>
                                      </p:cBhvr>
                                      <p:to>
                                        <p:strVal val="visible"/>
                                      </p:to>
                                    </p:set>
                                    <p:animEffect transition="in" filter="dissolve">
                                      <p:cBhvr>
                                        <p:cTn id="10" dur="500"/>
                                        <p:tgtEl>
                                          <p:spTgt spid="2529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Text Box 4"/>
          <p:cNvSpPr txBox="1">
            <a:spLocks noChangeArrowheads="1"/>
          </p:cNvSpPr>
          <p:nvPr/>
        </p:nvSpPr>
        <p:spPr bwMode="auto">
          <a:xfrm>
            <a:off x="468313" y="476250"/>
            <a:ext cx="8280400" cy="4427538"/>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محاسبه کشش :</a:t>
            </a:r>
          </a:p>
          <a:p>
            <a:pPr>
              <a:spcBef>
                <a:spcPct val="50000"/>
              </a:spcBef>
            </a:pPr>
            <a:r>
              <a:rPr lang="fa-IR" sz="2800">
                <a:solidFill>
                  <a:srgbClr val="FFCC99"/>
                </a:solidFill>
              </a:rPr>
              <a:t>                  = مقدار تقاضای پایه                         = قیمت پایه </a:t>
            </a:r>
          </a:p>
          <a:p>
            <a:pPr>
              <a:spcBef>
                <a:spcPct val="50000"/>
              </a:spcBef>
            </a:pPr>
            <a:r>
              <a:rPr lang="fa-IR" sz="2800">
                <a:solidFill>
                  <a:srgbClr val="FFCC99"/>
                </a:solidFill>
              </a:rPr>
              <a:t>                                                        = کشش منحنی تقاضا</a:t>
            </a:r>
          </a:p>
          <a:p>
            <a:pPr algn="l" rtl="0">
              <a:spcBef>
                <a:spcPct val="50000"/>
              </a:spcBef>
            </a:pPr>
            <a:endParaRPr lang="fa-IR" sz="2800">
              <a:solidFill>
                <a:srgbClr val="FFCC99"/>
              </a:solidFill>
            </a:endParaRPr>
          </a:p>
          <a:p>
            <a:pPr algn="l" rtl="0">
              <a:spcBef>
                <a:spcPct val="50000"/>
              </a:spcBef>
            </a:pPr>
            <a:endParaRPr lang="fa-IR" sz="2800">
              <a:solidFill>
                <a:srgbClr val="FFCC99"/>
              </a:solidFill>
            </a:endParaRPr>
          </a:p>
          <a:p>
            <a:pPr algn="l" rtl="0">
              <a:spcBef>
                <a:spcPct val="50000"/>
              </a:spcBef>
            </a:pPr>
            <a:endParaRPr lang="fa-IR" sz="2800">
              <a:solidFill>
                <a:srgbClr val="FFCC99"/>
              </a:solidFill>
            </a:endParaRPr>
          </a:p>
          <a:p>
            <a:pPr algn="l" rtl="0">
              <a:spcBef>
                <a:spcPct val="50000"/>
              </a:spcBef>
            </a:pPr>
            <a:endParaRPr lang="en-US" sz="2800">
              <a:solidFill>
                <a:srgbClr val="FFCC99"/>
              </a:solidFill>
            </a:endParaRPr>
          </a:p>
        </p:txBody>
      </p:sp>
      <p:graphicFrame>
        <p:nvGraphicFramePr>
          <p:cNvPr id="113669" name="Object 5"/>
          <p:cNvGraphicFramePr>
            <a:graphicFrameLocks noChangeAspect="1"/>
          </p:cNvGraphicFramePr>
          <p:nvPr/>
        </p:nvGraphicFramePr>
        <p:xfrm>
          <a:off x="2195513" y="1125538"/>
          <a:ext cx="1800225" cy="696912"/>
        </p:xfrm>
        <a:graphic>
          <a:graphicData uri="http://schemas.openxmlformats.org/presentationml/2006/ole">
            <mc:AlternateContent xmlns:mc="http://schemas.openxmlformats.org/markup-compatibility/2006">
              <mc:Choice xmlns:v="urn:schemas-microsoft-com:vml" Requires="v">
                <p:oleObj spid="_x0000_s113672" name="Equation" r:id="rId3" imgW="1015920" imgH="393480" progId="Equation.3">
                  <p:embed/>
                </p:oleObj>
              </mc:Choice>
              <mc:Fallback>
                <p:oleObj name="Equation" r:id="rId3" imgW="1015920" imgH="39348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513" y="1125538"/>
                        <a:ext cx="1800225" cy="696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3670" name="Object 6"/>
          <p:cNvGraphicFramePr>
            <a:graphicFrameLocks noChangeAspect="1"/>
          </p:cNvGraphicFramePr>
          <p:nvPr/>
        </p:nvGraphicFramePr>
        <p:xfrm>
          <a:off x="7092950" y="1077913"/>
          <a:ext cx="1079500" cy="728662"/>
        </p:xfrm>
        <a:graphic>
          <a:graphicData uri="http://schemas.openxmlformats.org/presentationml/2006/ole">
            <mc:AlternateContent xmlns:mc="http://schemas.openxmlformats.org/markup-compatibility/2006">
              <mc:Choice xmlns:v="urn:schemas-microsoft-com:vml" Requires="v">
                <p:oleObj spid="_x0000_s113673" name="Equation" r:id="rId5" imgW="583920" imgH="393480" progId="Equation.3">
                  <p:embed/>
                </p:oleObj>
              </mc:Choice>
              <mc:Fallback>
                <p:oleObj name="Equation" r:id="rId5" imgW="583920" imgH="39348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92950" y="1077913"/>
                        <a:ext cx="1079500" cy="728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3671" name="Object 7"/>
          <p:cNvGraphicFramePr>
            <a:graphicFrameLocks noChangeAspect="1"/>
          </p:cNvGraphicFramePr>
          <p:nvPr/>
        </p:nvGraphicFramePr>
        <p:xfrm>
          <a:off x="3203575" y="1773238"/>
          <a:ext cx="2160588" cy="728662"/>
        </p:xfrm>
        <a:graphic>
          <a:graphicData uri="http://schemas.openxmlformats.org/presentationml/2006/ole">
            <mc:AlternateContent xmlns:mc="http://schemas.openxmlformats.org/markup-compatibility/2006">
              <mc:Choice xmlns:v="urn:schemas-microsoft-com:vml" Requires="v">
                <p:oleObj spid="_x0000_s113674" name="Equation" r:id="rId7" imgW="1168200" imgH="393480" progId="Equation.3">
                  <p:embed/>
                </p:oleObj>
              </mc:Choice>
              <mc:Fallback>
                <p:oleObj name="Equation" r:id="rId7" imgW="1168200" imgH="39348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3575" y="1773238"/>
                        <a:ext cx="2160588" cy="728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3668">
                                            <p:txEl>
                                              <p:pRg st="0" end="0"/>
                                            </p:txEl>
                                          </p:spTgt>
                                        </p:tgtEl>
                                        <p:attrNameLst>
                                          <p:attrName>style.visibility</p:attrName>
                                        </p:attrNameLst>
                                      </p:cBhvr>
                                      <p:to>
                                        <p:strVal val="visible"/>
                                      </p:to>
                                    </p:set>
                                    <p:animEffect transition="in" filter="dissolve">
                                      <p:cBhvr>
                                        <p:cTn id="7" dur="500"/>
                                        <p:tgtEl>
                                          <p:spTgt spid="11366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3668">
                                            <p:txEl>
                                              <p:pRg st="1" end="1"/>
                                            </p:txEl>
                                          </p:spTgt>
                                        </p:tgtEl>
                                        <p:attrNameLst>
                                          <p:attrName>style.visibility</p:attrName>
                                        </p:attrNameLst>
                                      </p:cBhvr>
                                      <p:to>
                                        <p:strVal val="visible"/>
                                      </p:to>
                                    </p:set>
                                    <p:animEffect transition="in" filter="dissolve">
                                      <p:cBhvr>
                                        <p:cTn id="10" dur="500"/>
                                        <p:tgtEl>
                                          <p:spTgt spid="11366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3668">
                                            <p:txEl>
                                              <p:pRg st="2" end="2"/>
                                            </p:txEl>
                                          </p:spTgt>
                                        </p:tgtEl>
                                        <p:attrNameLst>
                                          <p:attrName>style.visibility</p:attrName>
                                        </p:attrNameLst>
                                      </p:cBhvr>
                                      <p:to>
                                        <p:strVal val="visible"/>
                                      </p:to>
                                    </p:set>
                                    <p:animEffect transition="in" filter="dissolve">
                                      <p:cBhvr>
                                        <p:cTn id="13" dur="500"/>
                                        <p:tgtEl>
                                          <p:spTgt spid="113668">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113669"/>
                                        </p:tgtEl>
                                        <p:attrNameLst>
                                          <p:attrName>style.visibility</p:attrName>
                                        </p:attrNameLst>
                                      </p:cBhvr>
                                      <p:to>
                                        <p:strVal val="visible"/>
                                      </p:to>
                                    </p:set>
                                    <p:animEffect transition="in" filter="box(in)">
                                      <p:cBhvr>
                                        <p:cTn id="18" dur="1000"/>
                                        <p:tgtEl>
                                          <p:spTgt spid="113669"/>
                                        </p:tgtEl>
                                      </p:cBhvr>
                                    </p:animEffect>
                                  </p:childTnLst>
                                </p:cTn>
                              </p:par>
                              <p:par>
                                <p:cTn id="19" presetID="4" presetClass="entr" presetSubtype="16" fill="hold" nodeType="withEffect">
                                  <p:stCondLst>
                                    <p:cond delay="0"/>
                                  </p:stCondLst>
                                  <p:childTnLst>
                                    <p:set>
                                      <p:cBhvr>
                                        <p:cTn id="20" dur="1" fill="hold">
                                          <p:stCondLst>
                                            <p:cond delay="0"/>
                                          </p:stCondLst>
                                        </p:cTn>
                                        <p:tgtEl>
                                          <p:spTgt spid="113670"/>
                                        </p:tgtEl>
                                        <p:attrNameLst>
                                          <p:attrName>style.visibility</p:attrName>
                                        </p:attrNameLst>
                                      </p:cBhvr>
                                      <p:to>
                                        <p:strVal val="visible"/>
                                      </p:to>
                                    </p:set>
                                    <p:animEffect transition="in" filter="box(in)">
                                      <p:cBhvr>
                                        <p:cTn id="21" dur="1000"/>
                                        <p:tgtEl>
                                          <p:spTgt spid="113670"/>
                                        </p:tgtEl>
                                      </p:cBhvr>
                                    </p:animEffect>
                                  </p:childTnLst>
                                </p:cTn>
                              </p:par>
                              <p:par>
                                <p:cTn id="22" presetID="4" presetClass="entr" presetSubtype="16" fill="hold" nodeType="withEffect">
                                  <p:stCondLst>
                                    <p:cond delay="0"/>
                                  </p:stCondLst>
                                  <p:childTnLst>
                                    <p:set>
                                      <p:cBhvr>
                                        <p:cTn id="23" dur="1" fill="hold">
                                          <p:stCondLst>
                                            <p:cond delay="0"/>
                                          </p:stCondLst>
                                        </p:cTn>
                                        <p:tgtEl>
                                          <p:spTgt spid="113671"/>
                                        </p:tgtEl>
                                        <p:attrNameLst>
                                          <p:attrName>style.visibility</p:attrName>
                                        </p:attrNameLst>
                                      </p:cBhvr>
                                      <p:to>
                                        <p:strVal val="visible"/>
                                      </p:to>
                                    </p:set>
                                    <p:animEffect transition="in" filter="box(in)">
                                      <p:cBhvr>
                                        <p:cTn id="24" dur="1000"/>
                                        <p:tgtEl>
                                          <p:spTgt spid="1136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3" name="Text Box 5"/>
          <p:cNvSpPr txBox="1">
            <a:spLocks noChangeArrowheads="1"/>
          </p:cNvSpPr>
          <p:nvPr/>
        </p:nvSpPr>
        <p:spPr bwMode="auto">
          <a:xfrm>
            <a:off x="395288" y="549275"/>
            <a:ext cx="8424862" cy="3511550"/>
          </a:xfrm>
          <a:prstGeom prst="rect">
            <a:avLst/>
          </a:prstGeom>
          <a:noFill/>
          <a:ln w="9525">
            <a:noFill/>
            <a:miter lim="800000"/>
            <a:headEnd/>
            <a:tailEnd/>
          </a:ln>
          <a:effectLst/>
        </p:spPr>
        <p:txBody>
          <a:bodyPr>
            <a:spAutoFit/>
          </a:bodyPr>
          <a:lstStyle/>
          <a:p>
            <a:pPr algn="just">
              <a:spcBef>
                <a:spcPct val="50000"/>
              </a:spcBef>
            </a:pPr>
            <a:r>
              <a:rPr lang="fa-IR" sz="2800">
                <a:solidFill>
                  <a:srgbClr val="FFCC99"/>
                </a:solidFill>
              </a:rPr>
              <a:t>در بسیاری از موارد بجای کشش فاصله ای تقاضا ، از کشش نقطه ای تقاضا استفاده می شود.</a:t>
            </a:r>
          </a:p>
          <a:p>
            <a:pPr algn="just">
              <a:spcBef>
                <a:spcPct val="50000"/>
              </a:spcBef>
            </a:pPr>
            <a:r>
              <a:rPr lang="fa-IR" sz="2800">
                <a:solidFill>
                  <a:srgbClr val="FFCC99"/>
                </a:solidFill>
              </a:rPr>
              <a:t>در شکل زیر برای کشش تقاضا در نقطه </a:t>
            </a:r>
            <a:r>
              <a:rPr lang="en-US" sz="2800">
                <a:solidFill>
                  <a:srgbClr val="FFCC99"/>
                </a:solidFill>
              </a:rPr>
              <a:t>C</a:t>
            </a:r>
            <a:r>
              <a:rPr lang="fa-IR" sz="2800">
                <a:solidFill>
                  <a:srgbClr val="FFCC99"/>
                </a:solidFill>
              </a:rPr>
              <a:t> داریم :</a:t>
            </a:r>
          </a:p>
          <a:p>
            <a:pPr algn="just">
              <a:spcBef>
                <a:spcPct val="50000"/>
              </a:spcBef>
            </a:pPr>
            <a:r>
              <a:rPr lang="fa-IR" sz="2800">
                <a:solidFill>
                  <a:srgbClr val="FFCC99"/>
                </a:solidFill>
              </a:rPr>
              <a:t>                                                       = کشش در نقطه </a:t>
            </a:r>
            <a:r>
              <a:rPr lang="en-US" sz="2800">
                <a:solidFill>
                  <a:srgbClr val="FFCC99"/>
                </a:solidFill>
              </a:rPr>
              <a:t>C</a:t>
            </a:r>
            <a:endParaRPr lang="fa-IR" sz="2800">
              <a:solidFill>
                <a:srgbClr val="FFCC99"/>
              </a:solidFill>
            </a:endParaRPr>
          </a:p>
          <a:p>
            <a:pPr algn="just">
              <a:spcBef>
                <a:spcPct val="50000"/>
              </a:spcBef>
            </a:pPr>
            <a:r>
              <a:rPr lang="fa-IR" sz="2800">
                <a:solidFill>
                  <a:srgbClr val="FFCC99"/>
                </a:solidFill>
              </a:rPr>
              <a:t>                                                     </a:t>
            </a:r>
          </a:p>
          <a:p>
            <a:pPr algn="just">
              <a:spcBef>
                <a:spcPct val="50000"/>
              </a:spcBef>
            </a:pPr>
            <a:r>
              <a:rPr lang="fa-IR" sz="2800">
                <a:solidFill>
                  <a:srgbClr val="FFCC99"/>
                </a:solidFill>
              </a:rPr>
              <a:t>                                                                                            </a:t>
            </a:r>
            <a:endParaRPr lang="en-US" sz="2800">
              <a:solidFill>
                <a:srgbClr val="FFCC99"/>
              </a:solidFill>
            </a:endParaRPr>
          </a:p>
        </p:txBody>
      </p:sp>
      <p:graphicFrame>
        <p:nvGraphicFramePr>
          <p:cNvPr id="114694" name="Object 6"/>
          <p:cNvGraphicFramePr>
            <a:graphicFrameLocks noChangeAspect="1"/>
          </p:cNvGraphicFramePr>
          <p:nvPr/>
        </p:nvGraphicFramePr>
        <p:xfrm>
          <a:off x="3348038" y="2133600"/>
          <a:ext cx="1871662" cy="920750"/>
        </p:xfrm>
        <a:graphic>
          <a:graphicData uri="http://schemas.openxmlformats.org/presentationml/2006/ole">
            <mc:AlternateContent xmlns:mc="http://schemas.openxmlformats.org/markup-compatibility/2006">
              <mc:Choice xmlns:v="urn:schemas-microsoft-com:vml" Requires="v">
                <p:oleObj spid="_x0000_s114695" name="Equation" r:id="rId3" imgW="876240" imgH="431640" progId="Equation.3">
                  <p:embed/>
                </p:oleObj>
              </mc:Choice>
              <mc:Fallback>
                <p:oleObj name="Equation" r:id="rId3" imgW="876240" imgH="431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2133600"/>
                        <a:ext cx="1871662" cy="920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4695" name="Line 7"/>
          <p:cNvSpPr>
            <a:spLocks noChangeShapeType="1"/>
          </p:cNvSpPr>
          <p:nvPr/>
        </p:nvSpPr>
        <p:spPr bwMode="auto">
          <a:xfrm>
            <a:off x="2916238" y="3141663"/>
            <a:ext cx="0" cy="2663825"/>
          </a:xfrm>
          <a:prstGeom prst="line">
            <a:avLst/>
          </a:prstGeom>
          <a:noFill/>
          <a:ln w="28575">
            <a:solidFill>
              <a:srgbClr val="FFCC99"/>
            </a:solidFill>
            <a:round/>
            <a:headEnd/>
            <a:tailEnd/>
          </a:ln>
          <a:effectLst/>
        </p:spPr>
        <p:txBody>
          <a:bodyPr/>
          <a:lstStyle/>
          <a:p>
            <a:endParaRPr lang="en-US"/>
          </a:p>
        </p:txBody>
      </p:sp>
      <p:sp>
        <p:nvSpPr>
          <p:cNvPr id="114696" name="Line 8"/>
          <p:cNvSpPr>
            <a:spLocks noChangeShapeType="1"/>
          </p:cNvSpPr>
          <p:nvPr/>
        </p:nvSpPr>
        <p:spPr bwMode="auto">
          <a:xfrm>
            <a:off x="2916238" y="5805488"/>
            <a:ext cx="3311525" cy="0"/>
          </a:xfrm>
          <a:prstGeom prst="line">
            <a:avLst/>
          </a:prstGeom>
          <a:noFill/>
          <a:ln w="28575">
            <a:solidFill>
              <a:srgbClr val="FFCC99"/>
            </a:solidFill>
            <a:round/>
            <a:headEnd/>
            <a:tailEnd/>
          </a:ln>
          <a:effectLst/>
        </p:spPr>
        <p:txBody>
          <a:bodyPr/>
          <a:lstStyle/>
          <a:p>
            <a:endParaRPr lang="en-US"/>
          </a:p>
        </p:txBody>
      </p:sp>
      <p:sp>
        <p:nvSpPr>
          <p:cNvPr id="114697" name="Line 9"/>
          <p:cNvSpPr>
            <a:spLocks noChangeShapeType="1"/>
          </p:cNvSpPr>
          <p:nvPr/>
        </p:nvSpPr>
        <p:spPr bwMode="auto">
          <a:xfrm>
            <a:off x="2916238" y="4581525"/>
            <a:ext cx="1150937" cy="0"/>
          </a:xfrm>
          <a:prstGeom prst="line">
            <a:avLst/>
          </a:prstGeom>
          <a:noFill/>
          <a:ln w="9525">
            <a:solidFill>
              <a:schemeClr val="tx1"/>
            </a:solidFill>
            <a:round/>
            <a:headEnd/>
            <a:tailEnd/>
          </a:ln>
          <a:effectLst/>
        </p:spPr>
        <p:txBody>
          <a:bodyPr/>
          <a:lstStyle/>
          <a:p>
            <a:endParaRPr lang="en-US"/>
          </a:p>
        </p:txBody>
      </p:sp>
      <p:sp>
        <p:nvSpPr>
          <p:cNvPr id="114698" name="Line 10"/>
          <p:cNvSpPr>
            <a:spLocks noChangeShapeType="1"/>
          </p:cNvSpPr>
          <p:nvPr/>
        </p:nvSpPr>
        <p:spPr bwMode="auto">
          <a:xfrm>
            <a:off x="4067175" y="4581525"/>
            <a:ext cx="0" cy="1223963"/>
          </a:xfrm>
          <a:prstGeom prst="line">
            <a:avLst/>
          </a:prstGeom>
          <a:noFill/>
          <a:ln w="9525">
            <a:solidFill>
              <a:schemeClr val="tx1"/>
            </a:solidFill>
            <a:round/>
            <a:headEnd/>
            <a:tailEnd/>
          </a:ln>
          <a:effectLst/>
        </p:spPr>
        <p:txBody>
          <a:bodyPr/>
          <a:lstStyle/>
          <a:p>
            <a:endParaRPr lang="en-US"/>
          </a:p>
        </p:txBody>
      </p:sp>
      <p:sp>
        <p:nvSpPr>
          <p:cNvPr id="114699" name="Line 11"/>
          <p:cNvSpPr>
            <a:spLocks noChangeShapeType="1"/>
          </p:cNvSpPr>
          <p:nvPr/>
        </p:nvSpPr>
        <p:spPr bwMode="auto">
          <a:xfrm>
            <a:off x="2916238" y="3573463"/>
            <a:ext cx="2519362" cy="2232025"/>
          </a:xfrm>
          <a:prstGeom prst="line">
            <a:avLst/>
          </a:prstGeom>
          <a:noFill/>
          <a:ln w="28575">
            <a:solidFill>
              <a:srgbClr val="FFCC99"/>
            </a:solidFill>
            <a:round/>
            <a:headEnd/>
            <a:tailEnd/>
          </a:ln>
          <a:effectLst/>
        </p:spPr>
        <p:txBody>
          <a:bodyPr/>
          <a:lstStyle/>
          <a:p>
            <a:endParaRPr lang="en-US"/>
          </a:p>
        </p:txBody>
      </p:sp>
      <p:sp>
        <p:nvSpPr>
          <p:cNvPr id="114700" name="Text Box 12"/>
          <p:cNvSpPr txBox="1">
            <a:spLocks noChangeArrowheads="1"/>
          </p:cNvSpPr>
          <p:nvPr/>
        </p:nvSpPr>
        <p:spPr bwMode="auto">
          <a:xfrm>
            <a:off x="2627313" y="5734050"/>
            <a:ext cx="360362" cy="366713"/>
          </a:xfrm>
          <a:prstGeom prst="rect">
            <a:avLst/>
          </a:prstGeom>
          <a:noFill/>
          <a:ln w="9525">
            <a:noFill/>
            <a:miter lim="800000"/>
            <a:headEnd/>
            <a:tailEnd/>
          </a:ln>
          <a:effectLst/>
        </p:spPr>
        <p:txBody>
          <a:bodyPr>
            <a:spAutoFit/>
          </a:bodyPr>
          <a:lstStyle/>
          <a:p>
            <a:pPr>
              <a:spcBef>
                <a:spcPct val="50000"/>
              </a:spcBef>
            </a:pPr>
            <a:r>
              <a:rPr lang="en-US">
                <a:solidFill>
                  <a:srgbClr val="FFCC99"/>
                </a:solidFill>
              </a:rPr>
              <a:t>O</a:t>
            </a:r>
          </a:p>
        </p:txBody>
      </p:sp>
      <p:sp>
        <p:nvSpPr>
          <p:cNvPr id="114701" name="Text Box 13"/>
          <p:cNvSpPr txBox="1">
            <a:spLocks noChangeArrowheads="1"/>
          </p:cNvSpPr>
          <p:nvPr/>
        </p:nvSpPr>
        <p:spPr bwMode="auto">
          <a:xfrm>
            <a:off x="3851275" y="5805488"/>
            <a:ext cx="504825" cy="366712"/>
          </a:xfrm>
          <a:prstGeom prst="rect">
            <a:avLst/>
          </a:prstGeom>
          <a:noFill/>
          <a:ln w="9525">
            <a:noFill/>
            <a:miter lim="800000"/>
            <a:headEnd/>
            <a:tailEnd/>
          </a:ln>
          <a:effectLst/>
        </p:spPr>
        <p:txBody>
          <a:bodyPr>
            <a:spAutoFit/>
          </a:bodyPr>
          <a:lstStyle/>
          <a:p>
            <a:pPr>
              <a:spcBef>
                <a:spcPct val="50000"/>
              </a:spcBef>
            </a:pPr>
            <a:r>
              <a:rPr lang="en-US">
                <a:solidFill>
                  <a:srgbClr val="FFCC99"/>
                </a:solidFill>
              </a:rPr>
              <a:t>Q1</a:t>
            </a:r>
          </a:p>
        </p:txBody>
      </p:sp>
      <p:sp>
        <p:nvSpPr>
          <p:cNvPr id="114702" name="Text Box 14"/>
          <p:cNvSpPr txBox="1">
            <a:spLocks noChangeArrowheads="1"/>
          </p:cNvSpPr>
          <p:nvPr/>
        </p:nvSpPr>
        <p:spPr bwMode="auto">
          <a:xfrm>
            <a:off x="6300788" y="5589588"/>
            <a:ext cx="431800" cy="366712"/>
          </a:xfrm>
          <a:prstGeom prst="rect">
            <a:avLst/>
          </a:prstGeom>
          <a:noFill/>
          <a:ln w="9525">
            <a:noFill/>
            <a:miter lim="800000"/>
            <a:headEnd/>
            <a:tailEnd/>
          </a:ln>
          <a:effectLst/>
        </p:spPr>
        <p:txBody>
          <a:bodyPr>
            <a:spAutoFit/>
          </a:bodyPr>
          <a:lstStyle/>
          <a:p>
            <a:pPr>
              <a:spcBef>
                <a:spcPct val="50000"/>
              </a:spcBef>
            </a:pPr>
            <a:r>
              <a:rPr lang="en-US">
                <a:solidFill>
                  <a:srgbClr val="FFCC99"/>
                </a:solidFill>
                <a:latin typeface="Tahoma" pitchFamily="34" charset="0"/>
              </a:rPr>
              <a:t>Q</a:t>
            </a:r>
          </a:p>
        </p:txBody>
      </p:sp>
      <p:sp>
        <p:nvSpPr>
          <p:cNvPr id="114703" name="Text Box 15"/>
          <p:cNvSpPr txBox="1">
            <a:spLocks noChangeArrowheads="1"/>
          </p:cNvSpPr>
          <p:nvPr/>
        </p:nvSpPr>
        <p:spPr bwMode="auto">
          <a:xfrm>
            <a:off x="4067175" y="4292600"/>
            <a:ext cx="287338" cy="366713"/>
          </a:xfrm>
          <a:prstGeom prst="rect">
            <a:avLst/>
          </a:prstGeom>
          <a:noFill/>
          <a:ln w="9525">
            <a:noFill/>
            <a:miter lim="800000"/>
            <a:headEnd/>
            <a:tailEnd/>
          </a:ln>
          <a:effectLst/>
        </p:spPr>
        <p:txBody>
          <a:bodyPr>
            <a:spAutoFit/>
          </a:bodyPr>
          <a:lstStyle/>
          <a:p>
            <a:pPr>
              <a:spcBef>
                <a:spcPct val="50000"/>
              </a:spcBef>
            </a:pPr>
            <a:r>
              <a:rPr lang="en-US">
                <a:solidFill>
                  <a:srgbClr val="FFCC99"/>
                </a:solidFill>
                <a:latin typeface="Tahoma" pitchFamily="34" charset="0"/>
              </a:rPr>
              <a:t>C</a:t>
            </a:r>
          </a:p>
        </p:txBody>
      </p:sp>
      <p:sp>
        <p:nvSpPr>
          <p:cNvPr id="114704" name="Text Box 16"/>
          <p:cNvSpPr txBox="1">
            <a:spLocks noChangeArrowheads="1"/>
          </p:cNvSpPr>
          <p:nvPr/>
        </p:nvSpPr>
        <p:spPr bwMode="auto">
          <a:xfrm>
            <a:off x="2411413" y="4437063"/>
            <a:ext cx="503237" cy="366712"/>
          </a:xfrm>
          <a:prstGeom prst="rect">
            <a:avLst/>
          </a:prstGeom>
          <a:noFill/>
          <a:ln w="9525">
            <a:noFill/>
            <a:miter lim="800000"/>
            <a:headEnd/>
            <a:tailEnd/>
          </a:ln>
          <a:effectLst/>
        </p:spPr>
        <p:txBody>
          <a:bodyPr>
            <a:spAutoFit/>
          </a:bodyPr>
          <a:lstStyle/>
          <a:p>
            <a:pPr>
              <a:spcBef>
                <a:spcPct val="50000"/>
              </a:spcBef>
            </a:pPr>
            <a:r>
              <a:rPr lang="en-US">
                <a:solidFill>
                  <a:srgbClr val="FFCC99"/>
                </a:solidFill>
                <a:latin typeface="Tahoma" pitchFamily="34" charset="0"/>
              </a:rPr>
              <a:t>P</a:t>
            </a:r>
            <a:r>
              <a:rPr lang="en-US" baseline="-25000">
                <a:solidFill>
                  <a:srgbClr val="FFCC99"/>
                </a:solidFill>
                <a:latin typeface="Tahoma" pitchFamily="34" charset="0"/>
              </a:rPr>
              <a:t>1</a:t>
            </a:r>
            <a:endParaRPr lang="en-US">
              <a:solidFill>
                <a:srgbClr val="FFCC99"/>
              </a:solidFill>
              <a:latin typeface="Tahoma" pitchFamily="34" charset="0"/>
            </a:endParaRPr>
          </a:p>
        </p:txBody>
      </p:sp>
      <p:sp>
        <p:nvSpPr>
          <p:cNvPr id="114705" name="Text Box 17"/>
          <p:cNvSpPr txBox="1">
            <a:spLocks noChangeArrowheads="1"/>
          </p:cNvSpPr>
          <p:nvPr/>
        </p:nvSpPr>
        <p:spPr bwMode="auto">
          <a:xfrm>
            <a:off x="2916238" y="3357563"/>
            <a:ext cx="360362" cy="366712"/>
          </a:xfrm>
          <a:prstGeom prst="rect">
            <a:avLst/>
          </a:prstGeom>
          <a:noFill/>
          <a:ln w="9525">
            <a:noFill/>
            <a:miter lim="800000"/>
            <a:headEnd/>
            <a:tailEnd/>
          </a:ln>
          <a:effectLst/>
        </p:spPr>
        <p:txBody>
          <a:bodyPr>
            <a:spAutoFit/>
          </a:bodyPr>
          <a:lstStyle/>
          <a:p>
            <a:pPr>
              <a:spcBef>
                <a:spcPct val="50000"/>
              </a:spcBef>
            </a:pPr>
            <a:r>
              <a:rPr lang="en-US">
                <a:solidFill>
                  <a:srgbClr val="FFCC99"/>
                </a:solidFill>
                <a:latin typeface="Tahoma" pitchFamily="34" charset="0"/>
              </a:rPr>
              <a:t>A</a:t>
            </a:r>
          </a:p>
        </p:txBody>
      </p:sp>
      <p:sp>
        <p:nvSpPr>
          <p:cNvPr id="114706" name="Text Box 18"/>
          <p:cNvSpPr txBox="1">
            <a:spLocks noChangeArrowheads="1"/>
          </p:cNvSpPr>
          <p:nvPr/>
        </p:nvSpPr>
        <p:spPr bwMode="auto">
          <a:xfrm>
            <a:off x="2627313" y="2852738"/>
            <a:ext cx="287337" cy="366712"/>
          </a:xfrm>
          <a:prstGeom prst="rect">
            <a:avLst/>
          </a:prstGeom>
          <a:noFill/>
          <a:ln w="9525">
            <a:noFill/>
            <a:miter lim="800000"/>
            <a:headEnd/>
            <a:tailEnd/>
          </a:ln>
          <a:effectLst/>
        </p:spPr>
        <p:txBody>
          <a:bodyPr>
            <a:spAutoFit/>
          </a:bodyPr>
          <a:lstStyle/>
          <a:p>
            <a:pPr>
              <a:spcBef>
                <a:spcPct val="50000"/>
              </a:spcBef>
            </a:pPr>
            <a:r>
              <a:rPr lang="en-US">
                <a:solidFill>
                  <a:srgbClr val="FFCC99"/>
                </a:solidFill>
                <a:latin typeface="Tahoma" pitchFamily="34" charset="0"/>
              </a:rPr>
              <a:t>P</a:t>
            </a:r>
          </a:p>
        </p:txBody>
      </p:sp>
      <p:sp>
        <p:nvSpPr>
          <p:cNvPr id="114707" name="Text Box 19"/>
          <p:cNvSpPr txBox="1">
            <a:spLocks noChangeArrowheads="1"/>
          </p:cNvSpPr>
          <p:nvPr/>
        </p:nvSpPr>
        <p:spPr bwMode="auto">
          <a:xfrm>
            <a:off x="5148263" y="5084763"/>
            <a:ext cx="649287" cy="779462"/>
          </a:xfrm>
          <a:prstGeom prst="rect">
            <a:avLst/>
          </a:prstGeom>
          <a:noFill/>
          <a:ln w="9525">
            <a:noFill/>
            <a:miter lim="800000"/>
            <a:headEnd/>
            <a:tailEnd/>
          </a:ln>
          <a:effectLst/>
        </p:spPr>
        <p:txBody>
          <a:bodyPr>
            <a:spAutoFit/>
          </a:bodyPr>
          <a:lstStyle/>
          <a:p>
            <a:pPr>
              <a:spcBef>
                <a:spcPct val="50000"/>
              </a:spcBef>
            </a:pPr>
            <a:r>
              <a:rPr lang="fa-IR">
                <a:solidFill>
                  <a:srgbClr val="FFCC99"/>
                </a:solidFill>
                <a:latin typeface="Tahoma" pitchFamily="34" charset="0"/>
              </a:rPr>
              <a:t>تقاضا</a:t>
            </a:r>
          </a:p>
          <a:p>
            <a:pPr>
              <a:spcBef>
                <a:spcPct val="50000"/>
              </a:spcBef>
            </a:pPr>
            <a:r>
              <a:rPr lang="en-US">
                <a:solidFill>
                  <a:srgbClr val="FFCC99"/>
                </a:solidFill>
                <a:latin typeface="Tahoma" pitchFamily="34" charset="0"/>
              </a:rPr>
              <a:t>B  </a:t>
            </a:r>
          </a:p>
        </p:txBody>
      </p:sp>
      <p:sp>
        <p:nvSpPr>
          <p:cNvPr id="114708" name="Text Box 20"/>
          <p:cNvSpPr txBox="1">
            <a:spLocks noChangeArrowheads="1"/>
          </p:cNvSpPr>
          <p:nvPr/>
        </p:nvSpPr>
        <p:spPr bwMode="auto">
          <a:xfrm>
            <a:off x="4427538" y="5589588"/>
            <a:ext cx="576262" cy="366712"/>
          </a:xfrm>
          <a:prstGeom prst="rect">
            <a:avLst/>
          </a:prstGeom>
          <a:noFill/>
          <a:ln w="9525">
            <a:noFill/>
            <a:miter lim="800000"/>
            <a:headEnd/>
            <a:tailEnd/>
          </a:ln>
          <a:effectLst/>
        </p:spPr>
        <p:txBody>
          <a:bodyPr>
            <a:spAutoFit/>
          </a:bodyPr>
          <a:lstStyle/>
          <a:p>
            <a:pPr>
              <a:spcBef>
                <a:spcPct val="50000"/>
              </a:spcBef>
            </a:pPr>
            <a:r>
              <a:rPr lang="en-US">
                <a:solidFill>
                  <a:srgbClr val="FFCC99"/>
                </a:solidFill>
                <a:latin typeface="Tahoma" pitchFamily="34" charset="0"/>
              </a:rPr>
              <a:t>M</a:t>
            </a:r>
            <a:r>
              <a:rPr lang="en-US" baseline="-25000">
                <a:solidFill>
                  <a:srgbClr val="FFCC99"/>
                </a:solidFill>
                <a:latin typeface="Tahoma" pitchFamily="34" charset="0"/>
              </a:rPr>
              <a:t>1</a:t>
            </a:r>
            <a:endParaRPr lang="en-US">
              <a:solidFill>
                <a:srgbClr val="FFCC99"/>
              </a:solidFill>
              <a:latin typeface="Tahoma" pitchFamily="34" charset="0"/>
            </a:endParaRPr>
          </a:p>
        </p:txBody>
      </p:sp>
      <p:sp>
        <p:nvSpPr>
          <p:cNvPr id="114709" name="Text Box 21"/>
          <p:cNvSpPr txBox="1">
            <a:spLocks noChangeArrowheads="1"/>
          </p:cNvSpPr>
          <p:nvPr/>
        </p:nvSpPr>
        <p:spPr bwMode="auto">
          <a:xfrm>
            <a:off x="2843213" y="6165850"/>
            <a:ext cx="3241675" cy="396875"/>
          </a:xfrm>
          <a:prstGeom prst="rect">
            <a:avLst/>
          </a:prstGeom>
          <a:noFill/>
          <a:ln w="9525">
            <a:noFill/>
            <a:miter lim="800000"/>
            <a:headEnd/>
            <a:tailEnd/>
          </a:ln>
          <a:effectLst/>
        </p:spPr>
        <p:txBody>
          <a:bodyPr>
            <a:spAutoFit/>
          </a:bodyPr>
          <a:lstStyle/>
          <a:p>
            <a:pPr>
              <a:spcBef>
                <a:spcPct val="50000"/>
              </a:spcBef>
            </a:pPr>
            <a:r>
              <a:rPr lang="fa-IR" sz="2000">
                <a:solidFill>
                  <a:srgbClr val="FFCC99"/>
                </a:solidFill>
                <a:latin typeface="Tahoma" pitchFamily="34" charset="0"/>
              </a:rPr>
              <a:t>کشش نقطه ای تقاضا برای کالای </a:t>
            </a:r>
            <a:r>
              <a:rPr lang="en-US" sz="2000">
                <a:solidFill>
                  <a:srgbClr val="FFCC99"/>
                </a:solidFill>
                <a:latin typeface="Tahoma" pitchFamily="34" charset="0"/>
              </a:rPr>
              <a:t>Q</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4693">
                                            <p:txEl>
                                              <p:pRg st="0" end="0"/>
                                            </p:txEl>
                                          </p:spTgt>
                                        </p:tgtEl>
                                        <p:attrNameLst>
                                          <p:attrName>style.visibility</p:attrName>
                                        </p:attrNameLst>
                                      </p:cBhvr>
                                      <p:to>
                                        <p:strVal val="visible"/>
                                      </p:to>
                                    </p:set>
                                    <p:animEffect transition="in" filter="dissolve">
                                      <p:cBhvr>
                                        <p:cTn id="7" dur="500"/>
                                        <p:tgtEl>
                                          <p:spTgt spid="11469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4693">
                                            <p:txEl>
                                              <p:pRg st="1" end="1"/>
                                            </p:txEl>
                                          </p:spTgt>
                                        </p:tgtEl>
                                        <p:attrNameLst>
                                          <p:attrName>style.visibility</p:attrName>
                                        </p:attrNameLst>
                                      </p:cBhvr>
                                      <p:to>
                                        <p:strVal val="visible"/>
                                      </p:to>
                                    </p:set>
                                    <p:animEffect transition="in" filter="dissolve">
                                      <p:cBhvr>
                                        <p:cTn id="10" dur="500"/>
                                        <p:tgtEl>
                                          <p:spTgt spid="11469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4693">
                                            <p:txEl>
                                              <p:pRg st="2" end="2"/>
                                            </p:txEl>
                                          </p:spTgt>
                                        </p:tgtEl>
                                        <p:attrNameLst>
                                          <p:attrName>style.visibility</p:attrName>
                                        </p:attrNameLst>
                                      </p:cBhvr>
                                      <p:to>
                                        <p:strVal val="visible"/>
                                      </p:to>
                                    </p:set>
                                    <p:animEffect transition="in" filter="dissolve">
                                      <p:cBhvr>
                                        <p:cTn id="13" dur="500"/>
                                        <p:tgtEl>
                                          <p:spTgt spid="11469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114694"/>
                                        </p:tgtEl>
                                        <p:attrNameLst>
                                          <p:attrName>style.visibility</p:attrName>
                                        </p:attrNameLst>
                                      </p:cBhvr>
                                      <p:to>
                                        <p:strVal val="visible"/>
                                      </p:to>
                                    </p:set>
                                    <p:animEffect transition="in" filter="box(in)">
                                      <p:cBhvr>
                                        <p:cTn id="18" dur="1000"/>
                                        <p:tgtEl>
                                          <p:spTgt spid="114694"/>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14695"/>
                                        </p:tgtEl>
                                        <p:attrNameLst>
                                          <p:attrName>style.visibility</p:attrName>
                                        </p:attrNameLst>
                                      </p:cBhvr>
                                      <p:to>
                                        <p:strVal val="visible"/>
                                      </p:to>
                                    </p:set>
                                    <p:animEffect transition="in" filter="circle(in)">
                                      <p:cBhvr>
                                        <p:cTn id="23" dur="2000"/>
                                        <p:tgtEl>
                                          <p:spTgt spid="114695"/>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114696"/>
                                        </p:tgtEl>
                                        <p:attrNameLst>
                                          <p:attrName>style.visibility</p:attrName>
                                        </p:attrNameLst>
                                      </p:cBhvr>
                                      <p:to>
                                        <p:strVal val="visible"/>
                                      </p:to>
                                    </p:set>
                                    <p:animEffect transition="in" filter="circle(in)">
                                      <p:cBhvr>
                                        <p:cTn id="26" dur="2000"/>
                                        <p:tgtEl>
                                          <p:spTgt spid="114696"/>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14697"/>
                                        </p:tgtEl>
                                        <p:attrNameLst>
                                          <p:attrName>style.visibility</p:attrName>
                                        </p:attrNameLst>
                                      </p:cBhvr>
                                      <p:to>
                                        <p:strVal val="visible"/>
                                      </p:to>
                                    </p:set>
                                    <p:animEffect transition="in" filter="circle(in)">
                                      <p:cBhvr>
                                        <p:cTn id="29" dur="2000"/>
                                        <p:tgtEl>
                                          <p:spTgt spid="114697"/>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114698"/>
                                        </p:tgtEl>
                                        <p:attrNameLst>
                                          <p:attrName>style.visibility</p:attrName>
                                        </p:attrNameLst>
                                      </p:cBhvr>
                                      <p:to>
                                        <p:strVal val="visible"/>
                                      </p:to>
                                    </p:set>
                                    <p:animEffect transition="in" filter="circle(in)">
                                      <p:cBhvr>
                                        <p:cTn id="32" dur="2000"/>
                                        <p:tgtEl>
                                          <p:spTgt spid="114698"/>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114699"/>
                                        </p:tgtEl>
                                        <p:attrNameLst>
                                          <p:attrName>style.visibility</p:attrName>
                                        </p:attrNameLst>
                                      </p:cBhvr>
                                      <p:to>
                                        <p:strVal val="visible"/>
                                      </p:to>
                                    </p:set>
                                    <p:animEffect transition="in" filter="circle(in)">
                                      <p:cBhvr>
                                        <p:cTn id="35" dur="2000"/>
                                        <p:tgtEl>
                                          <p:spTgt spid="114699"/>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114700"/>
                                        </p:tgtEl>
                                        <p:attrNameLst>
                                          <p:attrName>style.visibility</p:attrName>
                                        </p:attrNameLst>
                                      </p:cBhvr>
                                      <p:to>
                                        <p:strVal val="visible"/>
                                      </p:to>
                                    </p:set>
                                    <p:animEffect transition="in" filter="circle(in)">
                                      <p:cBhvr>
                                        <p:cTn id="38" dur="2000"/>
                                        <p:tgtEl>
                                          <p:spTgt spid="114700"/>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114701"/>
                                        </p:tgtEl>
                                        <p:attrNameLst>
                                          <p:attrName>style.visibility</p:attrName>
                                        </p:attrNameLst>
                                      </p:cBhvr>
                                      <p:to>
                                        <p:strVal val="visible"/>
                                      </p:to>
                                    </p:set>
                                    <p:animEffect transition="in" filter="circle(in)">
                                      <p:cBhvr>
                                        <p:cTn id="41" dur="2000"/>
                                        <p:tgtEl>
                                          <p:spTgt spid="114701"/>
                                        </p:tgtEl>
                                      </p:cBhvr>
                                    </p:animEffect>
                                  </p:childTnLst>
                                </p:cTn>
                              </p:par>
                              <p:par>
                                <p:cTn id="42" presetID="6" presetClass="entr" presetSubtype="16" fill="hold" grpId="0" nodeType="withEffect">
                                  <p:stCondLst>
                                    <p:cond delay="0"/>
                                  </p:stCondLst>
                                  <p:childTnLst>
                                    <p:set>
                                      <p:cBhvr>
                                        <p:cTn id="43" dur="1" fill="hold">
                                          <p:stCondLst>
                                            <p:cond delay="0"/>
                                          </p:stCondLst>
                                        </p:cTn>
                                        <p:tgtEl>
                                          <p:spTgt spid="114702"/>
                                        </p:tgtEl>
                                        <p:attrNameLst>
                                          <p:attrName>style.visibility</p:attrName>
                                        </p:attrNameLst>
                                      </p:cBhvr>
                                      <p:to>
                                        <p:strVal val="visible"/>
                                      </p:to>
                                    </p:set>
                                    <p:animEffect transition="in" filter="circle(in)">
                                      <p:cBhvr>
                                        <p:cTn id="44" dur="2000"/>
                                        <p:tgtEl>
                                          <p:spTgt spid="114702"/>
                                        </p:tgtEl>
                                      </p:cBhvr>
                                    </p:animEffect>
                                  </p:childTnLst>
                                </p:cTn>
                              </p:par>
                              <p:par>
                                <p:cTn id="45" presetID="6" presetClass="entr" presetSubtype="16" fill="hold" grpId="0" nodeType="withEffect">
                                  <p:stCondLst>
                                    <p:cond delay="0"/>
                                  </p:stCondLst>
                                  <p:childTnLst>
                                    <p:set>
                                      <p:cBhvr>
                                        <p:cTn id="46" dur="1" fill="hold">
                                          <p:stCondLst>
                                            <p:cond delay="0"/>
                                          </p:stCondLst>
                                        </p:cTn>
                                        <p:tgtEl>
                                          <p:spTgt spid="114703"/>
                                        </p:tgtEl>
                                        <p:attrNameLst>
                                          <p:attrName>style.visibility</p:attrName>
                                        </p:attrNameLst>
                                      </p:cBhvr>
                                      <p:to>
                                        <p:strVal val="visible"/>
                                      </p:to>
                                    </p:set>
                                    <p:animEffect transition="in" filter="circle(in)">
                                      <p:cBhvr>
                                        <p:cTn id="47" dur="2000"/>
                                        <p:tgtEl>
                                          <p:spTgt spid="114703"/>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114704"/>
                                        </p:tgtEl>
                                        <p:attrNameLst>
                                          <p:attrName>style.visibility</p:attrName>
                                        </p:attrNameLst>
                                      </p:cBhvr>
                                      <p:to>
                                        <p:strVal val="visible"/>
                                      </p:to>
                                    </p:set>
                                    <p:animEffect transition="in" filter="circle(in)">
                                      <p:cBhvr>
                                        <p:cTn id="50" dur="2000"/>
                                        <p:tgtEl>
                                          <p:spTgt spid="114704"/>
                                        </p:tgtEl>
                                      </p:cBhvr>
                                    </p:animEffect>
                                  </p:childTnLst>
                                </p:cTn>
                              </p:par>
                              <p:par>
                                <p:cTn id="51" presetID="6" presetClass="entr" presetSubtype="16" fill="hold" grpId="0" nodeType="withEffect">
                                  <p:stCondLst>
                                    <p:cond delay="0"/>
                                  </p:stCondLst>
                                  <p:childTnLst>
                                    <p:set>
                                      <p:cBhvr>
                                        <p:cTn id="52" dur="1" fill="hold">
                                          <p:stCondLst>
                                            <p:cond delay="0"/>
                                          </p:stCondLst>
                                        </p:cTn>
                                        <p:tgtEl>
                                          <p:spTgt spid="114705"/>
                                        </p:tgtEl>
                                        <p:attrNameLst>
                                          <p:attrName>style.visibility</p:attrName>
                                        </p:attrNameLst>
                                      </p:cBhvr>
                                      <p:to>
                                        <p:strVal val="visible"/>
                                      </p:to>
                                    </p:set>
                                    <p:animEffect transition="in" filter="circle(in)">
                                      <p:cBhvr>
                                        <p:cTn id="53" dur="2000"/>
                                        <p:tgtEl>
                                          <p:spTgt spid="114705"/>
                                        </p:tgtEl>
                                      </p:cBhvr>
                                    </p:animEffect>
                                  </p:childTnLst>
                                </p:cTn>
                              </p:par>
                              <p:par>
                                <p:cTn id="54" presetID="6" presetClass="entr" presetSubtype="16" fill="hold" grpId="0" nodeType="withEffect">
                                  <p:stCondLst>
                                    <p:cond delay="0"/>
                                  </p:stCondLst>
                                  <p:childTnLst>
                                    <p:set>
                                      <p:cBhvr>
                                        <p:cTn id="55" dur="1" fill="hold">
                                          <p:stCondLst>
                                            <p:cond delay="0"/>
                                          </p:stCondLst>
                                        </p:cTn>
                                        <p:tgtEl>
                                          <p:spTgt spid="114706"/>
                                        </p:tgtEl>
                                        <p:attrNameLst>
                                          <p:attrName>style.visibility</p:attrName>
                                        </p:attrNameLst>
                                      </p:cBhvr>
                                      <p:to>
                                        <p:strVal val="visible"/>
                                      </p:to>
                                    </p:set>
                                    <p:animEffect transition="in" filter="circle(in)">
                                      <p:cBhvr>
                                        <p:cTn id="56" dur="2000"/>
                                        <p:tgtEl>
                                          <p:spTgt spid="114706"/>
                                        </p:tgtEl>
                                      </p:cBhvr>
                                    </p:animEffect>
                                  </p:childTnLst>
                                </p:cTn>
                              </p:par>
                              <p:par>
                                <p:cTn id="57" presetID="6" presetClass="entr" presetSubtype="16" fill="hold" grpId="0" nodeType="withEffect">
                                  <p:stCondLst>
                                    <p:cond delay="0"/>
                                  </p:stCondLst>
                                  <p:childTnLst>
                                    <p:set>
                                      <p:cBhvr>
                                        <p:cTn id="58" dur="1" fill="hold">
                                          <p:stCondLst>
                                            <p:cond delay="0"/>
                                          </p:stCondLst>
                                        </p:cTn>
                                        <p:tgtEl>
                                          <p:spTgt spid="114707"/>
                                        </p:tgtEl>
                                        <p:attrNameLst>
                                          <p:attrName>style.visibility</p:attrName>
                                        </p:attrNameLst>
                                      </p:cBhvr>
                                      <p:to>
                                        <p:strVal val="visible"/>
                                      </p:to>
                                    </p:set>
                                    <p:animEffect transition="in" filter="circle(in)">
                                      <p:cBhvr>
                                        <p:cTn id="59" dur="2000"/>
                                        <p:tgtEl>
                                          <p:spTgt spid="114707"/>
                                        </p:tgtEl>
                                      </p:cBhvr>
                                    </p:animEffect>
                                  </p:childTnLst>
                                </p:cTn>
                              </p:par>
                              <p:par>
                                <p:cTn id="60" presetID="6" presetClass="entr" presetSubtype="16" fill="hold" grpId="0" nodeType="withEffect">
                                  <p:stCondLst>
                                    <p:cond delay="0"/>
                                  </p:stCondLst>
                                  <p:childTnLst>
                                    <p:set>
                                      <p:cBhvr>
                                        <p:cTn id="61" dur="1" fill="hold">
                                          <p:stCondLst>
                                            <p:cond delay="0"/>
                                          </p:stCondLst>
                                        </p:cTn>
                                        <p:tgtEl>
                                          <p:spTgt spid="114708"/>
                                        </p:tgtEl>
                                        <p:attrNameLst>
                                          <p:attrName>style.visibility</p:attrName>
                                        </p:attrNameLst>
                                      </p:cBhvr>
                                      <p:to>
                                        <p:strVal val="visible"/>
                                      </p:to>
                                    </p:set>
                                    <p:animEffect transition="in" filter="circle(in)">
                                      <p:cBhvr>
                                        <p:cTn id="62" dur="2000"/>
                                        <p:tgtEl>
                                          <p:spTgt spid="114708"/>
                                        </p:tgtEl>
                                      </p:cBhvr>
                                    </p:animEffect>
                                  </p:childTnLst>
                                </p:cTn>
                              </p:par>
                              <p:par>
                                <p:cTn id="63" presetID="6" presetClass="entr" presetSubtype="16" fill="hold" grpId="0" nodeType="withEffect">
                                  <p:stCondLst>
                                    <p:cond delay="0"/>
                                  </p:stCondLst>
                                  <p:childTnLst>
                                    <p:set>
                                      <p:cBhvr>
                                        <p:cTn id="64" dur="1" fill="hold">
                                          <p:stCondLst>
                                            <p:cond delay="0"/>
                                          </p:stCondLst>
                                        </p:cTn>
                                        <p:tgtEl>
                                          <p:spTgt spid="114709"/>
                                        </p:tgtEl>
                                        <p:attrNameLst>
                                          <p:attrName>style.visibility</p:attrName>
                                        </p:attrNameLst>
                                      </p:cBhvr>
                                      <p:to>
                                        <p:strVal val="visible"/>
                                      </p:to>
                                    </p:set>
                                    <p:animEffect transition="in" filter="circle(in)">
                                      <p:cBhvr>
                                        <p:cTn id="65" dur="2000"/>
                                        <p:tgtEl>
                                          <p:spTgt spid="114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5" grpId="0" animBg="1"/>
      <p:bldP spid="114696" grpId="0" animBg="1"/>
      <p:bldP spid="114697" grpId="0" animBg="1"/>
      <p:bldP spid="114698" grpId="0" animBg="1"/>
      <p:bldP spid="114699" grpId="0" animBg="1"/>
      <p:bldP spid="114700" grpId="0"/>
      <p:bldP spid="114701" grpId="0"/>
      <p:bldP spid="114702" grpId="0"/>
      <p:bldP spid="114703" grpId="0"/>
      <p:bldP spid="114704" grpId="0"/>
      <p:bldP spid="114705" grpId="0"/>
      <p:bldP spid="114706" grpId="0"/>
      <p:bldP spid="114707" grpId="0"/>
      <p:bldP spid="114708" grpId="0"/>
      <p:bldP spid="114709" grpId="0"/>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Text Box 4"/>
          <p:cNvSpPr txBox="1">
            <a:spLocks noChangeArrowheads="1"/>
          </p:cNvSpPr>
          <p:nvPr/>
        </p:nvSpPr>
        <p:spPr bwMode="auto">
          <a:xfrm>
            <a:off x="395288" y="549275"/>
            <a:ext cx="8064500" cy="2716213"/>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کشش و درآمد کل :</a:t>
            </a:r>
          </a:p>
          <a:p>
            <a:pPr algn="just">
              <a:spcBef>
                <a:spcPct val="50000"/>
              </a:spcBef>
            </a:pPr>
            <a:r>
              <a:rPr lang="fa-IR" sz="2800">
                <a:solidFill>
                  <a:srgbClr val="FFCC99"/>
                </a:solidFill>
              </a:rPr>
              <a:t>اگر کشش قیمتی تقاضا زیاد باشد ، درصد افزایش در قیمتها        نمی تواند بر درصد کاهش تقاضا غلبه کند ، بلکه خود مغلوب درصد کاهش تقاضا می شود بصورتی که درآمد کل کاهش می یابد.</a:t>
            </a:r>
          </a:p>
          <a:p>
            <a:pPr algn="just">
              <a:spcBef>
                <a:spcPct val="50000"/>
              </a:spcBef>
            </a:pPr>
            <a:endParaRPr lang="en-US" sz="2800">
              <a:solidFill>
                <a:srgbClr val="FFCC99"/>
              </a:solidFill>
            </a:endParaRPr>
          </a:p>
        </p:txBody>
      </p:sp>
      <p:graphicFrame>
        <p:nvGraphicFramePr>
          <p:cNvPr id="115717" name="Object 5"/>
          <p:cNvGraphicFramePr>
            <a:graphicFrameLocks noChangeAspect="1"/>
          </p:cNvGraphicFramePr>
          <p:nvPr/>
        </p:nvGraphicFramePr>
        <p:xfrm>
          <a:off x="1331913" y="3068638"/>
          <a:ext cx="2640012" cy="546100"/>
        </p:xfrm>
        <a:graphic>
          <a:graphicData uri="http://schemas.openxmlformats.org/presentationml/2006/ole">
            <mc:AlternateContent xmlns:mc="http://schemas.openxmlformats.org/markup-compatibility/2006">
              <mc:Choice xmlns:v="urn:schemas-microsoft-com:vml" Requires="v">
                <p:oleObj spid="_x0000_s115718" name="Equation" r:id="rId3" imgW="1104840" imgH="228600" progId="Equation.3">
                  <p:embed/>
                </p:oleObj>
              </mc:Choice>
              <mc:Fallback>
                <p:oleObj name="Equation" r:id="rId3" imgW="1104840" imgH="2286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3068638"/>
                        <a:ext cx="2640012"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5716">
                                            <p:txEl>
                                              <p:pRg st="0" end="0"/>
                                            </p:txEl>
                                          </p:spTgt>
                                        </p:tgtEl>
                                        <p:attrNameLst>
                                          <p:attrName>style.visibility</p:attrName>
                                        </p:attrNameLst>
                                      </p:cBhvr>
                                      <p:to>
                                        <p:strVal val="visible"/>
                                      </p:to>
                                    </p:set>
                                    <p:animEffect transition="in" filter="dissolve">
                                      <p:cBhvr>
                                        <p:cTn id="7" dur="500"/>
                                        <p:tgtEl>
                                          <p:spTgt spid="1157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5716">
                                            <p:txEl>
                                              <p:pRg st="1" end="1"/>
                                            </p:txEl>
                                          </p:spTgt>
                                        </p:tgtEl>
                                        <p:attrNameLst>
                                          <p:attrName>style.visibility</p:attrName>
                                        </p:attrNameLst>
                                      </p:cBhvr>
                                      <p:to>
                                        <p:strVal val="visible"/>
                                      </p:to>
                                    </p:set>
                                    <p:animEffect transition="in" filter="dissolve">
                                      <p:cBhvr>
                                        <p:cTn id="10" dur="500"/>
                                        <p:tgtEl>
                                          <p:spTgt spid="1157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15717"/>
                                        </p:tgtEl>
                                        <p:attrNameLst>
                                          <p:attrName>style.visibility</p:attrName>
                                        </p:attrNameLst>
                                      </p:cBhvr>
                                      <p:to>
                                        <p:strVal val="visible"/>
                                      </p:to>
                                    </p:set>
                                    <p:animEffect transition="in" filter="box(in)">
                                      <p:cBhvr>
                                        <p:cTn id="15" dur="1000"/>
                                        <p:tgtEl>
                                          <p:spTgt spid="1157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Text Box 4"/>
          <p:cNvSpPr txBox="1">
            <a:spLocks noChangeArrowheads="1"/>
          </p:cNvSpPr>
          <p:nvPr/>
        </p:nvSpPr>
        <p:spPr bwMode="auto">
          <a:xfrm>
            <a:off x="395288" y="2060575"/>
            <a:ext cx="8135937" cy="3144838"/>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عوامل مؤثر در کشش تقاضا :</a:t>
            </a:r>
          </a:p>
          <a:p>
            <a:pPr>
              <a:spcBef>
                <a:spcPct val="50000"/>
              </a:spcBef>
              <a:buFontTx/>
              <a:buChar char="•"/>
            </a:pPr>
            <a:r>
              <a:rPr lang="fa-IR" sz="2800">
                <a:solidFill>
                  <a:srgbClr val="FFCC99"/>
                </a:solidFill>
              </a:rPr>
              <a:t> در دسترس بودن کالای جانشین نزدیک</a:t>
            </a:r>
          </a:p>
          <a:p>
            <a:pPr>
              <a:spcBef>
                <a:spcPct val="50000"/>
              </a:spcBef>
              <a:buFontTx/>
              <a:buChar char="•"/>
            </a:pPr>
            <a:r>
              <a:rPr lang="fa-IR" sz="2800">
                <a:solidFill>
                  <a:srgbClr val="FFCC99"/>
                </a:solidFill>
              </a:rPr>
              <a:t> اهمیت کالا در سبد مصرفی</a:t>
            </a:r>
          </a:p>
          <a:p>
            <a:pPr>
              <a:spcBef>
                <a:spcPct val="50000"/>
              </a:spcBef>
              <a:buFontTx/>
              <a:buChar char="•"/>
            </a:pPr>
            <a:r>
              <a:rPr lang="fa-IR" sz="2800">
                <a:solidFill>
                  <a:srgbClr val="FFCC99"/>
                </a:solidFill>
              </a:rPr>
              <a:t> زمان</a:t>
            </a:r>
          </a:p>
          <a:p>
            <a:pPr>
              <a:spcBef>
                <a:spcPct val="50000"/>
              </a:spcBef>
              <a:buFontTx/>
              <a:buChar char="•"/>
            </a:pP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6740">
                                            <p:txEl>
                                              <p:pRg st="0" end="0"/>
                                            </p:txEl>
                                          </p:spTgt>
                                        </p:tgtEl>
                                        <p:attrNameLst>
                                          <p:attrName>style.visibility</p:attrName>
                                        </p:attrNameLst>
                                      </p:cBhvr>
                                      <p:to>
                                        <p:strVal val="visible"/>
                                      </p:to>
                                    </p:set>
                                    <p:animEffect transition="in" filter="dissolve">
                                      <p:cBhvr>
                                        <p:cTn id="7" dur="500"/>
                                        <p:tgtEl>
                                          <p:spTgt spid="1167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6740">
                                            <p:txEl>
                                              <p:pRg st="1" end="1"/>
                                            </p:txEl>
                                          </p:spTgt>
                                        </p:tgtEl>
                                        <p:attrNameLst>
                                          <p:attrName>style.visibility</p:attrName>
                                        </p:attrNameLst>
                                      </p:cBhvr>
                                      <p:to>
                                        <p:strVal val="visible"/>
                                      </p:to>
                                    </p:set>
                                    <p:animEffect transition="in" filter="dissolve">
                                      <p:cBhvr>
                                        <p:cTn id="10" dur="500"/>
                                        <p:tgtEl>
                                          <p:spTgt spid="11674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6740">
                                            <p:txEl>
                                              <p:pRg st="2" end="2"/>
                                            </p:txEl>
                                          </p:spTgt>
                                        </p:tgtEl>
                                        <p:attrNameLst>
                                          <p:attrName>style.visibility</p:attrName>
                                        </p:attrNameLst>
                                      </p:cBhvr>
                                      <p:to>
                                        <p:strVal val="visible"/>
                                      </p:to>
                                    </p:set>
                                    <p:animEffect transition="in" filter="dissolve">
                                      <p:cBhvr>
                                        <p:cTn id="13" dur="500"/>
                                        <p:tgtEl>
                                          <p:spTgt spid="11674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16740">
                                            <p:txEl>
                                              <p:pRg st="3" end="3"/>
                                            </p:txEl>
                                          </p:spTgt>
                                        </p:tgtEl>
                                        <p:attrNameLst>
                                          <p:attrName>style.visibility</p:attrName>
                                        </p:attrNameLst>
                                      </p:cBhvr>
                                      <p:to>
                                        <p:strVal val="visible"/>
                                      </p:to>
                                    </p:set>
                                    <p:animEffect transition="in" filter="dissolve">
                                      <p:cBhvr>
                                        <p:cTn id="16" dur="500"/>
                                        <p:tgtEl>
                                          <p:spTgt spid="1167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Text Box 4"/>
          <p:cNvSpPr txBox="1">
            <a:spLocks noChangeArrowheads="1"/>
          </p:cNvSpPr>
          <p:nvPr/>
        </p:nvSpPr>
        <p:spPr bwMode="auto">
          <a:xfrm>
            <a:off x="539750" y="1989138"/>
            <a:ext cx="8064500" cy="1862137"/>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کشش درآمدی تقاضا :</a:t>
            </a:r>
          </a:p>
          <a:p>
            <a:pPr>
              <a:lnSpc>
                <a:spcPct val="20000"/>
              </a:lnSpc>
              <a:spcBef>
                <a:spcPct val="50000"/>
              </a:spcBef>
            </a:pPr>
            <a:endParaRPr lang="fa-IR" sz="3200">
              <a:solidFill>
                <a:srgbClr val="FFCC99"/>
              </a:solidFill>
            </a:endParaRPr>
          </a:p>
          <a:p>
            <a:pPr>
              <a:lnSpc>
                <a:spcPct val="20000"/>
              </a:lnSpc>
              <a:spcBef>
                <a:spcPct val="50000"/>
              </a:spcBef>
            </a:pPr>
            <a:r>
              <a:rPr lang="fa-IR" sz="3200">
                <a:solidFill>
                  <a:srgbClr val="FFCC99"/>
                </a:solidFill>
              </a:rPr>
              <a:t>                </a:t>
            </a:r>
            <a:r>
              <a:rPr lang="fa-IR" sz="2800">
                <a:solidFill>
                  <a:srgbClr val="FFCC99"/>
                </a:solidFill>
              </a:rPr>
              <a:t>%</a:t>
            </a:r>
            <a:r>
              <a:rPr lang="fa-IR" sz="3200">
                <a:solidFill>
                  <a:srgbClr val="FFCC99"/>
                </a:solidFill>
              </a:rPr>
              <a:t> </a:t>
            </a:r>
            <a:r>
              <a:rPr lang="fa-IR" sz="2800">
                <a:solidFill>
                  <a:srgbClr val="FFCC99"/>
                </a:solidFill>
              </a:rPr>
              <a:t>تغییرات در مقدار تقاضا</a:t>
            </a:r>
            <a:endParaRPr lang="fa-IR" sz="3200">
              <a:solidFill>
                <a:srgbClr val="FFCC99"/>
              </a:solidFill>
            </a:endParaRPr>
          </a:p>
          <a:p>
            <a:pPr>
              <a:lnSpc>
                <a:spcPct val="20000"/>
              </a:lnSpc>
              <a:spcBef>
                <a:spcPct val="50000"/>
              </a:spcBef>
            </a:pPr>
            <a:r>
              <a:rPr lang="fa-IR" sz="2800">
                <a:solidFill>
                  <a:srgbClr val="FFCC99"/>
                </a:solidFill>
              </a:rPr>
              <a:t>                                                     = کشش درآمدی تقاضا</a:t>
            </a:r>
          </a:p>
          <a:p>
            <a:pPr>
              <a:lnSpc>
                <a:spcPct val="20000"/>
              </a:lnSpc>
              <a:spcBef>
                <a:spcPct val="50000"/>
              </a:spcBef>
            </a:pPr>
            <a:r>
              <a:rPr lang="fa-IR" sz="2800">
                <a:solidFill>
                  <a:srgbClr val="FFCC99"/>
                </a:solidFill>
              </a:rPr>
              <a:t>                      %  تغییرات در درآمد</a:t>
            </a:r>
            <a:endParaRPr lang="en-US" sz="2800">
              <a:solidFill>
                <a:srgbClr val="FFCC99"/>
              </a:solidFill>
            </a:endParaRPr>
          </a:p>
        </p:txBody>
      </p:sp>
      <p:sp>
        <p:nvSpPr>
          <p:cNvPr id="117767" name="Line 7"/>
          <p:cNvSpPr>
            <a:spLocks noChangeShapeType="1"/>
          </p:cNvSpPr>
          <p:nvPr/>
        </p:nvSpPr>
        <p:spPr bwMode="auto">
          <a:xfrm>
            <a:off x="3419475" y="3357563"/>
            <a:ext cx="3311525" cy="0"/>
          </a:xfrm>
          <a:prstGeom prst="line">
            <a:avLst/>
          </a:prstGeom>
          <a:noFill/>
          <a:ln w="28575">
            <a:solidFill>
              <a:srgbClr val="FFCC99"/>
            </a:solidFill>
            <a:round/>
            <a:headEnd/>
            <a:tailEnd/>
          </a:ln>
          <a:effectLst/>
        </p:spPr>
        <p:txBody>
          <a:bodyPr/>
          <a:lstStyle/>
          <a:p>
            <a:endParaRPr lang="en-US"/>
          </a:p>
        </p:txBody>
      </p:sp>
      <p:graphicFrame>
        <p:nvGraphicFramePr>
          <p:cNvPr id="117769" name="Object 9"/>
          <p:cNvGraphicFramePr>
            <a:graphicFrameLocks noChangeAspect="1"/>
          </p:cNvGraphicFramePr>
          <p:nvPr/>
        </p:nvGraphicFramePr>
        <p:xfrm>
          <a:off x="6877050" y="2924175"/>
          <a:ext cx="1152525" cy="850900"/>
        </p:xfrm>
        <a:graphic>
          <a:graphicData uri="http://schemas.openxmlformats.org/presentationml/2006/ole">
            <mc:AlternateContent xmlns:mc="http://schemas.openxmlformats.org/markup-compatibility/2006">
              <mc:Choice xmlns:v="urn:schemas-microsoft-com:vml" Requires="v">
                <p:oleObj spid="_x0000_s117770" name="Equation" r:id="rId3" imgW="533160" imgH="393480" progId="Equation.3">
                  <p:embed/>
                </p:oleObj>
              </mc:Choice>
              <mc:Fallback>
                <p:oleObj name="Equation" r:id="rId3" imgW="533160" imgH="393480" progId="Equation.3">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050" y="2924175"/>
                        <a:ext cx="1152525"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7764">
                                            <p:txEl>
                                              <p:pRg st="0" end="0"/>
                                            </p:txEl>
                                          </p:spTgt>
                                        </p:tgtEl>
                                        <p:attrNameLst>
                                          <p:attrName>style.visibility</p:attrName>
                                        </p:attrNameLst>
                                      </p:cBhvr>
                                      <p:to>
                                        <p:strVal val="visible"/>
                                      </p:to>
                                    </p:set>
                                    <p:animEffect transition="in" filter="dissolve">
                                      <p:cBhvr>
                                        <p:cTn id="7" dur="500"/>
                                        <p:tgtEl>
                                          <p:spTgt spid="11776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7764">
                                            <p:txEl>
                                              <p:pRg st="2" end="2"/>
                                            </p:txEl>
                                          </p:spTgt>
                                        </p:tgtEl>
                                        <p:attrNameLst>
                                          <p:attrName>style.visibility</p:attrName>
                                        </p:attrNameLst>
                                      </p:cBhvr>
                                      <p:to>
                                        <p:strVal val="visible"/>
                                      </p:to>
                                    </p:set>
                                    <p:animEffect transition="in" filter="dissolve">
                                      <p:cBhvr>
                                        <p:cTn id="10" dur="500"/>
                                        <p:tgtEl>
                                          <p:spTgt spid="117764">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7764">
                                            <p:txEl>
                                              <p:pRg st="3" end="3"/>
                                            </p:txEl>
                                          </p:spTgt>
                                        </p:tgtEl>
                                        <p:attrNameLst>
                                          <p:attrName>style.visibility</p:attrName>
                                        </p:attrNameLst>
                                      </p:cBhvr>
                                      <p:to>
                                        <p:strVal val="visible"/>
                                      </p:to>
                                    </p:set>
                                    <p:animEffect transition="in" filter="dissolve">
                                      <p:cBhvr>
                                        <p:cTn id="13" dur="500"/>
                                        <p:tgtEl>
                                          <p:spTgt spid="117764">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17764">
                                            <p:txEl>
                                              <p:pRg st="4" end="4"/>
                                            </p:txEl>
                                          </p:spTgt>
                                        </p:tgtEl>
                                        <p:attrNameLst>
                                          <p:attrName>style.visibility</p:attrName>
                                        </p:attrNameLst>
                                      </p:cBhvr>
                                      <p:to>
                                        <p:strVal val="visible"/>
                                      </p:to>
                                    </p:set>
                                    <p:animEffect transition="in" filter="dissolve">
                                      <p:cBhvr>
                                        <p:cTn id="16" dur="500"/>
                                        <p:tgtEl>
                                          <p:spTgt spid="117764">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117767"/>
                                        </p:tgtEl>
                                        <p:attrNameLst>
                                          <p:attrName>style.visibility</p:attrName>
                                        </p:attrNameLst>
                                      </p:cBhvr>
                                      <p:to>
                                        <p:strVal val="visible"/>
                                      </p:to>
                                    </p:set>
                                    <p:animEffect transition="in" filter="box(in)">
                                      <p:cBhvr>
                                        <p:cTn id="21" dur="1000"/>
                                        <p:tgtEl>
                                          <p:spTgt spid="117767"/>
                                        </p:tgtEl>
                                      </p:cBhvr>
                                    </p:animEffect>
                                  </p:childTnLst>
                                </p:cTn>
                              </p:par>
                              <p:par>
                                <p:cTn id="22" presetID="4" presetClass="entr" presetSubtype="16" fill="hold" nodeType="withEffect">
                                  <p:stCondLst>
                                    <p:cond delay="0"/>
                                  </p:stCondLst>
                                  <p:childTnLst>
                                    <p:set>
                                      <p:cBhvr>
                                        <p:cTn id="23" dur="1" fill="hold">
                                          <p:stCondLst>
                                            <p:cond delay="0"/>
                                          </p:stCondLst>
                                        </p:cTn>
                                        <p:tgtEl>
                                          <p:spTgt spid="117769"/>
                                        </p:tgtEl>
                                        <p:attrNameLst>
                                          <p:attrName>style.visibility</p:attrName>
                                        </p:attrNameLst>
                                      </p:cBhvr>
                                      <p:to>
                                        <p:strVal val="visible"/>
                                      </p:to>
                                    </p:set>
                                    <p:animEffect transition="in" filter="box(in)">
                                      <p:cBhvr>
                                        <p:cTn id="24" dur="1000"/>
                                        <p:tgtEl>
                                          <p:spTgt spid="117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7"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Text Box 4"/>
          <p:cNvSpPr txBox="1">
            <a:spLocks noChangeArrowheads="1"/>
          </p:cNvSpPr>
          <p:nvPr/>
        </p:nvSpPr>
        <p:spPr bwMode="auto">
          <a:xfrm>
            <a:off x="611188" y="1484313"/>
            <a:ext cx="8135937" cy="3189287"/>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کشش متقابل قیمت و تقاضا :</a:t>
            </a:r>
          </a:p>
          <a:p>
            <a:pPr>
              <a:spcBef>
                <a:spcPct val="50000"/>
              </a:spcBef>
            </a:pPr>
            <a:r>
              <a:rPr lang="fa-IR" sz="2800">
                <a:solidFill>
                  <a:srgbClr val="FFCC99"/>
                </a:solidFill>
              </a:rPr>
              <a:t>کشش متقابل قیمت تأثیر در مقدار تقاضای یک کالا ناشی از تغییر در قیمت کالای دیگر را نشان می دهد و بصورت زیر تعریف می شود :</a:t>
            </a:r>
          </a:p>
          <a:p>
            <a:pPr>
              <a:spcBef>
                <a:spcPct val="50000"/>
              </a:spcBef>
            </a:pPr>
            <a:endParaRPr lang="fa-IR" sz="2800">
              <a:solidFill>
                <a:srgbClr val="FFCC99"/>
              </a:solidFill>
            </a:endParaRPr>
          </a:p>
          <a:p>
            <a:pPr>
              <a:lnSpc>
                <a:spcPct val="20000"/>
              </a:lnSpc>
              <a:spcBef>
                <a:spcPct val="50000"/>
              </a:spcBef>
            </a:pPr>
            <a:r>
              <a:rPr lang="fa-IR" sz="2800">
                <a:solidFill>
                  <a:srgbClr val="FFCC99"/>
                </a:solidFill>
              </a:rPr>
              <a:t>     %  تغییرات در تقاضای کالای </a:t>
            </a:r>
            <a:r>
              <a:rPr lang="en-US" sz="2800">
                <a:solidFill>
                  <a:srgbClr val="FFCC99"/>
                </a:solidFill>
              </a:rPr>
              <a:t>Y</a:t>
            </a:r>
            <a:r>
              <a:rPr lang="en-US" sz="2800" baseline="-25000">
                <a:solidFill>
                  <a:srgbClr val="FFCC99"/>
                </a:solidFill>
              </a:rPr>
              <a:t>Z</a:t>
            </a:r>
            <a:endParaRPr lang="fa-IR" sz="2800">
              <a:solidFill>
                <a:srgbClr val="FFCC99"/>
              </a:solidFill>
            </a:endParaRPr>
          </a:p>
          <a:p>
            <a:pPr>
              <a:lnSpc>
                <a:spcPct val="20000"/>
              </a:lnSpc>
              <a:spcBef>
                <a:spcPct val="50000"/>
              </a:spcBef>
            </a:pPr>
            <a:r>
              <a:rPr lang="fa-IR" sz="2800">
                <a:solidFill>
                  <a:srgbClr val="FFCC99"/>
                </a:solidFill>
              </a:rPr>
              <a:t>                                              = کشش متقابل قیمت و تقاضا</a:t>
            </a:r>
          </a:p>
          <a:p>
            <a:pPr>
              <a:lnSpc>
                <a:spcPct val="20000"/>
              </a:lnSpc>
              <a:spcBef>
                <a:spcPct val="50000"/>
              </a:spcBef>
            </a:pPr>
            <a:r>
              <a:rPr lang="fa-IR" sz="2800">
                <a:solidFill>
                  <a:srgbClr val="FFCC99"/>
                </a:solidFill>
              </a:rPr>
              <a:t>     %    تغییرات در قیمت کالای </a:t>
            </a:r>
            <a:r>
              <a:rPr lang="en-US" sz="2800">
                <a:solidFill>
                  <a:srgbClr val="FFCC99"/>
                </a:solidFill>
              </a:rPr>
              <a:t>X</a:t>
            </a:r>
            <a:r>
              <a:rPr lang="en-US" sz="2800" baseline="-25000">
                <a:solidFill>
                  <a:srgbClr val="FFCC99"/>
                </a:solidFill>
              </a:rPr>
              <a:t>Z</a:t>
            </a:r>
            <a:endParaRPr lang="en-US" sz="2800">
              <a:solidFill>
                <a:srgbClr val="FFCC99"/>
              </a:solidFill>
            </a:endParaRPr>
          </a:p>
        </p:txBody>
      </p:sp>
      <p:sp>
        <p:nvSpPr>
          <p:cNvPr id="118789" name="Line 5"/>
          <p:cNvSpPr>
            <a:spLocks noChangeShapeType="1"/>
          </p:cNvSpPr>
          <p:nvPr/>
        </p:nvSpPr>
        <p:spPr bwMode="auto">
          <a:xfrm>
            <a:off x="4211638" y="4221163"/>
            <a:ext cx="3816350" cy="0"/>
          </a:xfrm>
          <a:prstGeom prst="line">
            <a:avLst/>
          </a:prstGeom>
          <a:noFill/>
          <a:ln w="28575">
            <a:solidFill>
              <a:srgbClr val="FFCC99"/>
            </a:solidFill>
            <a:round/>
            <a:headEnd/>
            <a:tailEnd/>
          </a:ln>
          <a:effectLst/>
        </p:spPr>
        <p:txBody>
          <a:bodyPr/>
          <a:lstStyle/>
          <a:p>
            <a:endParaRPr lang="en-US"/>
          </a:p>
        </p:txBody>
      </p:sp>
      <p:graphicFrame>
        <p:nvGraphicFramePr>
          <p:cNvPr id="118790" name="Object 6"/>
          <p:cNvGraphicFramePr>
            <a:graphicFrameLocks noChangeAspect="1"/>
          </p:cNvGraphicFramePr>
          <p:nvPr/>
        </p:nvGraphicFramePr>
        <p:xfrm>
          <a:off x="3924300" y="5084763"/>
          <a:ext cx="1368425" cy="989012"/>
        </p:xfrm>
        <a:graphic>
          <a:graphicData uri="http://schemas.openxmlformats.org/presentationml/2006/ole">
            <mc:AlternateContent xmlns:mc="http://schemas.openxmlformats.org/markup-compatibility/2006">
              <mc:Choice xmlns:v="urn:schemas-microsoft-com:vml" Requires="v">
                <p:oleObj spid="_x0000_s118791" name="Equation" r:id="rId3" imgW="596880" imgH="431640" progId="Equation.3">
                  <p:embed/>
                </p:oleObj>
              </mc:Choice>
              <mc:Fallback>
                <p:oleObj name="Equation" r:id="rId3" imgW="596880" imgH="431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5084763"/>
                        <a:ext cx="1368425" cy="989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8788">
                                            <p:txEl>
                                              <p:pRg st="0" end="0"/>
                                            </p:txEl>
                                          </p:spTgt>
                                        </p:tgtEl>
                                        <p:attrNameLst>
                                          <p:attrName>style.visibility</p:attrName>
                                        </p:attrNameLst>
                                      </p:cBhvr>
                                      <p:to>
                                        <p:strVal val="visible"/>
                                      </p:to>
                                    </p:set>
                                    <p:animEffect transition="in" filter="dissolve">
                                      <p:cBhvr>
                                        <p:cTn id="7" dur="500"/>
                                        <p:tgtEl>
                                          <p:spTgt spid="11878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8788">
                                            <p:txEl>
                                              <p:pRg st="1" end="1"/>
                                            </p:txEl>
                                          </p:spTgt>
                                        </p:tgtEl>
                                        <p:attrNameLst>
                                          <p:attrName>style.visibility</p:attrName>
                                        </p:attrNameLst>
                                      </p:cBhvr>
                                      <p:to>
                                        <p:strVal val="visible"/>
                                      </p:to>
                                    </p:set>
                                    <p:animEffect transition="in" filter="dissolve">
                                      <p:cBhvr>
                                        <p:cTn id="10" dur="500"/>
                                        <p:tgtEl>
                                          <p:spTgt spid="11878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8788">
                                            <p:txEl>
                                              <p:pRg st="3" end="3"/>
                                            </p:txEl>
                                          </p:spTgt>
                                        </p:tgtEl>
                                        <p:attrNameLst>
                                          <p:attrName>style.visibility</p:attrName>
                                        </p:attrNameLst>
                                      </p:cBhvr>
                                      <p:to>
                                        <p:strVal val="visible"/>
                                      </p:to>
                                    </p:set>
                                    <p:animEffect transition="in" filter="dissolve">
                                      <p:cBhvr>
                                        <p:cTn id="13" dur="500"/>
                                        <p:tgtEl>
                                          <p:spTgt spid="118788">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18788">
                                            <p:txEl>
                                              <p:pRg st="4" end="4"/>
                                            </p:txEl>
                                          </p:spTgt>
                                        </p:tgtEl>
                                        <p:attrNameLst>
                                          <p:attrName>style.visibility</p:attrName>
                                        </p:attrNameLst>
                                      </p:cBhvr>
                                      <p:to>
                                        <p:strVal val="visible"/>
                                      </p:to>
                                    </p:set>
                                    <p:animEffect transition="in" filter="dissolve">
                                      <p:cBhvr>
                                        <p:cTn id="16" dur="500"/>
                                        <p:tgtEl>
                                          <p:spTgt spid="118788">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18788">
                                            <p:txEl>
                                              <p:pRg st="5" end="5"/>
                                            </p:txEl>
                                          </p:spTgt>
                                        </p:tgtEl>
                                        <p:attrNameLst>
                                          <p:attrName>style.visibility</p:attrName>
                                        </p:attrNameLst>
                                      </p:cBhvr>
                                      <p:to>
                                        <p:strVal val="visible"/>
                                      </p:to>
                                    </p:set>
                                    <p:animEffect transition="in" filter="dissolve">
                                      <p:cBhvr>
                                        <p:cTn id="19" dur="500"/>
                                        <p:tgtEl>
                                          <p:spTgt spid="118788">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18789"/>
                                        </p:tgtEl>
                                        <p:attrNameLst>
                                          <p:attrName>style.visibility</p:attrName>
                                        </p:attrNameLst>
                                      </p:cBhvr>
                                      <p:to>
                                        <p:strVal val="visible"/>
                                      </p:to>
                                    </p:set>
                                    <p:animEffect transition="in" filter="box(in)">
                                      <p:cBhvr>
                                        <p:cTn id="24" dur="1000"/>
                                        <p:tgtEl>
                                          <p:spTgt spid="118789"/>
                                        </p:tgtEl>
                                      </p:cBhvr>
                                    </p:animEffect>
                                  </p:childTnLst>
                                </p:cTn>
                              </p:par>
                              <p:par>
                                <p:cTn id="25" presetID="4" presetClass="entr" presetSubtype="16" fill="hold" nodeType="withEffect">
                                  <p:stCondLst>
                                    <p:cond delay="0"/>
                                  </p:stCondLst>
                                  <p:childTnLst>
                                    <p:set>
                                      <p:cBhvr>
                                        <p:cTn id="26" dur="1" fill="hold">
                                          <p:stCondLst>
                                            <p:cond delay="0"/>
                                          </p:stCondLst>
                                        </p:cTn>
                                        <p:tgtEl>
                                          <p:spTgt spid="118790"/>
                                        </p:tgtEl>
                                        <p:attrNameLst>
                                          <p:attrName>style.visibility</p:attrName>
                                        </p:attrNameLst>
                                      </p:cBhvr>
                                      <p:to>
                                        <p:strVal val="visible"/>
                                      </p:to>
                                    </p:set>
                                    <p:animEffect transition="in" filter="box(in)">
                                      <p:cBhvr>
                                        <p:cTn id="27" dur="1000"/>
                                        <p:tgtEl>
                                          <p:spTgt spid="1187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9" grpId="0" animBg="1"/>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Text Box 4"/>
          <p:cNvSpPr txBox="1">
            <a:spLocks noChangeArrowheads="1"/>
          </p:cNvSpPr>
          <p:nvPr/>
        </p:nvSpPr>
        <p:spPr bwMode="auto">
          <a:xfrm>
            <a:off x="539750" y="1989138"/>
            <a:ext cx="8280400" cy="2074862"/>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کالاهای جانشین :</a:t>
            </a:r>
          </a:p>
          <a:p>
            <a:pPr algn="just">
              <a:spcBef>
                <a:spcPct val="50000"/>
              </a:spcBef>
            </a:pPr>
            <a:r>
              <a:rPr lang="fa-IR" sz="2800">
                <a:solidFill>
                  <a:srgbClr val="FFCC99"/>
                </a:solidFill>
              </a:rPr>
              <a:t>اگر علامت کشش مثبت باشد به این معنی است که تغییر در قیمت کالای </a:t>
            </a:r>
            <a:r>
              <a:rPr lang="en-US" sz="2800">
                <a:solidFill>
                  <a:srgbClr val="FFCC99"/>
                </a:solidFill>
              </a:rPr>
              <a:t>X</a:t>
            </a:r>
            <a:r>
              <a:rPr lang="fa-IR" sz="2800">
                <a:solidFill>
                  <a:srgbClr val="FFCC99"/>
                </a:solidFill>
              </a:rPr>
              <a:t> باعث تغییر هم جهت در مقدار تقاضای کالای </a:t>
            </a:r>
            <a:r>
              <a:rPr lang="en-US" sz="2800">
                <a:solidFill>
                  <a:srgbClr val="FFCC99"/>
                </a:solidFill>
              </a:rPr>
              <a:t>Y</a:t>
            </a:r>
            <a:r>
              <a:rPr lang="fa-IR" sz="2800">
                <a:solidFill>
                  <a:srgbClr val="FFCC99"/>
                </a:solidFill>
              </a:rPr>
              <a:t> می شود ، در این صورت این دو کالا جانشین هستند.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9812">
                                            <p:txEl>
                                              <p:pRg st="0" end="0"/>
                                            </p:txEl>
                                          </p:spTgt>
                                        </p:tgtEl>
                                        <p:attrNameLst>
                                          <p:attrName>style.visibility</p:attrName>
                                        </p:attrNameLst>
                                      </p:cBhvr>
                                      <p:to>
                                        <p:strVal val="visible"/>
                                      </p:to>
                                    </p:set>
                                    <p:animEffect transition="in" filter="dissolve">
                                      <p:cBhvr>
                                        <p:cTn id="7" dur="500"/>
                                        <p:tgtEl>
                                          <p:spTgt spid="11981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9812">
                                            <p:txEl>
                                              <p:pRg st="1" end="1"/>
                                            </p:txEl>
                                          </p:spTgt>
                                        </p:tgtEl>
                                        <p:attrNameLst>
                                          <p:attrName>style.visibility</p:attrName>
                                        </p:attrNameLst>
                                      </p:cBhvr>
                                      <p:to>
                                        <p:strVal val="visible"/>
                                      </p:to>
                                    </p:set>
                                    <p:animEffect transition="in" filter="dissolve">
                                      <p:cBhvr>
                                        <p:cTn id="10" dur="500"/>
                                        <p:tgtEl>
                                          <p:spTgt spid="1198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56" name="Group 32"/>
          <p:cNvGraphicFramePr>
            <a:graphicFrameLocks noGrp="1"/>
          </p:cNvGraphicFramePr>
          <p:nvPr/>
        </p:nvGraphicFramePr>
        <p:xfrm>
          <a:off x="539750" y="0"/>
          <a:ext cx="7632700" cy="6809931"/>
        </p:xfrm>
        <a:graphic>
          <a:graphicData uri="http://schemas.openxmlformats.org/drawingml/2006/table">
            <a:tbl>
              <a:tblPr rtl="1"/>
              <a:tblGrid>
                <a:gridCol w="2544762"/>
                <a:gridCol w="2543175"/>
                <a:gridCol w="2544763"/>
              </a:tblGrid>
              <a:tr h="360363">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اقتصاد کلان</a:t>
                      </a:r>
                      <a:endParaRPr kumimoji="0" lang="en-US"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اقتصاد خرد</a:t>
                      </a:r>
                      <a:endParaRPr kumimoji="0" lang="en-US"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0013">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تولید ملی- ستاده ملی</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تولید کل صنایع</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رشد تولید ملی</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تولید ملی ناخالص</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سطح عمومی قیمتها</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قیمت مصرف کننده</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قیمت تولید کننده</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نرخ تورم</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درآمد ملی</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دستمزد و حقوق کل</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سود کل بنگاه ها</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اشتغال و عدم اشتغال در کل اقتصاد</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کل تعداد مشاغل</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نرخ بیکاری</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               تولید</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            قیمتها</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            درآمد</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              اشتغال</a:t>
                      </a:r>
                      <a:endParaRPr kumimoji="0" lang="en-US"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تولید- ستاده صنایع یا بنگاههای منفرد</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چه قدر فولاد</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چه مقدار اتومبیل</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چه مقدار گندم</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قیمت یک کالا یا خدمت</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قیمت ماشین لباسشویی</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بهای مواد غذایی</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اجاره ساختمان</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توزیع ثروت و درآمد</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دستمزد در صنایع اتومبیل</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دستمزد حداقل</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درآمد مدیران</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فقر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تبعیض</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استخدام به وسیله یک بنگاه یا صنعت</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شغل در صنعت مس</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تعداد کارکنان یک مزرعه</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تعداد اساتید</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rPr>
                        <a:t>تعداد پزشکان</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400" b="1" i="0" u="none" strike="noStrike" cap="none" normalizeH="0" baseline="0" smtClean="0">
                        <a:ln>
                          <a:noFill/>
                        </a:ln>
                        <a:solidFill>
                          <a:schemeClr val="hlink"/>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1456"/>
                                        </p:tgtEl>
                                        <p:attrNameLst>
                                          <p:attrName>style.visibility</p:attrName>
                                        </p:attrNameLst>
                                      </p:cBhvr>
                                      <p:to>
                                        <p:strVal val="visible"/>
                                      </p:to>
                                    </p:set>
                                    <p:animEffect transition="in" filter="dissolve">
                                      <p:cBhvr>
                                        <p:cTn id="7" dur="500"/>
                                        <p:tgtEl>
                                          <p:spTgt spid="231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Text Box 4"/>
          <p:cNvSpPr txBox="1">
            <a:spLocks noChangeArrowheads="1"/>
          </p:cNvSpPr>
          <p:nvPr/>
        </p:nvSpPr>
        <p:spPr bwMode="auto">
          <a:xfrm>
            <a:off x="539750" y="1989138"/>
            <a:ext cx="8280400" cy="2074862"/>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کالاهای مکمل :</a:t>
            </a:r>
          </a:p>
          <a:p>
            <a:pPr algn="just">
              <a:spcBef>
                <a:spcPct val="50000"/>
              </a:spcBef>
            </a:pPr>
            <a:r>
              <a:rPr lang="fa-IR" sz="2800">
                <a:solidFill>
                  <a:srgbClr val="FFCC99"/>
                </a:solidFill>
              </a:rPr>
              <a:t>اگر علامت کشش منفی باشد تغییر در قیمت کالای </a:t>
            </a:r>
            <a:r>
              <a:rPr lang="en-US" sz="2800">
                <a:solidFill>
                  <a:srgbClr val="FFCC99"/>
                </a:solidFill>
              </a:rPr>
              <a:t>X</a:t>
            </a:r>
            <a:r>
              <a:rPr lang="fa-IR" sz="2800">
                <a:solidFill>
                  <a:srgbClr val="FFCC99"/>
                </a:solidFill>
              </a:rPr>
              <a:t> باعث تغییر در جهت مخالف در تقاضای کالای </a:t>
            </a:r>
            <a:r>
              <a:rPr lang="en-US" sz="2800">
                <a:solidFill>
                  <a:srgbClr val="FFCC99"/>
                </a:solidFill>
              </a:rPr>
              <a:t>Y</a:t>
            </a:r>
            <a:r>
              <a:rPr lang="fa-IR" sz="2800">
                <a:solidFill>
                  <a:srgbClr val="FFCC99"/>
                </a:solidFill>
              </a:rPr>
              <a:t> می شود ، در این صورت این دو کالا مکمل هستند.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0836">
                                            <p:txEl>
                                              <p:pRg st="0" end="0"/>
                                            </p:txEl>
                                          </p:spTgt>
                                        </p:tgtEl>
                                        <p:attrNameLst>
                                          <p:attrName>style.visibility</p:attrName>
                                        </p:attrNameLst>
                                      </p:cBhvr>
                                      <p:to>
                                        <p:strVal val="visible"/>
                                      </p:to>
                                    </p:set>
                                    <p:animEffect transition="in" filter="dissolve">
                                      <p:cBhvr>
                                        <p:cTn id="7" dur="500"/>
                                        <p:tgtEl>
                                          <p:spTgt spid="1208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0836">
                                            <p:txEl>
                                              <p:pRg st="1" end="1"/>
                                            </p:txEl>
                                          </p:spTgt>
                                        </p:tgtEl>
                                        <p:attrNameLst>
                                          <p:attrName>style.visibility</p:attrName>
                                        </p:attrNameLst>
                                      </p:cBhvr>
                                      <p:to>
                                        <p:strVal val="visible"/>
                                      </p:to>
                                    </p:set>
                                    <p:animEffect transition="in" filter="dissolve">
                                      <p:cBhvr>
                                        <p:cTn id="10" dur="500"/>
                                        <p:tgtEl>
                                          <p:spTgt spid="1208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Text Box 4"/>
          <p:cNvSpPr txBox="1">
            <a:spLocks noChangeArrowheads="1"/>
          </p:cNvSpPr>
          <p:nvPr/>
        </p:nvSpPr>
        <p:spPr bwMode="auto">
          <a:xfrm>
            <a:off x="395288" y="620713"/>
            <a:ext cx="8137525" cy="4984750"/>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کشش عرضه :</a:t>
            </a:r>
          </a:p>
          <a:p>
            <a:pPr algn="just">
              <a:spcBef>
                <a:spcPct val="50000"/>
              </a:spcBef>
            </a:pPr>
            <a:r>
              <a:rPr lang="fa-IR" sz="2800">
                <a:solidFill>
                  <a:srgbClr val="FFCC99"/>
                </a:solidFill>
              </a:rPr>
              <a:t>تأثیر تغییر در مقدار عرضه ناشی از تغییر در قیمت را می توان با کشش عرضه معرفی نمود. کشش عرضه مشابه دیگر کشش ها بصورت زیر تعریف می شود :</a:t>
            </a:r>
          </a:p>
          <a:p>
            <a:pPr>
              <a:spcBef>
                <a:spcPct val="50000"/>
              </a:spcBef>
            </a:pPr>
            <a:endParaRPr lang="fa-IR" sz="2800">
              <a:solidFill>
                <a:srgbClr val="FFCC99"/>
              </a:solidFill>
            </a:endParaRPr>
          </a:p>
          <a:p>
            <a:pPr>
              <a:lnSpc>
                <a:spcPct val="20000"/>
              </a:lnSpc>
              <a:spcBef>
                <a:spcPct val="50000"/>
              </a:spcBef>
            </a:pPr>
            <a:r>
              <a:rPr lang="fa-IR" sz="2800">
                <a:solidFill>
                  <a:srgbClr val="FFCC99"/>
                </a:solidFill>
              </a:rPr>
              <a:t>                  % تغییرات در مقدار عرضه کالا</a:t>
            </a:r>
          </a:p>
          <a:p>
            <a:pPr>
              <a:lnSpc>
                <a:spcPct val="20000"/>
              </a:lnSpc>
              <a:spcBef>
                <a:spcPct val="50000"/>
              </a:spcBef>
            </a:pPr>
            <a:r>
              <a:rPr lang="fa-IR" sz="2800">
                <a:solidFill>
                  <a:srgbClr val="FFCC99"/>
                </a:solidFill>
              </a:rPr>
              <a:t>                                                            = کشش عرضه</a:t>
            </a:r>
          </a:p>
          <a:p>
            <a:pPr>
              <a:lnSpc>
                <a:spcPct val="20000"/>
              </a:lnSpc>
              <a:spcBef>
                <a:spcPct val="50000"/>
              </a:spcBef>
            </a:pPr>
            <a:r>
              <a:rPr lang="fa-IR" sz="2800">
                <a:solidFill>
                  <a:srgbClr val="FFCC99"/>
                </a:solidFill>
              </a:rPr>
              <a:t>                         % تغییر در قیمت کالا </a:t>
            </a:r>
          </a:p>
          <a:p>
            <a:pPr>
              <a:lnSpc>
                <a:spcPct val="20000"/>
              </a:lnSpc>
              <a:spcBef>
                <a:spcPct val="50000"/>
              </a:spcBef>
            </a:pPr>
            <a:endParaRPr lang="fa-IR" sz="2800">
              <a:solidFill>
                <a:srgbClr val="FFCC99"/>
              </a:solidFill>
            </a:endParaRPr>
          </a:p>
          <a:p>
            <a:pPr>
              <a:spcBef>
                <a:spcPct val="50000"/>
              </a:spcBef>
            </a:pPr>
            <a:r>
              <a:rPr lang="fa-IR" sz="2800">
                <a:solidFill>
                  <a:srgbClr val="FFCC99"/>
                </a:solidFill>
              </a:rPr>
              <a:t>انتظار می رود که کشش منحنی عرضه کالاها علامت مثبت داشته باشد.</a:t>
            </a:r>
            <a:endParaRPr lang="en-US" sz="2800">
              <a:solidFill>
                <a:srgbClr val="FFCC99"/>
              </a:solidFill>
            </a:endParaRPr>
          </a:p>
        </p:txBody>
      </p:sp>
      <p:sp>
        <p:nvSpPr>
          <p:cNvPr id="121862" name="Line 6"/>
          <p:cNvSpPr>
            <a:spLocks noChangeShapeType="1"/>
          </p:cNvSpPr>
          <p:nvPr/>
        </p:nvSpPr>
        <p:spPr bwMode="auto">
          <a:xfrm>
            <a:off x="2771775" y="3789363"/>
            <a:ext cx="3960813" cy="0"/>
          </a:xfrm>
          <a:prstGeom prst="line">
            <a:avLst/>
          </a:prstGeom>
          <a:noFill/>
          <a:ln w="28575">
            <a:solidFill>
              <a:srgbClr val="FFCC99"/>
            </a:solidFill>
            <a:round/>
            <a:headEnd/>
            <a:tailEnd/>
          </a:ln>
          <a:effectLst/>
        </p:spPr>
        <p:txBody>
          <a:bodyPr/>
          <a:lstStyle/>
          <a:p>
            <a:endParaRPr lang="en-US"/>
          </a:p>
        </p:txBody>
      </p:sp>
      <p:graphicFrame>
        <p:nvGraphicFramePr>
          <p:cNvPr id="121863" name="Object 7"/>
          <p:cNvGraphicFramePr>
            <a:graphicFrameLocks noChangeAspect="1"/>
          </p:cNvGraphicFramePr>
          <p:nvPr/>
        </p:nvGraphicFramePr>
        <p:xfrm>
          <a:off x="7019925" y="3284538"/>
          <a:ext cx="1439863" cy="931862"/>
        </p:xfrm>
        <a:graphic>
          <a:graphicData uri="http://schemas.openxmlformats.org/presentationml/2006/ole">
            <mc:AlternateContent xmlns:mc="http://schemas.openxmlformats.org/markup-compatibility/2006">
              <mc:Choice xmlns:v="urn:schemas-microsoft-com:vml" Requires="v">
                <p:oleObj spid="_x0000_s121864" name="Equation" r:id="rId3" imgW="647640" imgH="419040" progId="Equation.3">
                  <p:embed/>
                </p:oleObj>
              </mc:Choice>
              <mc:Fallback>
                <p:oleObj name="Equation" r:id="rId3" imgW="647640" imgH="41904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9925" y="3284538"/>
                        <a:ext cx="1439863" cy="931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1860">
                                            <p:txEl>
                                              <p:pRg st="0" end="0"/>
                                            </p:txEl>
                                          </p:spTgt>
                                        </p:tgtEl>
                                        <p:attrNameLst>
                                          <p:attrName>style.visibility</p:attrName>
                                        </p:attrNameLst>
                                      </p:cBhvr>
                                      <p:to>
                                        <p:strVal val="visible"/>
                                      </p:to>
                                    </p:set>
                                    <p:animEffect transition="in" filter="dissolve">
                                      <p:cBhvr>
                                        <p:cTn id="7" dur="500"/>
                                        <p:tgtEl>
                                          <p:spTgt spid="1218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1860">
                                            <p:txEl>
                                              <p:pRg st="1" end="1"/>
                                            </p:txEl>
                                          </p:spTgt>
                                        </p:tgtEl>
                                        <p:attrNameLst>
                                          <p:attrName>style.visibility</p:attrName>
                                        </p:attrNameLst>
                                      </p:cBhvr>
                                      <p:to>
                                        <p:strVal val="visible"/>
                                      </p:to>
                                    </p:set>
                                    <p:animEffect transition="in" filter="dissolve">
                                      <p:cBhvr>
                                        <p:cTn id="10" dur="500"/>
                                        <p:tgtEl>
                                          <p:spTgt spid="12186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21860">
                                            <p:txEl>
                                              <p:pRg st="3" end="3"/>
                                            </p:txEl>
                                          </p:spTgt>
                                        </p:tgtEl>
                                        <p:attrNameLst>
                                          <p:attrName>style.visibility</p:attrName>
                                        </p:attrNameLst>
                                      </p:cBhvr>
                                      <p:to>
                                        <p:strVal val="visible"/>
                                      </p:to>
                                    </p:set>
                                    <p:animEffect transition="in" filter="dissolve">
                                      <p:cBhvr>
                                        <p:cTn id="13" dur="500"/>
                                        <p:tgtEl>
                                          <p:spTgt spid="121860">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21860">
                                            <p:txEl>
                                              <p:pRg st="4" end="4"/>
                                            </p:txEl>
                                          </p:spTgt>
                                        </p:tgtEl>
                                        <p:attrNameLst>
                                          <p:attrName>style.visibility</p:attrName>
                                        </p:attrNameLst>
                                      </p:cBhvr>
                                      <p:to>
                                        <p:strVal val="visible"/>
                                      </p:to>
                                    </p:set>
                                    <p:animEffect transition="in" filter="dissolve">
                                      <p:cBhvr>
                                        <p:cTn id="16" dur="500"/>
                                        <p:tgtEl>
                                          <p:spTgt spid="121860">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21860">
                                            <p:txEl>
                                              <p:pRg st="5" end="5"/>
                                            </p:txEl>
                                          </p:spTgt>
                                        </p:tgtEl>
                                        <p:attrNameLst>
                                          <p:attrName>style.visibility</p:attrName>
                                        </p:attrNameLst>
                                      </p:cBhvr>
                                      <p:to>
                                        <p:strVal val="visible"/>
                                      </p:to>
                                    </p:set>
                                    <p:animEffect transition="in" filter="dissolve">
                                      <p:cBhvr>
                                        <p:cTn id="19" dur="500"/>
                                        <p:tgtEl>
                                          <p:spTgt spid="121860">
                                            <p:txEl>
                                              <p:pRg st="5" end="5"/>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121860">
                                            <p:txEl>
                                              <p:pRg st="7" end="7"/>
                                            </p:txEl>
                                          </p:spTgt>
                                        </p:tgtEl>
                                        <p:attrNameLst>
                                          <p:attrName>style.visibility</p:attrName>
                                        </p:attrNameLst>
                                      </p:cBhvr>
                                      <p:to>
                                        <p:strVal val="visible"/>
                                      </p:to>
                                    </p:set>
                                    <p:animEffect transition="in" filter="dissolve">
                                      <p:cBhvr>
                                        <p:cTn id="22" dur="500"/>
                                        <p:tgtEl>
                                          <p:spTgt spid="121860">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1862"/>
                                        </p:tgtEl>
                                        <p:attrNameLst>
                                          <p:attrName>style.visibility</p:attrName>
                                        </p:attrNameLst>
                                      </p:cBhvr>
                                      <p:to>
                                        <p:strVal val="visible"/>
                                      </p:to>
                                    </p:set>
                                    <p:animEffect transition="in" filter="box(in)">
                                      <p:cBhvr>
                                        <p:cTn id="27" dur="1000"/>
                                        <p:tgtEl>
                                          <p:spTgt spid="121862"/>
                                        </p:tgtEl>
                                      </p:cBhvr>
                                    </p:animEffect>
                                  </p:childTnLst>
                                </p:cTn>
                              </p:par>
                              <p:par>
                                <p:cTn id="28" presetID="4" presetClass="entr" presetSubtype="16" fill="hold" nodeType="withEffect">
                                  <p:stCondLst>
                                    <p:cond delay="0"/>
                                  </p:stCondLst>
                                  <p:childTnLst>
                                    <p:set>
                                      <p:cBhvr>
                                        <p:cTn id="29" dur="1" fill="hold">
                                          <p:stCondLst>
                                            <p:cond delay="0"/>
                                          </p:stCondLst>
                                        </p:cTn>
                                        <p:tgtEl>
                                          <p:spTgt spid="121863"/>
                                        </p:tgtEl>
                                        <p:attrNameLst>
                                          <p:attrName>style.visibility</p:attrName>
                                        </p:attrNameLst>
                                      </p:cBhvr>
                                      <p:to>
                                        <p:strVal val="visible"/>
                                      </p:to>
                                    </p:set>
                                    <p:animEffect transition="in" filter="box(in)">
                                      <p:cBhvr>
                                        <p:cTn id="30" dur="1000"/>
                                        <p:tgtEl>
                                          <p:spTgt spid="1218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2" grpId="0" animBg="1"/>
    </p:bld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Text Box 4"/>
          <p:cNvSpPr txBox="1">
            <a:spLocks noChangeArrowheads="1"/>
          </p:cNvSpPr>
          <p:nvPr/>
        </p:nvSpPr>
        <p:spPr bwMode="auto">
          <a:xfrm>
            <a:off x="1258888" y="1989138"/>
            <a:ext cx="7343775" cy="2347912"/>
          </a:xfrm>
          <a:prstGeom prst="rect">
            <a:avLst/>
          </a:prstGeom>
          <a:noFill/>
          <a:ln w="9525">
            <a:noFill/>
            <a:miter lim="800000"/>
            <a:headEnd/>
            <a:tailEnd/>
          </a:ln>
          <a:effectLst/>
        </p:spPr>
        <p:txBody>
          <a:bodyPr>
            <a:spAutoFit/>
          </a:bodyPr>
          <a:lstStyle/>
          <a:p>
            <a:pPr>
              <a:spcBef>
                <a:spcPct val="50000"/>
              </a:spcBef>
            </a:pPr>
            <a:r>
              <a:rPr lang="fa-IR" sz="4000">
                <a:solidFill>
                  <a:srgbClr val="00FF00"/>
                </a:solidFill>
              </a:rPr>
              <a:t>                       فصل هفتم</a:t>
            </a:r>
          </a:p>
          <a:p>
            <a:pPr>
              <a:spcBef>
                <a:spcPct val="50000"/>
              </a:spcBef>
            </a:pPr>
            <a:r>
              <a:rPr lang="fa-IR" sz="4000">
                <a:solidFill>
                  <a:srgbClr val="00FF00"/>
                </a:solidFill>
              </a:rPr>
              <a:t>                         هزینه</a:t>
            </a:r>
          </a:p>
          <a:p>
            <a:pPr>
              <a:spcBef>
                <a:spcPct val="50000"/>
              </a:spcBef>
            </a:pPr>
            <a:endParaRPr lang="en-US" sz="32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2884">
                                            <p:txEl>
                                              <p:pRg st="0" end="0"/>
                                            </p:txEl>
                                          </p:spTgt>
                                        </p:tgtEl>
                                        <p:attrNameLst>
                                          <p:attrName>style.visibility</p:attrName>
                                        </p:attrNameLst>
                                      </p:cBhvr>
                                      <p:to>
                                        <p:strVal val="visible"/>
                                      </p:to>
                                    </p:set>
                                    <p:animEffect transition="in" filter="dissolve">
                                      <p:cBhvr>
                                        <p:cTn id="7" dur="500"/>
                                        <p:tgtEl>
                                          <p:spTgt spid="1228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2884">
                                            <p:txEl>
                                              <p:pRg st="1" end="1"/>
                                            </p:txEl>
                                          </p:spTgt>
                                        </p:tgtEl>
                                        <p:attrNameLst>
                                          <p:attrName>style.visibility</p:attrName>
                                        </p:attrNameLst>
                                      </p:cBhvr>
                                      <p:to>
                                        <p:strVal val="visible"/>
                                      </p:to>
                                    </p:set>
                                    <p:animEffect transition="in" filter="dissolve">
                                      <p:cBhvr>
                                        <p:cTn id="10" dur="500"/>
                                        <p:tgtEl>
                                          <p:spTgt spid="1228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60" name="Text Box 4"/>
          <p:cNvSpPr txBox="1">
            <a:spLocks noChangeArrowheads="1"/>
          </p:cNvSpPr>
          <p:nvPr/>
        </p:nvSpPr>
        <p:spPr bwMode="auto">
          <a:xfrm>
            <a:off x="395288" y="2133600"/>
            <a:ext cx="8280400" cy="1647825"/>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هدف کلی :</a:t>
            </a:r>
          </a:p>
          <a:p>
            <a:pPr algn="just">
              <a:spcBef>
                <a:spcPct val="50000"/>
              </a:spcBef>
            </a:pPr>
            <a:r>
              <a:rPr lang="fa-IR" sz="2800">
                <a:solidFill>
                  <a:srgbClr val="00FF00"/>
                </a:solidFill>
              </a:rPr>
              <a:t>دانشجو با هزینه های شرکت یا مواردی که به منحنی عرضه مربوط می شود ، آشنا می گردد.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24260">
                                            <p:txEl>
                                              <p:pRg st="0" end="0"/>
                                            </p:txEl>
                                          </p:spTgt>
                                        </p:tgtEl>
                                        <p:attrNameLst>
                                          <p:attrName>style.visibility</p:attrName>
                                        </p:attrNameLst>
                                      </p:cBhvr>
                                      <p:to>
                                        <p:strVal val="visible"/>
                                      </p:to>
                                    </p:set>
                                    <p:animEffect transition="in" filter="dissolve">
                                      <p:cBhvr>
                                        <p:cTn id="7" dur="500"/>
                                        <p:tgtEl>
                                          <p:spTgt spid="2242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24260">
                                            <p:txEl>
                                              <p:pRg st="1" end="1"/>
                                            </p:txEl>
                                          </p:spTgt>
                                        </p:tgtEl>
                                        <p:attrNameLst>
                                          <p:attrName>style.visibility</p:attrName>
                                        </p:attrNameLst>
                                      </p:cBhvr>
                                      <p:to>
                                        <p:strVal val="visible"/>
                                      </p:to>
                                    </p:set>
                                    <p:animEffect transition="in" filter="dissolve">
                                      <p:cBhvr>
                                        <p:cTn id="10" dur="500"/>
                                        <p:tgtEl>
                                          <p:spTgt spid="22426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Text Box 4"/>
          <p:cNvSpPr txBox="1">
            <a:spLocks noChangeArrowheads="1"/>
          </p:cNvSpPr>
          <p:nvPr/>
        </p:nvSpPr>
        <p:spPr bwMode="auto">
          <a:xfrm>
            <a:off x="323850" y="295275"/>
            <a:ext cx="8208963" cy="6562725"/>
          </a:xfrm>
          <a:prstGeom prst="rect">
            <a:avLst/>
          </a:prstGeom>
          <a:noFill/>
          <a:ln w="9525">
            <a:noFill/>
            <a:miter lim="800000"/>
            <a:headEnd/>
            <a:tailEnd/>
          </a:ln>
          <a:effectLst/>
        </p:spPr>
        <p:txBody>
          <a:bodyPr>
            <a:spAutoFit/>
          </a:bodyPr>
          <a:lstStyle/>
          <a:p>
            <a:pPr marL="342900" indent="-342900" algn="just">
              <a:spcBef>
                <a:spcPct val="50000"/>
              </a:spcBef>
            </a:pPr>
            <a:r>
              <a:rPr lang="fa-IR" sz="3200">
                <a:solidFill>
                  <a:srgbClr val="00FF00"/>
                </a:solidFill>
              </a:rPr>
              <a:t>هدفهای رفتاری :</a:t>
            </a:r>
          </a:p>
          <a:p>
            <a:pPr marL="342900" indent="-342900" algn="just">
              <a:spcBef>
                <a:spcPct val="50000"/>
              </a:spcBef>
              <a:buFontTx/>
              <a:buAutoNum type="arabicPeriod"/>
            </a:pPr>
            <a:r>
              <a:rPr lang="fa-IR" sz="2800">
                <a:solidFill>
                  <a:srgbClr val="00FF00"/>
                </a:solidFill>
              </a:rPr>
              <a:t>« هزینه های آشکار » ، « هزینه های پنهان » و « سود   اقتصادی » را تعریف کند.</a:t>
            </a:r>
          </a:p>
          <a:p>
            <a:pPr marL="342900" indent="-342900" algn="just">
              <a:spcBef>
                <a:spcPct val="50000"/>
              </a:spcBef>
              <a:buFontTx/>
              <a:buAutoNum type="arabicPeriod"/>
            </a:pPr>
            <a:r>
              <a:rPr lang="fa-IR" sz="2800">
                <a:solidFill>
                  <a:srgbClr val="00FF00"/>
                </a:solidFill>
              </a:rPr>
              <a:t>مفهوم « کوتاه مدت » و « بلند مدت » را در قانون بازدهی نزولی حداقل در یک سطر تعریف کند.</a:t>
            </a:r>
          </a:p>
          <a:p>
            <a:pPr marL="342900" indent="-342900" algn="just">
              <a:spcBef>
                <a:spcPct val="50000"/>
              </a:spcBef>
              <a:buFontTx/>
              <a:buAutoNum type="arabicPeriod"/>
            </a:pPr>
            <a:r>
              <a:rPr lang="fa-IR" sz="2800">
                <a:solidFill>
                  <a:srgbClr val="00FF00"/>
                </a:solidFill>
              </a:rPr>
              <a:t>« قانون بازدهی نزولی » ( کاهنده ) را همراه با ذکر یک مثال تعریف کند.</a:t>
            </a:r>
          </a:p>
          <a:p>
            <a:pPr marL="342900" indent="-342900" algn="just">
              <a:spcBef>
                <a:spcPct val="50000"/>
              </a:spcBef>
              <a:buFontTx/>
              <a:buAutoNum type="arabicPeriod"/>
            </a:pPr>
            <a:r>
              <a:rPr lang="fa-IR" sz="2800">
                <a:solidFill>
                  <a:srgbClr val="00FF00"/>
                </a:solidFill>
              </a:rPr>
              <a:t>« هزینه های کل کوتاه مدت » و « هزینه های هر واحد در    کوتاه مدت » و « هزینه های   بلند مدت تولید » را همراه با یک مثال توضیح دهد.</a:t>
            </a:r>
          </a:p>
          <a:p>
            <a:pPr marL="342900" indent="-342900" algn="just">
              <a:spcBef>
                <a:spcPct val="50000"/>
              </a:spcBef>
            </a:pPr>
            <a:endParaRPr lang="fa-IR" sz="2800">
              <a:solidFill>
                <a:srgbClr val="00FF00"/>
              </a:solidFill>
            </a:endParaRPr>
          </a:p>
          <a:p>
            <a:pPr marL="342900" indent="-342900" algn="just">
              <a:spcBef>
                <a:spcPct val="50000"/>
              </a:spcBef>
              <a:buFontTx/>
              <a:buAutoNum type="arabicPeriod"/>
            </a:pP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3908">
                                            <p:txEl>
                                              <p:pRg st="0" end="0"/>
                                            </p:txEl>
                                          </p:spTgt>
                                        </p:tgtEl>
                                        <p:attrNameLst>
                                          <p:attrName>style.visibility</p:attrName>
                                        </p:attrNameLst>
                                      </p:cBhvr>
                                      <p:to>
                                        <p:strVal val="visible"/>
                                      </p:to>
                                    </p:set>
                                    <p:animEffect transition="in" filter="dissolve">
                                      <p:cBhvr>
                                        <p:cTn id="7" dur="500"/>
                                        <p:tgtEl>
                                          <p:spTgt spid="12390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3908">
                                            <p:txEl>
                                              <p:pRg st="1" end="1"/>
                                            </p:txEl>
                                          </p:spTgt>
                                        </p:tgtEl>
                                        <p:attrNameLst>
                                          <p:attrName>style.visibility</p:attrName>
                                        </p:attrNameLst>
                                      </p:cBhvr>
                                      <p:to>
                                        <p:strVal val="visible"/>
                                      </p:to>
                                    </p:set>
                                    <p:animEffect transition="in" filter="dissolve">
                                      <p:cBhvr>
                                        <p:cTn id="10" dur="500"/>
                                        <p:tgtEl>
                                          <p:spTgt spid="12390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23908">
                                            <p:txEl>
                                              <p:pRg st="2" end="2"/>
                                            </p:txEl>
                                          </p:spTgt>
                                        </p:tgtEl>
                                        <p:attrNameLst>
                                          <p:attrName>style.visibility</p:attrName>
                                        </p:attrNameLst>
                                      </p:cBhvr>
                                      <p:to>
                                        <p:strVal val="visible"/>
                                      </p:to>
                                    </p:set>
                                    <p:animEffect transition="in" filter="dissolve">
                                      <p:cBhvr>
                                        <p:cTn id="13" dur="500"/>
                                        <p:tgtEl>
                                          <p:spTgt spid="12390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23908">
                                            <p:txEl>
                                              <p:pRg st="3" end="3"/>
                                            </p:txEl>
                                          </p:spTgt>
                                        </p:tgtEl>
                                        <p:attrNameLst>
                                          <p:attrName>style.visibility</p:attrName>
                                        </p:attrNameLst>
                                      </p:cBhvr>
                                      <p:to>
                                        <p:strVal val="visible"/>
                                      </p:to>
                                    </p:set>
                                    <p:animEffect transition="in" filter="dissolve">
                                      <p:cBhvr>
                                        <p:cTn id="16" dur="500"/>
                                        <p:tgtEl>
                                          <p:spTgt spid="123908">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23908">
                                            <p:txEl>
                                              <p:pRg st="4" end="4"/>
                                            </p:txEl>
                                          </p:spTgt>
                                        </p:tgtEl>
                                        <p:attrNameLst>
                                          <p:attrName>style.visibility</p:attrName>
                                        </p:attrNameLst>
                                      </p:cBhvr>
                                      <p:to>
                                        <p:strVal val="visible"/>
                                      </p:to>
                                    </p:set>
                                    <p:animEffect transition="in" filter="dissolve">
                                      <p:cBhvr>
                                        <p:cTn id="19" dur="500"/>
                                        <p:tgtEl>
                                          <p:spTgt spid="12390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Text Box 4"/>
          <p:cNvSpPr txBox="1">
            <a:spLocks noChangeArrowheads="1"/>
          </p:cNvSpPr>
          <p:nvPr/>
        </p:nvSpPr>
        <p:spPr bwMode="auto">
          <a:xfrm>
            <a:off x="611188" y="1916113"/>
            <a:ext cx="8208962" cy="4213225"/>
          </a:xfrm>
          <a:prstGeom prst="rect">
            <a:avLst/>
          </a:prstGeom>
          <a:noFill/>
          <a:ln w="9525">
            <a:noFill/>
            <a:miter lim="800000"/>
            <a:headEnd/>
            <a:tailEnd/>
          </a:ln>
          <a:effectLst/>
        </p:spPr>
        <p:txBody>
          <a:bodyPr>
            <a:spAutoFit/>
          </a:bodyPr>
          <a:lstStyle/>
          <a:p>
            <a:pPr marL="342900" indent="-342900" algn="just">
              <a:spcBef>
                <a:spcPct val="50000"/>
              </a:spcBef>
            </a:pPr>
            <a:r>
              <a:rPr lang="fa-IR" sz="3200">
                <a:solidFill>
                  <a:srgbClr val="00FF00"/>
                </a:solidFill>
              </a:rPr>
              <a:t>ادامه هدفهای رفتاری :</a:t>
            </a:r>
          </a:p>
          <a:p>
            <a:pPr marL="342900" indent="-342900" algn="just">
              <a:spcBef>
                <a:spcPct val="50000"/>
              </a:spcBef>
            </a:pPr>
            <a:r>
              <a:rPr lang="fa-IR" sz="2800">
                <a:solidFill>
                  <a:srgbClr val="00FF00"/>
                </a:solidFill>
              </a:rPr>
              <a:t>5. هرکدام از مفاهیم « بازده ثابت » ، «  فرآیند » و « کاهنده به مقیاس » را در یک سطر تعریف کند.</a:t>
            </a:r>
          </a:p>
          <a:p>
            <a:pPr marL="342900" indent="-342900" algn="just">
              <a:spcBef>
                <a:spcPct val="50000"/>
              </a:spcBef>
            </a:pPr>
            <a:r>
              <a:rPr lang="fa-IR" sz="2800">
                <a:solidFill>
                  <a:srgbClr val="00FF00"/>
                </a:solidFill>
              </a:rPr>
              <a:t>6. علت پیدایش بازده ثابت ، فرآینده و کاهنده به مقیاس را بیان نماید.</a:t>
            </a:r>
          </a:p>
          <a:p>
            <a:pPr marL="342900" indent="-342900" algn="just">
              <a:spcBef>
                <a:spcPct val="50000"/>
              </a:spcBef>
            </a:pPr>
            <a:r>
              <a:rPr lang="fa-IR" sz="2800">
                <a:solidFill>
                  <a:srgbClr val="00FF00"/>
                </a:solidFill>
              </a:rPr>
              <a:t>7. تفاوت هزینه فرصت ، هزینه آشکار و هزینه پنهان را بیان نماید.</a:t>
            </a:r>
          </a:p>
          <a:p>
            <a:pPr marL="342900" indent="-342900" algn="just">
              <a:spcBef>
                <a:spcPct val="50000"/>
              </a:spcBef>
            </a:pPr>
            <a:r>
              <a:rPr lang="fa-IR" sz="2800">
                <a:solidFill>
                  <a:srgbClr val="00FF00"/>
                </a:solidFill>
              </a:rPr>
              <a:t>8. تفاوت هزینه و سود در اقتصاد را بیان کند.</a:t>
            </a:r>
          </a:p>
          <a:p>
            <a:pPr marL="342900" indent="-342900" algn="just">
              <a:spcBef>
                <a:spcPct val="50000"/>
              </a:spcBef>
            </a:pP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4932">
                                            <p:txEl>
                                              <p:pRg st="0" end="0"/>
                                            </p:txEl>
                                          </p:spTgt>
                                        </p:tgtEl>
                                        <p:attrNameLst>
                                          <p:attrName>style.visibility</p:attrName>
                                        </p:attrNameLst>
                                      </p:cBhvr>
                                      <p:to>
                                        <p:strVal val="visible"/>
                                      </p:to>
                                    </p:set>
                                    <p:animEffect transition="in" filter="dissolve">
                                      <p:cBhvr>
                                        <p:cTn id="7" dur="500"/>
                                        <p:tgtEl>
                                          <p:spTgt spid="12493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4932">
                                            <p:txEl>
                                              <p:pRg st="1" end="1"/>
                                            </p:txEl>
                                          </p:spTgt>
                                        </p:tgtEl>
                                        <p:attrNameLst>
                                          <p:attrName>style.visibility</p:attrName>
                                        </p:attrNameLst>
                                      </p:cBhvr>
                                      <p:to>
                                        <p:strVal val="visible"/>
                                      </p:to>
                                    </p:set>
                                    <p:animEffect transition="in" filter="dissolve">
                                      <p:cBhvr>
                                        <p:cTn id="10" dur="500"/>
                                        <p:tgtEl>
                                          <p:spTgt spid="12493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24932">
                                            <p:txEl>
                                              <p:pRg st="2" end="2"/>
                                            </p:txEl>
                                          </p:spTgt>
                                        </p:tgtEl>
                                        <p:attrNameLst>
                                          <p:attrName>style.visibility</p:attrName>
                                        </p:attrNameLst>
                                      </p:cBhvr>
                                      <p:to>
                                        <p:strVal val="visible"/>
                                      </p:to>
                                    </p:set>
                                    <p:animEffect transition="in" filter="dissolve">
                                      <p:cBhvr>
                                        <p:cTn id="13" dur="500"/>
                                        <p:tgtEl>
                                          <p:spTgt spid="12493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24932">
                                            <p:txEl>
                                              <p:pRg st="3" end="3"/>
                                            </p:txEl>
                                          </p:spTgt>
                                        </p:tgtEl>
                                        <p:attrNameLst>
                                          <p:attrName>style.visibility</p:attrName>
                                        </p:attrNameLst>
                                      </p:cBhvr>
                                      <p:to>
                                        <p:strVal val="visible"/>
                                      </p:to>
                                    </p:set>
                                    <p:animEffect transition="in" filter="dissolve">
                                      <p:cBhvr>
                                        <p:cTn id="16" dur="500"/>
                                        <p:tgtEl>
                                          <p:spTgt spid="124932">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24932">
                                            <p:txEl>
                                              <p:pRg st="4" end="4"/>
                                            </p:txEl>
                                          </p:spTgt>
                                        </p:tgtEl>
                                        <p:attrNameLst>
                                          <p:attrName>style.visibility</p:attrName>
                                        </p:attrNameLst>
                                      </p:cBhvr>
                                      <p:to>
                                        <p:strVal val="visible"/>
                                      </p:to>
                                    </p:set>
                                    <p:animEffect transition="in" filter="dissolve">
                                      <p:cBhvr>
                                        <p:cTn id="19" dur="500"/>
                                        <p:tgtEl>
                                          <p:spTgt spid="1249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Text Box 4"/>
          <p:cNvSpPr txBox="1">
            <a:spLocks noChangeArrowheads="1"/>
          </p:cNvSpPr>
          <p:nvPr/>
        </p:nvSpPr>
        <p:spPr bwMode="auto">
          <a:xfrm>
            <a:off x="539750" y="1916113"/>
            <a:ext cx="8280400" cy="3662362"/>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00"/>
                </a:solidFill>
              </a:rPr>
              <a:t>ادامه هدفهای رفتاری :</a:t>
            </a:r>
          </a:p>
          <a:p>
            <a:pPr marL="342900" indent="-342900" algn="just">
              <a:spcBef>
                <a:spcPct val="50000"/>
              </a:spcBef>
            </a:pPr>
            <a:r>
              <a:rPr lang="fa-IR" sz="2800">
                <a:solidFill>
                  <a:srgbClr val="00FF00"/>
                </a:solidFill>
              </a:rPr>
              <a:t>9. « قانون بازدهی کاهنده » را برای نیروی کار و زمین شرح دهد.</a:t>
            </a:r>
          </a:p>
          <a:p>
            <a:pPr marL="342900" indent="-342900" algn="just">
              <a:spcBef>
                <a:spcPct val="50000"/>
              </a:spcBef>
            </a:pPr>
            <a:r>
              <a:rPr lang="fa-IR" sz="2800">
                <a:solidFill>
                  <a:srgbClr val="00FF00"/>
                </a:solidFill>
              </a:rPr>
              <a:t>10.  برنامه های </a:t>
            </a:r>
            <a:r>
              <a:rPr lang="en-US" sz="2800">
                <a:solidFill>
                  <a:srgbClr val="00FF00"/>
                </a:solidFill>
              </a:rPr>
              <a:t>TFC</a:t>
            </a:r>
            <a:r>
              <a:rPr lang="fa-IR" sz="2800">
                <a:solidFill>
                  <a:srgbClr val="00FF00"/>
                </a:solidFill>
              </a:rPr>
              <a:t> و </a:t>
            </a:r>
            <a:r>
              <a:rPr lang="en-US" sz="2800">
                <a:solidFill>
                  <a:srgbClr val="00FF00"/>
                </a:solidFill>
              </a:rPr>
              <a:t>TVC</a:t>
            </a:r>
            <a:r>
              <a:rPr lang="fa-IR" sz="2800">
                <a:solidFill>
                  <a:srgbClr val="00FF00"/>
                </a:solidFill>
              </a:rPr>
              <a:t> و </a:t>
            </a:r>
            <a:r>
              <a:rPr lang="en-US" sz="2800">
                <a:solidFill>
                  <a:srgbClr val="00FF00"/>
                </a:solidFill>
              </a:rPr>
              <a:t>TC</a:t>
            </a:r>
            <a:r>
              <a:rPr lang="fa-IR" sz="2800">
                <a:solidFill>
                  <a:srgbClr val="00FF00"/>
                </a:solidFill>
              </a:rPr>
              <a:t> از جدول 6 را روی یک دستگاه محور مختصات رسم کند.</a:t>
            </a:r>
          </a:p>
          <a:p>
            <a:pPr marL="342900" indent="-342900" algn="just">
              <a:spcBef>
                <a:spcPct val="50000"/>
              </a:spcBef>
              <a:buFontTx/>
              <a:buAutoNum type="arabicPeriod" startAt="11"/>
            </a:pPr>
            <a:r>
              <a:rPr lang="fa-IR" sz="2800">
                <a:solidFill>
                  <a:srgbClr val="00FF00"/>
                </a:solidFill>
              </a:rPr>
              <a:t> دلیل شکل منحنی </a:t>
            </a:r>
            <a:r>
              <a:rPr lang="en-US" sz="2800">
                <a:solidFill>
                  <a:srgbClr val="00FF00"/>
                </a:solidFill>
              </a:rPr>
              <a:t>LAC</a:t>
            </a:r>
            <a:r>
              <a:rPr lang="fa-IR" sz="2800">
                <a:solidFill>
                  <a:srgbClr val="00FF00"/>
                </a:solidFill>
              </a:rPr>
              <a:t> را توضیح دهد.</a:t>
            </a:r>
          </a:p>
          <a:p>
            <a:pPr marL="342900" indent="-342900" algn="just">
              <a:spcBef>
                <a:spcPct val="50000"/>
              </a:spcBef>
            </a:pPr>
            <a:endParaRPr lang="en-US" sz="32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5956">
                                            <p:txEl>
                                              <p:pRg st="0" end="0"/>
                                            </p:txEl>
                                          </p:spTgt>
                                        </p:tgtEl>
                                        <p:attrNameLst>
                                          <p:attrName>style.visibility</p:attrName>
                                        </p:attrNameLst>
                                      </p:cBhvr>
                                      <p:to>
                                        <p:strVal val="visible"/>
                                      </p:to>
                                    </p:set>
                                    <p:animEffect transition="in" filter="dissolve">
                                      <p:cBhvr>
                                        <p:cTn id="7" dur="500"/>
                                        <p:tgtEl>
                                          <p:spTgt spid="12595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5956">
                                            <p:txEl>
                                              <p:pRg st="1" end="1"/>
                                            </p:txEl>
                                          </p:spTgt>
                                        </p:tgtEl>
                                        <p:attrNameLst>
                                          <p:attrName>style.visibility</p:attrName>
                                        </p:attrNameLst>
                                      </p:cBhvr>
                                      <p:to>
                                        <p:strVal val="visible"/>
                                      </p:to>
                                    </p:set>
                                    <p:animEffect transition="in" filter="dissolve">
                                      <p:cBhvr>
                                        <p:cTn id="10" dur="500"/>
                                        <p:tgtEl>
                                          <p:spTgt spid="12595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25956">
                                            <p:txEl>
                                              <p:pRg st="2" end="2"/>
                                            </p:txEl>
                                          </p:spTgt>
                                        </p:tgtEl>
                                        <p:attrNameLst>
                                          <p:attrName>style.visibility</p:attrName>
                                        </p:attrNameLst>
                                      </p:cBhvr>
                                      <p:to>
                                        <p:strVal val="visible"/>
                                      </p:to>
                                    </p:set>
                                    <p:animEffect transition="in" filter="dissolve">
                                      <p:cBhvr>
                                        <p:cTn id="13" dur="500"/>
                                        <p:tgtEl>
                                          <p:spTgt spid="12595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25956">
                                            <p:txEl>
                                              <p:pRg st="3" end="3"/>
                                            </p:txEl>
                                          </p:spTgt>
                                        </p:tgtEl>
                                        <p:attrNameLst>
                                          <p:attrName>style.visibility</p:attrName>
                                        </p:attrNameLst>
                                      </p:cBhvr>
                                      <p:to>
                                        <p:strVal val="visible"/>
                                      </p:to>
                                    </p:set>
                                    <p:animEffect transition="in" filter="dissolve">
                                      <p:cBhvr>
                                        <p:cTn id="16" dur="500"/>
                                        <p:tgtEl>
                                          <p:spTgt spid="1259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6" name="Text Box 4"/>
          <p:cNvSpPr txBox="1">
            <a:spLocks noChangeArrowheads="1"/>
          </p:cNvSpPr>
          <p:nvPr/>
        </p:nvSpPr>
        <p:spPr bwMode="auto">
          <a:xfrm>
            <a:off x="539750" y="836613"/>
            <a:ext cx="8207375" cy="5068887"/>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ادامه هدفهای رفتاری :</a:t>
            </a:r>
          </a:p>
          <a:p>
            <a:pPr algn="just">
              <a:spcBef>
                <a:spcPct val="50000"/>
              </a:spcBef>
            </a:pPr>
            <a:r>
              <a:rPr lang="fa-IR" sz="2800">
                <a:solidFill>
                  <a:srgbClr val="00FF00"/>
                </a:solidFill>
              </a:rPr>
              <a:t>12. اصطلاحات اقتصادی زیر را تعریف نماید :</a:t>
            </a:r>
          </a:p>
          <a:p>
            <a:pPr algn="just">
              <a:spcBef>
                <a:spcPct val="50000"/>
              </a:spcBef>
            </a:pPr>
            <a:r>
              <a:rPr lang="fa-IR" sz="2800">
                <a:solidFill>
                  <a:srgbClr val="00FF00"/>
                </a:solidFill>
              </a:rPr>
              <a:t>      الف) هزینه متوسط                    ز) هزینه فرصت</a:t>
            </a:r>
          </a:p>
          <a:p>
            <a:pPr algn="just">
              <a:spcBef>
                <a:spcPct val="50000"/>
              </a:spcBef>
            </a:pPr>
            <a:r>
              <a:rPr lang="fa-IR" sz="2800">
                <a:solidFill>
                  <a:srgbClr val="00FF00"/>
                </a:solidFill>
              </a:rPr>
              <a:t>        ب) متوسط هزینه ثابت             ح) سود</a:t>
            </a:r>
          </a:p>
          <a:p>
            <a:pPr algn="just">
              <a:spcBef>
                <a:spcPct val="50000"/>
              </a:spcBef>
            </a:pPr>
            <a:r>
              <a:rPr lang="fa-IR" sz="2800">
                <a:solidFill>
                  <a:srgbClr val="00FF00"/>
                </a:solidFill>
              </a:rPr>
              <a:t>        ج) متوسط هزینه متغیر            ط) هزینه کل  </a:t>
            </a:r>
          </a:p>
          <a:p>
            <a:pPr algn="just">
              <a:spcBef>
                <a:spcPct val="50000"/>
              </a:spcBef>
            </a:pPr>
            <a:r>
              <a:rPr lang="fa-IR" sz="2800">
                <a:solidFill>
                  <a:srgbClr val="00FF00"/>
                </a:solidFill>
              </a:rPr>
              <a:t>         د) هزینه متوسط بلند مدت        ی) مجموع هزینه های ثابت</a:t>
            </a:r>
          </a:p>
          <a:p>
            <a:pPr algn="just">
              <a:spcBef>
                <a:spcPct val="50000"/>
              </a:spcBef>
            </a:pPr>
            <a:r>
              <a:rPr lang="fa-IR" sz="2800">
                <a:solidFill>
                  <a:srgbClr val="00FF00"/>
                </a:solidFill>
              </a:rPr>
              <a:t>        ه) هزینه نهایی بلند مدت          ک) مجموع هزینه های متغیر</a:t>
            </a:r>
          </a:p>
          <a:p>
            <a:pPr algn="just">
              <a:spcBef>
                <a:spcPct val="50000"/>
              </a:spcBef>
            </a:pPr>
            <a:r>
              <a:rPr lang="fa-IR" sz="2800">
                <a:solidFill>
                  <a:srgbClr val="00FF00"/>
                </a:solidFill>
              </a:rPr>
              <a:t>        و) هزینه نهایی</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9076">
                                            <p:txEl>
                                              <p:pRg st="0" end="0"/>
                                            </p:txEl>
                                          </p:spTgt>
                                        </p:tgtEl>
                                        <p:attrNameLst>
                                          <p:attrName>style.visibility</p:attrName>
                                        </p:attrNameLst>
                                      </p:cBhvr>
                                      <p:to>
                                        <p:strVal val="visible"/>
                                      </p:to>
                                    </p:set>
                                    <p:animEffect transition="in" filter="dissolve">
                                      <p:cBhvr>
                                        <p:cTn id="7" dur="500"/>
                                        <p:tgtEl>
                                          <p:spTgt spid="2590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9076">
                                            <p:txEl>
                                              <p:pRg st="1" end="1"/>
                                            </p:txEl>
                                          </p:spTgt>
                                        </p:tgtEl>
                                        <p:attrNameLst>
                                          <p:attrName>style.visibility</p:attrName>
                                        </p:attrNameLst>
                                      </p:cBhvr>
                                      <p:to>
                                        <p:strVal val="visible"/>
                                      </p:to>
                                    </p:set>
                                    <p:animEffect transition="in" filter="dissolve">
                                      <p:cBhvr>
                                        <p:cTn id="10" dur="500"/>
                                        <p:tgtEl>
                                          <p:spTgt spid="25907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59076">
                                            <p:txEl>
                                              <p:pRg st="2" end="2"/>
                                            </p:txEl>
                                          </p:spTgt>
                                        </p:tgtEl>
                                        <p:attrNameLst>
                                          <p:attrName>style.visibility</p:attrName>
                                        </p:attrNameLst>
                                      </p:cBhvr>
                                      <p:to>
                                        <p:strVal val="visible"/>
                                      </p:to>
                                    </p:set>
                                    <p:animEffect transition="in" filter="dissolve">
                                      <p:cBhvr>
                                        <p:cTn id="13" dur="500"/>
                                        <p:tgtEl>
                                          <p:spTgt spid="25907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59076">
                                            <p:txEl>
                                              <p:pRg st="3" end="3"/>
                                            </p:txEl>
                                          </p:spTgt>
                                        </p:tgtEl>
                                        <p:attrNameLst>
                                          <p:attrName>style.visibility</p:attrName>
                                        </p:attrNameLst>
                                      </p:cBhvr>
                                      <p:to>
                                        <p:strVal val="visible"/>
                                      </p:to>
                                    </p:set>
                                    <p:animEffect transition="in" filter="dissolve">
                                      <p:cBhvr>
                                        <p:cTn id="16" dur="500"/>
                                        <p:tgtEl>
                                          <p:spTgt spid="259076">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259076">
                                            <p:txEl>
                                              <p:pRg st="4" end="4"/>
                                            </p:txEl>
                                          </p:spTgt>
                                        </p:tgtEl>
                                        <p:attrNameLst>
                                          <p:attrName>style.visibility</p:attrName>
                                        </p:attrNameLst>
                                      </p:cBhvr>
                                      <p:to>
                                        <p:strVal val="visible"/>
                                      </p:to>
                                    </p:set>
                                    <p:animEffect transition="in" filter="dissolve">
                                      <p:cBhvr>
                                        <p:cTn id="19" dur="500"/>
                                        <p:tgtEl>
                                          <p:spTgt spid="259076">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259076">
                                            <p:txEl>
                                              <p:pRg st="5" end="5"/>
                                            </p:txEl>
                                          </p:spTgt>
                                        </p:tgtEl>
                                        <p:attrNameLst>
                                          <p:attrName>style.visibility</p:attrName>
                                        </p:attrNameLst>
                                      </p:cBhvr>
                                      <p:to>
                                        <p:strVal val="visible"/>
                                      </p:to>
                                    </p:set>
                                    <p:animEffect transition="in" filter="dissolve">
                                      <p:cBhvr>
                                        <p:cTn id="22" dur="500"/>
                                        <p:tgtEl>
                                          <p:spTgt spid="259076">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259076">
                                            <p:txEl>
                                              <p:pRg st="6" end="6"/>
                                            </p:txEl>
                                          </p:spTgt>
                                        </p:tgtEl>
                                        <p:attrNameLst>
                                          <p:attrName>style.visibility</p:attrName>
                                        </p:attrNameLst>
                                      </p:cBhvr>
                                      <p:to>
                                        <p:strVal val="visible"/>
                                      </p:to>
                                    </p:set>
                                    <p:animEffect transition="in" filter="dissolve">
                                      <p:cBhvr>
                                        <p:cTn id="25" dur="500"/>
                                        <p:tgtEl>
                                          <p:spTgt spid="259076">
                                            <p:txEl>
                                              <p:pRg st="6" end="6"/>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259076">
                                            <p:txEl>
                                              <p:pRg st="7" end="7"/>
                                            </p:txEl>
                                          </p:spTgt>
                                        </p:tgtEl>
                                        <p:attrNameLst>
                                          <p:attrName>style.visibility</p:attrName>
                                        </p:attrNameLst>
                                      </p:cBhvr>
                                      <p:to>
                                        <p:strVal val="visible"/>
                                      </p:to>
                                    </p:set>
                                    <p:animEffect transition="in" filter="dissolve">
                                      <p:cBhvr>
                                        <p:cTn id="28" dur="500"/>
                                        <p:tgtEl>
                                          <p:spTgt spid="25907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Text Box 4"/>
          <p:cNvSpPr txBox="1">
            <a:spLocks noChangeArrowheads="1"/>
          </p:cNvSpPr>
          <p:nvPr/>
        </p:nvSpPr>
        <p:spPr bwMode="auto">
          <a:xfrm>
            <a:off x="395288" y="2060575"/>
            <a:ext cx="8280400" cy="1647825"/>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هزینه های آشکار :</a:t>
            </a:r>
          </a:p>
          <a:p>
            <a:pPr algn="just">
              <a:spcBef>
                <a:spcPct val="50000"/>
              </a:spcBef>
            </a:pPr>
            <a:r>
              <a:rPr lang="fa-IR" sz="2800">
                <a:solidFill>
                  <a:srgbClr val="00FF00"/>
                </a:solidFill>
              </a:rPr>
              <a:t>مخارجی هستند که عملاً از صندوق شرکت برای خرید و بکارگیری خدمات عوامل مورد استفاده شرکت پرداخت می شود.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6980">
                                            <p:txEl>
                                              <p:pRg st="0" end="0"/>
                                            </p:txEl>
                                          </p:spTgt>
                                        </p:tgtEl>
                                        <p:attrNameLst>
                                          <p:attrName>style.visibility</p:attrName>
                                        </p:attrNameLst>
                                      </p:cBhvr>
                                      <p:to>
                                        <p:strVal val="visible"/>
                                      </p:to>
                                    </p:set>
                                    <p:animEffect transition="in" filter="dissolve">
                                      <p:cBhvr>
                                        <p:cTn id="7" dur="500"/>
                                        <p:tgtEl>
                                          <p:spTgt spid="12698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6980">
                                            <p:txEl>
                                              <p:pRg st="1" end="1"/>
                                            </p:txEl>
                                          </p:spTgt>
                                        </p:tgtEl>
                                        <p:attrNameLst>
                                          <p:attrName>style.visibility</p:attrName>
                                        </p:attrNameLst>
                                      </p:cBhvr>
                                      <p:to>
                                        <p:strVal val="visible"/>
                                      </p:to>
                                    </p:set>
                                    <p:animEffect transition="in" filter="dissolve">
                                      <p:cBhvr>
                                        <p:cTn id="10" dur="500"/>
                                        <p:tgtEl>
                                          <p:spTgt spid="1269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Text Box 4"/>
          <p:cNvSpPr txBox="1">
            <a:spLocks noChangeArrowheads="1"/>
          </p:cNvSpPr>
          <p:nvPr/>
        </p:nvSpPr>
        <p:spPr bwMode="auto">
          <a:xfrm>
            <a:off x="395288" y="2060575"/>
            <a:ext cx="8353425" cy="1647825"/>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هزینه های پنهان :</a:t>
            </a:r>
          </a:p>
          <a:p>
            <a:pPr algn="just">
              <a:spcBef>
                <a:spcPct val="50000"/>
              </a:spcBef>
            </a:pPr>
            <a:r>
              <a:rPr lang="fa-IR" sz="2800">
                <a:solidFill>
                  <a:srgbClr val="00FF00"/>
                </a:solidFill>
              </a:rPr>
              <a:t>هزینه های عواملی هستند که خود شرکت مالک آنها است و در جریان تولید خود شرکت بکار گرفته می شود.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8004">
                                            <p:txEl>
                                              <p:pRg st="0" end="0"/>
                                            </p:txEl>
                                          </p:spTgt>
                                        </p:tgtEl>
                                        <p:attrNameLst>
                                          <p:attrName>style.visibility</p:attrName>
                                        </p:attrNameLst>
                                      </p:cBhvr>
                                      <p:to>
                                        <p:strVal val="visible"/>
                                      </p:to>
                                    </p:set>
                                    <p:animEffect transition="in" filter="dissolve">
                                      <p:cBhvr>
                                        <p:cTn id="7" dur="500"/>
                                        <p:tgtEl>
                                          <p:spTgt spid="12800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8004">
                                            <p:txEl>
                                              <p:pRg st="1" end="1"/>
                                            </p:txEl>
                                          </p:spTgt>
                                        </p:tgtEl>
                                        <p:attrNameLst>
                                          <p:attrName>style.visibility</p:attrName>
                                        </p:attrNameLst>
                                      </p:cBhvr>
                                      <p:to>
                                        <p:strVal val="visible"/>
                                      </p:to>
                                    </p:set>
                                    <p:animEffect transition="in" filter="dissolve">
                                      <p:cBhvr>
                                        <p:cTn id="10" dur="500"/>
                                        <p:tgtEl>
                                          <p:spTgt spid="1280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539750" y="1844675"/>
            <a:ext cx="8281988" cy="2074863"/>
          </a:xfrm>
          <a:prstGeom prst="rect">
            <a:avLst/>
          </a:prstGeom>
          <a:noFill/>
          <a:ln w="9525">
            <a:noFill/>
            <a:miter lim="800000"/>
            <a:headEnd/>
            <a:tailEnd/>
          </a:ln>
          <a:effectLst/>
        </p:spPr>
        <p:txBody>
          <a:bodyPr>
            <a:spAutoFit/>
          </a:bodyPr>
          <a:lstStyle/>
          <a:p>
            <a:pPr>
              <a:spcBef>
                <a:spcPct val="50000"/>
              </a:spcBef>
            </a:pPr>
            <a:r>
              <a:rPr lang="fa-IR" sz="3200">
                <a:solidFill>
                  <a:schemeClr val="hlink"/>
                </a:solidFill>
              </a:rPr>
              <a:t>نظریه ها و مدل ها :</a:t>
            </a:r>
          </a:p>
          <a:p>
            <a:pPr algn="just">
              <a:spcBef>
                <a:spcPct val="50000"/>
              </a:spcBef>
            </a:pPr>
            <a:r>
              <a:rPr lang="fa-IR" sz="2800">
                <a:solidFill>
                  <a:schemeClr val="hlink"/>
                </a:solidFill>
              </a:rPr>
              <a:t>یک « مدل » بیان قراردادی یک نظریه است و معمولاً به صورت روابط ریاضی که یک ارتباط فرض شده بین دو یا چند متغیر را نشان می دهد ظاهر می شود.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dissolve">
                                      <p:cBhvr>
                                        <p:cTn id="7" dur="500"/>
                                        <p:tgtEl>
                                          <p:spTgt spid="143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340">
                                            <p:txEl>
                                              <p:pRg st="1" end="1"/>
                                            </p:txEl>
                                          </p:spTgt>
                                        </p:tgtEl>
                                        <p:attrNameLst>
                                          <p:attrName>style.visibility</p:attrName>
                                        </p:attrNameLst>
                                      </p:cBhvr>
                                      <p:to>
                                        <p:strVal val="visible"/>
                                      </p:to>
                                    </p:set>
                                    <p:animEffect transition="in" filter="dissolve">
                                      <p:cBhvr>
                                        <p:cTn id="10" dur="500"/>
                                        <p:tgtEl>
                                          <p:spTgt spid="1434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Text Box 4"/>
          <p:cNvSpPr txBox="1">
            <a:spLocks noChangeArrowheads="1"/>
          </p:cNvSpPr>
          <p:nvPr/>
        </p:nvSpPr>
        <p:spPr bwMode="auto">
          <a:xfrm>
            <a:off x="684213" y="2060575"/>
            <a:ext cx="8064500" cy="1647825"/>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سود اقتصادی :</a:t>
            </a:r>
          </a:p>
          <a:p>
            <a:pPr algn="just">
              <a:spcBef>
                <a:spcPct val="50000"/>
              </a:spcBef>
            </a:pPr>
            <a:r>
              <a:rPr lang="fa-IR" sz="2800">
                <a:solidFill>
                  <a:srgbClr val="00FF00"/>
                </a:solidFill>
              </a:rPr>
              <a:t>در اقتصاد ، هزینه ها شامل هر دو دسته هزینه های آشکار و پنهان می باشد. سود ، مازاد درآمد بر هزینه ها است.</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9028">
                                            <p:txEl>
                                              <p:pRg st="0" end="0"/>
                                            </p:txEl>
                                          </p:spTgt>
                                        </p:tgtEl>
                                        <p:attrNameLst>
                                          <p:attrName>style.visibility</p:attrName>
                                        </p:attrNameLst>
                                      </p:cBhvr>
                                      <p:to>
                                        <p:strVal val="visible"/>
                                      </p:to>
                                    </p:set>
                                    <p:animEffect transition="in" filter="dissolve">
                                      <p:cBhvr>
                                        <p:cTn id="7" dur="500"/>
                                        <p:tgtEl>
                                          <p:spTgt spid="12902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9028">
                                            <p:txEl>
                                              <p:pRg st="1" end="1"/>
                                            </p:txEl>
                                          </p:spTgt>
                                        </p:tgtEl>
                                        <p:attrNameLst>
                                          <p:attrName>style.visibility</p:attrName>
                                        </p:attrNameLst>
                                      </p:cBhvr>
                                      <p:to>
                                        <p:strVal val="visible"/>
                                      </p:to>
                                    </p:set>
                                    <p:animEffect transition="in" filter="dissolve">
                                      <p:cBhvr>
                                        <p:cTn id="10" dur="500"/>
                                        <p:tgtEl>
                                          <p:spTgt spid="1290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Text Box 4"/>
          <p:cNvSpPr txBox="1">
            <a:spLocks noChangeArrowheads="1"/>
          </p:cNvSpPr>
          <p:nvPr/>
        </p:nvSpPr>
        <p:spPr bwMode="auto">
          <a:xfrm>
            <a:off x="611188" y="1916113"/>
            <a:ext cx="8135937" cy="2928937"/>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قانون بازدهی نزولی ( کاهنده ) :</a:t>
            </a:r>
          </a:p>
          <a:p>
            <a:pPr algn="just">
              <a:spcBef>
                <a:spcPct val="50000"/>
              </a:spcBef>
            </a:pPr>
            <a:r>
              <a:rPr lang="fa-IR" sz="2800">
                <a:solidFill>
                  <a:srgbClr val="00FF00"/>
                </a:solidFill>
              </a:rPr>
              <a:t>هرچه ما واحدهای بیشتر و بیشتر از یک عامل تولید متغیر همراه با یک یا چند واحد از عوامل تولید ثابت استفاده کنیم ، بعد از رسیدن به نقطه ای ، یا سطحی ، از استفاده هر واحد اضافی این عامل متغیر تولید ، مقدار کمتر و کمتری محصول تولید شده اضافی بدست خواهیم آورد. </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0052">
                                            <p:txEl>
                                              <p:pRg st="0" end="0"/>
                                            </p:txEl>
                                          </p:spTgt>
                                        </p:tgtEl>
                                        <p:attrNameLst>
                                          <p:attrName>style.visibility</p:attrName>
                                        </p:attrNameLst>
                                      </p:cBhvr>
                                      <p:to>
                                        <p:strVal val="visible"/>
                                      </p:to>
                                    </p:set>
                                    <p:animEffect transition="in" filter="dissolve">
                                      <p:cBhvr>
                                        <p:cTn id="7" dur="500"/>
                                        <p:tgtEl>
                                          <p:spTgt spid="13005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0052">
                                            <p:txEl>
                                              <p:pRg st="1" end="1"/>
                                            </p:txEl>
                                          </p:spTgt>
                                        </p:tgtEl>
                                        <p:attrNameLst>
                                          <p:attrName>style.visibility</p:attrName>
                                        </p:attrNameLst>
                                      </p:cBhvr>
                                      <p:to>
                                        <p:strVal val="visible"/>
                                      </p:to>
                                    </p:set>
                                    <p:animEffect transition="in" filter="dissolve">
                                      <p:cBhvr>
                                        <p:cTn id="10" dur="500"/>
                                        <p:tgtEl>
                                          <p:spTgt spid="1300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Text Box 4"/>
          <p:cNvSpPr txBox="1">
            <a:spLocks noChangeArrowheads="1"/>
          </p:cNvSpPr>
          <p:nvPr/>
        </p:nvSpPr>
        <p:spPr bwMode="auto">
          <a:xfrm>
            <a:off x="539750" y="1989138"/>
            <a:ext cx="8064500" cy="2074862"/>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کوتاه مدت :</a:t>
            </a:r>
          </a:p>
          <a:p>
            <a:pPr algn="just">
              <a:spcBef>
                <a:spcPct val="50000"/>
              </a:spcBef>
            </a:pPr>
            <a:r>
              <a:rPr lang="fa-IR" sz="2800">
                <a:solidFill>
                  <a:srgbClr val="00FF00"/>
                </a:solidFill>
              </a:rPr>
              <a:t>به مدت زمانی که در آن حداقل یک عامل تولید ثابت باشد ( نتواند تغییر کند ) کوتاه مدت گفته  می شود. بنابراین قانون بازده کاهنده ، یک قانون کوتاه مدت است.</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1076">
                                            <p:txEl>
                                              <p:pRg st="0" end="0"/>
                                            </p:txEl>
                                          </p:spTgt>
                                        </p:tgtEl>
                                        <p:attrNameLst>
                                          <p:attrName>style.visibility</p:attrName>
                                        </p:attrNameLst>
                                      </p:cBhvr>
                                      <p:to>
                                        <p:strVal val="visible"/>
                                      </p:to>
                                    </p:set>
                                    <p:animEffect transition="in" filter="dissolve">
                                      <p:cBhvr>
                                        <p:cTn id="7" dur="500"/>
                                        <p:tgtEl>
                                          <p:spTgt spid="1310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1076">
                                            <p:txEl>
                                              <p:pRg st="1" end="1"/>
                                            </p:txEl>
                                          </p:spTgt>
                                        </p:tgtEl>
                                        <p:attrNameLst>
                                          <p:attrName>style.visibility</p:attrName>
                                        </p:attrNameLst>
                                      </p:cBhvr>
                                      <p:to>
                                        <p:strVal val="visible"/>
                                      </p:to>
                                    </p:set>
                                    <p:animEffect transition="in" filter="dissolve">
                                      <p:cBhvr>
                                        <p:cTn id="10" dur="500"/>
                                        <p:tgtEl>
                                          <p:spTgt spid="1310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Text Box 4"/>
          <p:cNvSpPr txBox="1">
            <a:spLocks noChangeArrowheads="1"/>
          </p:cNvSpPr>
          <p:nvPr/>
        </p:nvSpPr>
        <p:spPr bwMode="auto">
          <a:xfrm>
            <a:off x="395288" y="2060575"/>
            <a:ext cx="8280400" cy="1220788"/>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بلند مدت :</a:t>
            </a:r>
          </a:p>
          <a:p>
            <a:pPr>
              <a:spcBef>
                <a:spcPct val="50000"/>
              </a:spcBef>
            </a:pPr>
            <a:r>
              <a:rPr lang="fa-IR" sz="2800">
                <a:solidFill>
                  <a:srgbClr val="00FF00"/>
                </a:solidFill>
              </a:rPr>
              <a:t>مدت زمانی که در طول آن تمام عوامل تولید قابل تغییر هستند.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2100">
                                            <p:txEl>
                                              <p:pRg st="0" end="0"/>
                                            </p:txEl>
                                          </p:spTgt>
                                        </p:tgtEl>
                                        <p:attrNameLst>
                                          <p:attrName>style.visibility</p:attrName>
                                        </p:attrNameLst>
                                      </p:cBhvr>
                                      <p:to>
                                        <p:strVal val="visible"/>
                                      </p:to>
                                    </p:set>
                                    <p:animEffect transition="in" filter="dissolve">
                                      <p:cBhvr>
                                        <p:cTn id="7" dur="500"/>
                                        <p:tgtEl>
                                          <p:spTgt spid="13210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2100">
                                            <p:txEl>
                                              <p:pRg st="1" end="1"/>
                                            </p:txEl>
                                          </p:spTgt>
                                        </p:tgtEl>
                                        <p:attrNameLst>
                                          <p:attrName>style.visibility</p:attrName>
                                        </p:attrNameLst>
                                      </p:cBhvr>
                                      <p:to>
                                        <p:strVal val="visible"/>
                                      </p:to>
                                    </p:set>
                                    <p:animEffect transition="in" filter="dissolve">
                                      <p:cBhvr>
                                        <p:cTn id="10" dur="500"/>
                                        <p:tgtEl>
                                          <p:spTgt spid="132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Text Box 4"/>
          <p:cNvSpPr txBox="1">
            <a:spLocks noChangeArrowheads="1"/>
          </p:cNvSpPr>
          <p:nvPr/>
        </p:nvSpPr>
        <p:spPr bwMode="auto">
          <a:xfrm>
            <a:off x="611188" y="2133600"/>
            <a:ext cx="8135937" cy="1647825"/>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کل هزینه ثابت :</a:t>
            </a:r>
          </a:p>
          <a:p>
            <a:pPr algn="just">
              <a:spcBef>
                <a:spcPct val="50000"/>
              </a:spcBef>
            </a:pPr>
            <a:r>
              <a:rPr lang="fa-IR" sz="2800">
                <a:solidFill>
                  <a:srgbClr val="00FF00"/>
                </a:solidFill>
              </a:rPr>
              <a:t>(</a:t>
            </a:r>
            <a:r>
              <a:rPr lang="en-US" sz="2800">
                <a:solidFill>
                  <a:srgbClr val="00FF00"/>
                </a:solidFill>
              </a:rPr>
              <a:t>Total Fixed Costs = TFC </a:t>
            </a:r>
            <a:r>
              <a:rPr lang="fa-IR" sz="2800">
                <a:solidFill>
                  <a:srgbClr val="00FF00"/>
                </a:solidFill>
              </a:rPr>
              <a:t> )</a:t>
            </a:r>
            <a:r>
              <a:rPr lang="en-US" sz="2800">
                <a:solidFill>
                  <a:srgbClr val="00FF00"/>
                </a:solidFill>
              </a:rPr>
              <a:t> </a:t>
            </a:r>
            <a:r>
              <a:rPr lang="fa-IR" sz="2800">
                <a:solidFill>
                  <a:srgbClr val="00FF00"/>
                </a:solidFill>
              </a:rPr>
              <a:t> هزینه ای است که شرکت در کوتاه مدت برای نهاده های ثابت متحمل می شود.</a:t>
            </a:r>
            <a:r>
              <a:rPr lang="en-US" sz="2800">
                <a:solidFill>
                  <a:srgbClr val="00FF00"/>
                </a:solidFill>
              </a:rPr>
              <a:t> </a:t>
            </a:r>
            <a:r>
              <a:rPr lang="fa-IR" sz="2800">
                <a:solidFill>
                  <a:srgbClr val="00FF00"/>
                </a:solidFill>
              </a:rPr>
              <a:t> </a:t>
            </a:r>
            <a:r>
              <a:rPr lang="en-US" sz="2800">
                <a:solidFill>
                  <a:srgbClr val="00FF00"/>
                </a:solidFill>
              </a:rPr>
              <a:t> </a:t>
            </a:r>
            <a:r>
              <a:rPr lang="fa-IR" sz="2800">
                <a:solidFill>
                  <a:srgbClr val="00FF00"/>
                </a:solidFill>
              </a:rPr>
              <a:t>  </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3124">
                                            <p:txEl>
                                              <p:pRg st="0" end="0"/>
                                            </p:txEl>
                                          </p:spTgt>
                                        </p:tgtEl>
                                        <p:attrNameLst>
                                          <p:attrName>style.visibility</p:attrName>
                                        </p:attrNameLst>
                                      </p:cBhvr>
                                      <p:to>
                                        <p:strVal val="visible"/>
                                      </p:to>
                                    </p:set>
                                    <p:animEffect transition="in" filter="dissolve">
                                      <p:cBhvr>
                                        <p:cTn id="7" dur="500"/>
                                        <p:tgtEl>
                                          <p:spTgt spid="1331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3124">
                                            <p:txEl>
                                              <p:pRg st="1" end="1"/>
                                            </p:txEl>
                                          </p:spTgt>
                                        </p:tgtEl>
                                        <p:attrNameLst>
                                          <p:attrName>style.visibility</p:attrName>
                                        </p:attrNameLst>
                                      </p:cBhvr>
                                      <p:to>
                                        <p:strVal val="visible"/>
                                      </p:to>
                                    </p:set>
                                    <p:animEffect transition="in" filter="dissolve">
                                      <p:cBhvr>
                                        <p:cTn id="10" dur="500"/>
                                        <p:tgtEl>
                                          <p:spTgt spid="1331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Text Box 4"/>
          <p:cNvSpPr txBox="1">
            <a:spLocks noChangeArrowheads="1"/>
          </p:cNvSpPr>
          <p:nvPr/>
        </p:nvSpPr>
        <p:spPr bwMode="auto">
          <a:xfrm>
            <a:off x="539750" y="2133600"/>
            <a:ext cx="8207375" cy="1647825"/>
          </a:xfrm>
          <a:prstGeom prst="rect">
            <a:avLst/>
          </a:prstGeom>
          <a:noFill/>
          <a:ln w="9525">
            <a:noFill/>
            <a:miter lim="800000"/>
            <a:headEnd/>
            <a:tailEnd/>
          </a:ln>
          <a:effectLst/>
        </p:spPr>
        <p:txBody>
          <a:bodyPr>
            <a:spAutoFit/>
          </a:bodyPr>
          <a:lstStyle/>
          <a:p>
            <a:pPr algn="just">
              <a:spcBef>
                <a:spcPct val="50000"/>
              </a:spcBef>
            </a:pPr>
            <a:r>
              <a:rPr lang="fa-IR" sz="3200">
                <a:solidFill>
                  <a:srgbClr val="00FF00"/>
                </a:solidFill>
              </a:rPr>
              <a:t>کل هزینه متغیر ( </a:t>
            </a:r>
            <a:r>
              <a:rPr lang="en-US" sz="3200">
                <a:solidFill>
                  <a:srgbClr val="00FF00"/>
                </a:solidFill>
              </a:rPr>
              <a:t>TVC</a:t>
            </a:r>
            <a:r>
              <a:rPr lang="fa-IR" sz="3200">
                <a:solidFill>
                  <a:srgbClr val="00FF00"/>
                </a:solidFill>
              </a:rPr>
              <a:t> ) :</a:t>
            </a:r>
          </a:p>
          <a:p>
            <a:pPr algn="just">
              <a:spcBef>
                <a:spcPct val="50000"/>
              </a:spcBef>
            </a:pPr>
            <a:r>
              <a:rPr lang="fa-IR" sz="2800">
                <a:solidFill>
                  <a:srgbClr val="00FF00"/>
                </a:solidFill>
              </a:rPr>
              <a:t>هزینه هایی هستند که برای بکارگیری نهاده های متغیر بوسیله شرکت پرداخت می شود.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4148">
                                            <p:txEl>
                                              <p:pRg st="0" end="0"/>
                                            </p:txEl>
                                          </p:spTgt>
                                        </p:tgtEl>
                                        <p:attrNameLst>
                                          <p:attrName>style.visibility</p:attrName>
                                        </p:attrNameLst>
                                      </p:cBhvr>
                                      <p:to>
                                        <p:strVal val="visible"/>
                                      </p:to>
                                    </p:set>
                                    <p:animEffect transition="in" filter="dissolve">
                                      <p:cBhvr>
                                        <p:cTn id="7" dur="500"/>
                                        <p:tgtEl>
                                          <p:spTgt spid="13414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4148">
                                            <p:txEl>
                                              <p:pRg st="1" end="1"/>
                                            </p:txEl>
                                          </p:spTgt>
                                        </p:tgtEl>
                                        <p:attrNameLst>
                                          <p:attrName>style.visibility</p:attrName>
                                        </p:attrNameLst>
                                      </p:cBhvr>
                                      <p:to>
                                        <p:strVal val="visible"/>
                                      </p:to>
                                    </p:set>
                                    <p:animEffect transition="in" filter="dissolve">
                                      <p:cBhvr>
                                        <p:cTn id="10" dur="500"/>
                                        <p:tgtEl>
                                          <p:spTgt spid="1341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Text Box 4"/>
          <p:cNvSpPr txBox="1">
            <a:spLocks noChangeArrowheads="1"/>
          </p:cNvSpPr>
          <p:nvPr/>
        </p:nvSpPr>
        <p:spPr bwMode="auto">
          <a:xfrm>
            <a:off x="539750" y="2133600"/>
            <a:ext cx="8207375" cy="1647825"/>
          </a:xfrm>
          <a:prstGeom prst="rect">
            <a:avLst/>
          </a:prstGeom>
          <a:noFill/>
          <a:ln w="9525">
            <a:noFill/>
            <a:miter lim="800000"/>
            <a:headEnd/>
            <a:tailEnd/>
          </a:ln>
          <a:effectLst/>
        </p:spPr>
        <p:txBody>
          <a:bodyPr>
            <a:spAutoFit/>
          </a:bodyPr>
          <a:lstStyle/>
          <a:p>
            <a:pPr algn="just">
              <a:spcBef>
                <a:spcPct val="50000"/>
              </a:spcBef>
            </a:pPr>
            <a:r>
              <a:rPr lang="fa-IR" sz="3200">
                <a:solidFill>
                  <a:srgbClr val="00FF00"/>
                </a:solidFill>
              </a:rPr>
              <a:t>کل هزینه تولید ( </a:t>
            </a:r>
            <a:r>
              <a:rPr lang="en-US" sz="3200">
                <a:solidFill>
                  <a:srgbClr val="00FF00"/>
                </a:solidFill>
              </a:rPr>
              <a:t>TC</a:t>
            </a:r>
            <a:r>
              <a:rPr lang="fa-IR" sz="3200">
                <a:solidFill>
                  <a:srgbClr val="00FF00"/>
                </a:solidFill>
              </a:rPr>
              <a:t> ) :</a:t>
            </a:r>
          </a:p>
          <a:p>
            <a:pPr algn="just">
              <a:spcBef>
                <a:spcPct val="50000"/>
              </a:spcBef>
            </a:pPr>
            <a:r>
              <a:rPr lang="fa-IR" sz="2800">
                <a:solidFill>
                  <a:srgbClr val="00FF00"/>
                </a:solidFill>
              </a:rPr>
              <a:t>مجموع هزینه های تولید یا کل هزینه تولید برابر است با جمع کل هزینه های ثابت و کل هزینه های متغیر.</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5172">
                                            <p:txEl>
                                              <p:pRg st="0" end="0"/>
                                            </p:txEl>
                                          </p:spTgt>
                                        </p:tgtEl>
                                        <p:attrNameLst>
                                          <p:attrName>style.visibility</p:attrName>
                                        </p:attrNameLst>
                                      </p:cBhvr>
                                      <p:to>
                                        <p:strVal val="visible"/>
                                      </p:to>
                                    </p:set>
                                    <p:animEffect transition="in" filter="dissolve">
                                      <p:cBhvr>
                                        <p:cTn id="7" dur="500"/>
                                        <p:tgtEl>
                                          <p:spTgt spid="13517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5172">
                                            <p:txEl>
                                              <p:pRg st="1" end="1"/>
                                            </p:txEl>
                                          </p:spTgt>
                                        </p:tgtEl>
                                        <p:attrNameLst>
                                          <p:attrName>style.visibility</p:attrName>
                                        </p:attrNameLst>
                                      </p:cBhvr>
                                      <p:to>
                                        <p:strVal val="visible"/>
                                      </p:to>
                                    </p:set>
                                    <p:animEffect transition="in" filter="dissolve">
                                      <p:cBhvr>
                                        <p:cTn id="10" dur="500"/>
                                        <p:tgtEl>
                                          <p:spTgt spid="1351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6" name="Text Box 4"/>
          <p:cNvSpPr txBox="1">
            <a:spLocks noChangeArrowheads="1"/>
          </p:cNvSpPr>
          <p:nvPr/>
        </p:nvSpPr>
        <p:spPr bwMode="auto">
          <a:xfrm>
            <a:off x="323850" y="549275"/>
            <a:ext cx="8351838" cy="519113"/>
          </a:xfrm>
          <a:prstGeom prst="rect">
            <a:avLst/>
          </a:prstGeom>
          <a:noFill/>
          <a:ln w="9525">
            <a:noFill/>
            <a:miter lim="800000"/>
            <a:headEnd/>
            <a:tailEnd/>
          </a:ln>
          <a:effectLst/>
        </p:spPr>
        <p:txBody>
          <a:bodyPr>
            <a:spAutoFit/>
          </a:bodyPr>
          <a:lstStyle/>
          <a:p>
            <a:pPr>
              <a:spcBef>
                <a:spcPct val="50000"/>
              </a:spcBef>
            </a:pPr>
            <a:r>
              <a:rPr lang="fa-IR" sz="2800">
                <a:solidFill>
                  <a:srgbClr val="00FF00"/>
                </a:solidFill>
              </a:rPr>
              <a:t>مثال :</a:t>
            </a:r>
            <a:endParaRPr lang="en-US" sz="2800">
              <a:solidFill>
                <a:srgbClr val="00FF00"/>
              </a:solidFill>
            </a:endParaRPr>
          </a:p>
        </p:txBody>
      </p:sp>
      <p:graphicFrame>
        <p:nvGraphicFramePr>
          <p:cNvPr id="136237" name="Group 45"/>
          <p:cNvGraphicFramePr>
            <a:graphicFrameLocks noGrp="1"/>
          </p:cNvGraphicFramePr>
          <p:nvPr/>
        </p:nvGraphicFramePr>
        <p:xfrm>
          <a:off x="1643042" y="1643050"/>
          <a:ext cx="6070600" cy="3718560"/>
        </p:xfrm>
        <a:graphic>
          <a:graphicData uri="http://schemas.openxmlformats.org/drawingml/2006/table">
            <a:tbl>
              <a:tblPr rtl="1"/>
              <a:tblGrid>
                <a:gridCol w="6070600"/>
              </a:tblGrid>
              <a:tr h="762000">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rgbClr val="00FF00"/>
                          </a:solidFill>
                          <a:effectLst/>
                          <a:latin typeface="Arial" charset="0"/>
                          <a:cs typeface="Arial" charset="0"/>
                        </a:rPr>
                        <a:t> Q   </a:t>
                      </a:r>
                      <a:r>
                        <a:rPr kumimoji="0" lang="fa-IR" sz="2000" b="0" i="0" u="none" strike="noStrike" cap="none" normalizeH="0" baseline="0" smtClean="0">
                          <a:ln>
                            <a:noFill/>
                          </a:ln>
                          <a:solidFill>
                            <a:srgbClr val="00FF00"/>
                          </a:solidFill>
                          <a:effectLst/>
                          <a:latin typeface="Arial" charset="0"/>
                          <a:cs typeface="Arial" charset="0"/>
                        </a:rPr>
                        <a:t>         کل هزینه                 کل هزینه                  کل هزینه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rgbClr val="00FF00"/>
                          </a:solidFill>
                          <a:effectLst/>
                          <a:latin typeface="Arial" charset="0"/>
                          <a:cs typeface="Arial" charset="0"/>
                        </a:rPr>
                        <a:t>               ثابت ( ریال )             متغیر ( ریال )            ( ریال ) </a:t>
                      </a:r>
                      <a:endParaRPr kumimoji="0" lang="en-US" sz="2000" b="0" i="0" u="none" strike="noStrike" cap="none" normalizeH="0" baseline="0" smtClean="0">
                        <a:ln>
                          <a:noFill/>
                        </a:ln>
                        <a:solidFill>
                          <a:srgbClr val="00FF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16138">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rgbClr val="00FF00"/>
                          </a:solidFill>
                          <a:effectLst/>
                          <a:latin typeface="Arial" charset="0"/>
                          <a:cs typeface="Arial" charset="0"/>
                        </a:rPr>
                        <a:t>0                60                           0                          60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rgbClr val="00FF00"/>
                          </a:solidFill>
                          <a:effectLst/>
                          <a:latin typeface="Arial" charset="0"/>
                          <a:cs typeface="Arial" charset="0"/>
                        </a:rPr>
                        <a:t>1                60                          30                         90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rgbClr val="00FF00"/>
                          </a:solidFill>
                          <a:effectLst/>
                          <a:latin typeface="Arial" charset="0"/>
                          <a:cs typeface="Arial" charset="0"/>
                        </a:rPr>
                        <a:t>2                60                          40                        100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rgbClr val="00FF00"/>
                          </a:solidFill>
                          <a:effectLst/>
                          <a:latin typeface="Arial" charset="0"/>
                          <a:cs typeface="Arial" charset="0"/>
                        </a:rPr>
                        <a:t>3                60                          45                        105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rgbClr val="00FF00"/>
                          </a:solidFill>
                          <a:effectLst/>
                          <a:latin typeface="Arial" charset="0"/>
                          <a:cs typeface="Arial" charset="0"/>
                        </a:rPr>
                        <a:t>4                60                          55                        115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rgbClr val="00FF00"/>
                          </a:solidFill>
                          <a:effectLst/>
                          <a:latin typeface="Arial" charset="0"/>
                          <a:cs typeface="Arial" charset="0"/>
                        </a:rPr>
                        <a:t>5                60                          75                        135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rgbClr val="00FF00"/>
                          </a:solidFill>
                          <a:effectLst/>
                          <a:latin typeface="Arial" charset="0"/>
                          <a:cs typeface="Arial" charset="0"/>
                        </a:rPr>
                        <a:t>6                60                         120                       180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000" b="0" i="0" u="none" strike="noStrike" cap="none" normalizeH="0" baseline="0" dirty="0" smtClean="0">
                        <a:ln>
                          <a:noFill/>
                        </a:ln>
                        <a:solidFill>
                          <a:srgbClr val="00FF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6196">
                                            <p:txEl>
                                              <p:pRg st="0" end="0"/>
                                            </p:txEl>
                                          </p:spTgt>
                                        </p:tgtEl>
                                        <p:attrNameLst>
                                          <p:attrName>style.visibility</p:attrName>
                                        </p:attrNameLst>
                                      </p:cBhvr>
                                      <p:to>
                                        <p:strVal val="visible"/>
                                      </p:to>
                                    </p:set>
                                    <p:animEffect transition="in" filter="dissolve">
                                      <p:cBhvr>
                                        <p:cTn id="7" dur="500"/>
                                        <p:tgtEl>
                                          <p:spTgt spid="1361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36237"/>
                                        </p:tgtEl>
                                        <p:attrNameLst>
                                          <p:attrName>style.visibility</p:attrName>
                                        </p:attrNameLst>
                                      </p:cBhvr>
                                      <p:to>
                                        <p:strVal val="visible"/>
                                      </p:to>
                                    </p:set>
                                    <p:animEffect transition="in" filter="box(in)">
                                      <p:cBhvr>
                                        <p:cTn id="12" dur="2000"/>
                                        <p:tgtEl>
                                          <p:spTgt spid="1362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0" name="Text Box 4"/>
          <p:cNvSpPr txBox="1">
            <a:spLocks noChangeArrowheads="1"/>
          </p:cNvSpPr>
          <p:nvPr/>
        </p:nvSpPr>
        <p:spPr bwMode="auto">
          <a:xfrm>
            <a:off x="323850" y="1700213"/>
            <a:ext cx="8208963" cy="3235325"/>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متوسط هزینه ثابت ( </a:t>
            </a:r>
            <a:r>
              <a:rPr lang="en-US" sz="3200">
                <a:solidFill>
                  <a:srgbClr val="00FF00"/>
                </a:solidFill>
              </a:rPr>
              <a:t>AFC</a:t>
            </a:r>
            <a:r>
              <a:rPr lang="fa-IR" sz="3200">
                <a:solidFill>
                  <a:srgbClr val="00FF00"/>
                </a:solidFill>
              </a:rPr>
              <a:t> ) :</a:t>
            </a:r>
          </a:p>
          <a:p>
            <a:pPr>
              <a:spcBef>
                <a:spcPct val="50000"/>
              </a:spcBef>
            </a:pPr>
            <a:r>
              <a:rPr lang="fa-IR" sz="2800">
                <a:solidFill>
                  <a:srgbClr val="00FF00"/>
                </a:solidFill>
              </a:rPr>
              <a:t>برابر است با مجموع هزینه ثابت تقسیم بر مقدار تولید.</a:t>
            </a:r>
          </a:p>
          <a:p>
            <a:pPr>
              <a:spcBef>
                <a:spcPct val="50000"/>
              </a:spcBef>
            </a:pPr>
            <a:endParaRPr lang="fa-IR" sz="2800">
              <a:solidFill>
                <a:srgbClr val="00FF00"/>
              </a:solidFill>
            </a:endParaRPr>
          </a:p>
          <a:p>
            <a:pPr>
              <a:spcBef>
                <a:spcPct val="50000"/>
              </a:spcBef>
            </a:pPr>
            <a:r>
              <a:rPr lang="fa-IR" sz="3200">
                <a:solidFill>
                  <a:srgbClr val="00FF00"/>
                </a:solidFill>
              </a:rPr>
              <a:t>متوسط هزینه متغیر ( </a:t>
            </a:r>
            <a:r>
              <a:rPr lang="en-US" sz="3200">
                <a:solidFill>
                  <a:srgbClr val="00FF00"/>
                </a:solidFill>
              </a:rPr>
              <a:t>AVC</a:t>
            </a:r>
            <a:r>
              <a:rPr lang="fa-IR" sz="3200">
                <a:solidFill>
                  <a:srgbClr val="00FF00"/>
                </a:solidFill>
              </a:rPr>
              <a:t> ) :</a:t>
            </a:r>
          </a:p>
          <a:p>
            <a:pPr>
              <a:spcBef>
                <a:spcPct val="50000"/>
              </a:spcBef>
            </a:pPr>
            <a:r>
              <a:rPr lang="fa-IR" sz="2800">
                <a:solidFill>
                  <a:srgbClr val="00FF00"/>
                </a:solidFill>
              </a:rPr>
              <a:t>برابر است با مجموع هزینه متغیر تقسیم بر مقدار تولید.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7220">
                                            <p:txEl>
                                              <p:pRg st="0" end="0"/>
                                            </p:txEl>
                                          </p:spTgt>
                                        </p:tgtEl>
                                        <p:attrNameLst>
                                          <p:attrName>style.visibility</p:attrName>
                                        </p:attrNameLst>
                                      </p:cBhvr>
                                      <p:to>
                                        <p:strVal val="visible"/>
                                      </p:to>
                                    </p:set>
                                    <p:animEffect transition="in" filter="dissolve">
                                      <p:cBhvr>
                                        <p:cTn id="7" dur="500"/>
                                        <p:tgtEl>
                                          <p:spTgt spid="1372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7220">
                                            <p:txEl>
                                              <p:pRg st="1" end="1"/>
                                            </p:txEl>
                                          </p:spTgt>
                                        </p:tgtEl>
                                        <p:attrNameLst>
                                          <p:attrName>style.visibility</p:attrName>
                                        </p:attrNameLst>
                                      </p:cBhvr>
                                      <p:to>
                                        <p:strVal val="visible"/>
                                      </p:to>
                                    </p:set>
                                    <p:animEffect transition="in" filter="dissolve">
                                      <p:cBhvr>
                                        <p:cTn id="10" dur="500"/>
                                        <p:tgtEl>
                                          <p:spTgt spid="13722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37220">
                                            <p:txEl>
                                              <p:pRg st="3" end="3"/>
                                            </p:txEl>
                                          </p:spTgt>
                                        </p:tgtEl>
                                        <p:attrNameLst>
                                          <p:attrName>style.visibility</p:attrName>
                                        </p:attrNameLst>
                                      </p:cBhvr>
                                      <p:to>
                                        <p:strVal val="visible"/>
                                      </p:to>
                                    </p:set>
                                    <p:animEffect transition="in" filter="dissolve">
                                      <p:cBhvr>
                                        <p:cTn id="13" dur="500"/>
                                        <p:tgtEl>
                                          <p:spTgt spid="137220">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37220">
                                            <p:txEl>
                                              <p:pRg st="4" end="4"/>
                                            </p:txEl>
                                          </p:spTgt>
                                        </p:tgtEl>
                                        <p:attrNameLst>
                                          <p:attrName>style.visibility</p:attrName>
                                        </p:attrNameLst>
                                      </p:cBhvr>
                                      <p:to>
                                        <p:strVal val="visible"/>
                                      </p:to>
                                    </p:set>
                                    <p:animEffect transition="in" filter="dissolve">
                                      <p:cBhvr>
                                        <p:cTn id="16" dur="500"/>
                                        <p:tgtEl>
                                          <p:spTgt spid="13722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Text Box 4"/>
          <p:cNvSpPr txBox="1">
            <a:spLocks noChangeArrowheads="1"/>
          </p:cNvSpPr>
          <p:nvPr/>
        </p:nvSpPr>
        <p:spPr bwMode="auto">
          <a:xfrm>
            <a:off x="684213" y="1700213"/>
            <a:ext cx="7920037" cy="3662362"/>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هزینه متوسط ( </a:t>
            </a:r>
            <a:r>
              <a:rPr lang="en-US" sz="3200">
                <a:solidFill>
                  <a:srgbClr val="00FF00"/>
                </a:solidFill>
              </a:rPr>
              <a:t>AC</a:t>
            </a:r>
            <a:r>
              <a:rPr lang="fa-IR" sz="3200">
                <a:solidFill>
                  <a:srgbClr val="00FF00"/>
                </a:solidFill>
              </a:rPr>
              <a:t> ) :</a:t>
            </a:r>
          </a:p>
          <a:p>
            <a:pPr>
              <a:spcBef>
                <a:spcPct val="50000"/>
              </a:spcBef>
            </a:pPr>
            <a:r>
              <a:rPr lang="fa-IR" sz="2800">
                <a:solidFill>
                  <a:srgbClr val="00FF00"/>
                </a:solidFill>
              </a:rPr>
              <a:t>برابر است با مجموع هزینه ها تقسیم بر مقدار تولید.</a:t>
            </a:r>
          </a:p>
          <a:p>
            <a:pPr>
              <a:spcBef>
                <a:spcPct val="50000"/>
              </a:spcBef>
            </a:pPr>
            <a:endParaRPr lang="fa-IR" sz="2800">
              <a:solidFill>
                <a:srgbClr val="00FF00"/>
              </a:solidFill>
            </a:endParaRPr>
          </a:p>
          <a:p>
            <a:pPr>
              <a:spcBef>
                <a:spcPct val="50000"/>
              </a:spcBef>
            </a:pPr>
            <a:r>
              <a:rPr lang="fa-IR" sz="3200">
                <a:solidFill>
                  <a:srgbClr val="00FF00"/>
                </a:solidFill>
              </a:rPr>
              <a:t>هزینه نهایی ( </a:t>
            </a:r>
            <a:r>
              <a:rPr lang="en-US" sz="3200">
                <a:solidFill>
                  <a:srgbClr val="00FF00"/>
                </a:solidFill>
              </a:rPr>
              <a:t>MC</a:t>
            </a:r>
            <a:r>
              <a:rPr lang="fa-IR" sz="3200">
                <a:solidFill>
                  <a:srgbClr val="00FF00"/>
                </a:solidFill>
              </a:rPr>
              <a:t> ) :</a:t>
            </a:r>
          </a:p>
          <a:p>
            <a:pPr algn="just">
              <a:spcBef>
                <a:spcPct val="50000"/>
              </a:spcBef>
            </a:pPr>
            <a:r>
              <a:rPr lang="fa-IR" sz="2800">
                <a:solidFill>
                  <a:srgbClr val="00FF00"/>
                </a:solidFill>
              </a:rPr>
              <a:t>برابر است با تغییر در </a:t>
            </a:r>
            <a:r>
              <a:rPr lang="en-US" sz="2800">
                <a:solidFill>
                  <a:srgbClr val="00FF00"/>
                </a:solidFill>
              </a:rPr>
              <a:t>TC</a:t>
            </a:r>
            <a:r>
              <a:rPr lang="fa-IR" sz="2800">
                <a:solidFill>
                  <a:srgbClr val="00FF00"/>
                </a:solidFill>
              </a:rPr>
              <a:t> یا تغییر در </a:t>
            </a:r>
            <a:r>
              <a:rPr lang="en-US" sz="2800">
                <a:solidFill>
                  <a:srgbClr val="00FF00"/>
                </a:solidFill>
              </a:rPr>
              <a:t>TVC</a:t>
            </a:r>
            <a:r>
              <a:rPr lang="fa-IR" sz="2800">
                <a:solidFill>
                  <a:srgbClr val="00FF00"/>
                </a:solidFill>
              </a:rPr>
              <a:t> به ازای هر واحد تغییر در تولید.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8244">
                                            <p:txEl>
                                              <p:pRg st="0" end="0"/>
                                            </p:txEl>
                                          </p:spTgt>
                                        </p:tgtEl>
                                        <p:attrNameLst>
                                          <p:attrName>style.visibility</p:attrName>
                                        </p:attrNameLst>
                                      </p:cBhvr>
                                      <p:to>
                                        <p:strVal val="visible"/>
                                      </p:to>
                                    </p:set>
                                    <p:animEffect transition="in" filter="dissolve">
                                      <p:cBhvr>
                                        <p:cTn id="7" dur="500"/>
                                        <p:tgtEl>
                                          <p:spTgt spid="13824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8244">
                                            <p:txEl>
                                              <p:pRg st="1" end="1"/>
                                            </p:txEl>
                                          </p:spTgt>
                                        </p:tgtEl>
                                        <p:attrNameLst>
                                          <p:attrName>style.visibility</p:attrName>
                                        </p:attrNameLst>
                                      </p:cBhvr>
                                      <p:to>
                                        <p:strVal val="visible"/>
                                      </p:to>
                                    </p:set>
                                    <p:animEffect transition="in" filter="dissolve">
                                      <p:cBhvr>
                                        <p:cTn id="10" dur="500"/>
                                        <p:tgtEl>
                                          <p:spTgt spid="13824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38244">
                                            <p:txEl>
                                              <p:pRg st="3" end="3"/>
                                            </p:txEl>
                                          </p:spTgt>
                                        </p:tgtEl>
                                        <p:attrNameLst>
                                          <p:attrName>style.visibility</p:attrName>
                                        </p:attrNameLst>
                                      </p:cBhvr>
                                      <p:to>
                                        <p:strVal val="visible"/>
                                      </p:to>
                                    </p:set>
                                    <p:animEffect transition="in" filter="dissolve">
                                      <p:cBhvr>
                                        <p:cTn id="13" dur="500"/>
                                        <p:tgtEl>
                                          <p:spTgt spid="138244">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38244">
                                            <p:txEl>
                                              <p:pRg st="4" end="4"/>
                                            </p:txEl>
                                          </p:spTgt>
                                        </p:tgtEl>
                                        <p:attrNameLst>
                                          <p:attrName>style.visibility</p:attrName>
                                        </p:attrNameLst>
                                      </p:cBhvr>
                                      <p:to>
                                        <p:strVal val="visible"/>
                                      </p:to>
                                    </p:set>
                                    <p:animEffect transition="in" filter="dissolve">
                                      <p:cBhvr>
                                        <p:cTn id="16" dur="500"/>
                                        <p:tgtEl>
                                          <p:spTgt spid="13824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468313" y="333375"/>
            <a:ext cx="8207375" cy="457200"/>
          </a:xfrm>
          <a:prstGeom prst="rect">
            <a:avLst/>
          </a:prstGeom>
          <a:noFill/>
          <a:ln w="9525">
            <a:noFill/>
            <a:miter lim="800000"/>
            <a:headEnd/>
            <a:tailEnd/>
          </a:ln>
          <a:effectLst/>
        </p:spPr>
        <p:txBody>
          <a:bodyPr>
            <a:spAutoFit/>
          </a:bodyPr>
          <a:lstStyle/>
          <a:p>
            <a:pPr>
              <a:spcBef>
                <a:spcPct val="50000"/>
              </a:spcBef>
            </a:pPr>
            <a:endParaRPr lang="en-US" sz="2400"/>
          </a:p>
        </p:txBody>
      </p:sp>
      <p:sp>
        <p:nvSpPr>
          <p:cNvPr id="15365" name="Text Box 5"/>
          <p:cNvSpPr txBox="1">
            <a:spLocks noChangeArrowheads="1"/>
          </p:cNvSpPr>
          <p:nvPr/>
        </p:nvSpPr>
        <p:spPr bwMode="auto">
          <a:xfrm>
            <a:off x="323850" y="1773238"/>
            <a:ext cx="8424863" cy="2898775"/>
          </a:xfrm>
          <a:prstGeom prst="rect">
            <a:avLst/>
          </a:prstGeom>
          <a:noFill/>
          <a:ln w="9525">
            <a:noFill/>
            <a:miter lim="800000"/>
            <a:headEnd/>
            <a:tailEnd/>
          </a:ln>
          <a:effectLst/>
        </p:spPr>
        <p:txBody>
          <a:bodyPr>
            <a:spAutoFit/>
          </a:bodyPr>
          <a:lstStyle/>
          <a:p>
            <a:pPr>
              <a:spcBef>
                <a:spcPct val="50000"/>
              </a:spcBef>
            </a:pPr>
            <a:r>
              <a:rPr lang="fa-IR" sz="4000">
                <a:solidFill>
                  <a:srgbClr val="66FF66"/>
                </a:solidFill>
              </a:rPr>
              <a:t>قسمت سوم :</a:t>
            </a:r>
          </a:p>
          <a:p>
            <a:pPr>
              <a:spcBef>
                <a:spcPct val="50000"/>
              </a:spcBef>
            </a:pPr>
            <a:r>
              <a:rPr lang="fa-IR" sz="2800">
                <a:solidFill>
                  <a:srgbClr val="66FF66"/>
                </a:solidFill>
              </a:rPr>
              <a:t> </a:t>
            </a:r>
            <a:r>
              <a:rPr lang="fa-IR" sz="3600">
                <a:solidFill>
                  <a:srgbClr val="66FF66"/>
                </a:solidFill>
              </a:rPr>
              <a:t>چه کالایی باید تولید شود ؟</a:t>
            </a:r>
          </a:p>
          <a:p>
            <a:pPr>
              <a:spcBef>
                <a:spcPct val="50000"/>
              </a:spcBef>
            </a:pPr>
            <a:endParaRPr lang="fa-IR" sz="3200">
              <a:solidFill>
                <a:srgbClr val="66FF66"/>
              </a:solidFill>
            </a:endParaRPr>
          </a:p>
          <a:p>
            <a:pPr>
              <a:spcBef>
                <a:spcPct val="50000"/>
              </a:spcBef>
            </a:pPr>
            <a:endParaRPr lang="en-US" sz="2800">
              <a:solidFill>
                <a:srgbClr val="66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dissolve">
                                      <p:cBhvr>
                                        <p:cTn id="7" dur="500"/>
                                        <p:tgtEl>
                                          <p:spTgt spid="1536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365">
                                            <p:txEl>
                                              <p:pRg st="1" end="1"/>
                                            </p:txEl>
                                          </p:spTgt>
                                        </p:tgtEl>
                                        <p:attrNameLst>
                                          <p:attrName>style.visibility</p:attrName>
                                        </p:attrNameLst>
                                      </p:cBhvr>
                                      <p:to>
                                        <p:strVal val="visible"/>
                                      </p:to>
                                    </p:set>
                                    <p:animEffect transition="in" filter="dissolve">
                                      <p:cBhvr>
                                        <p:cTn id="10" dur="500"/>
                                        <p:tgtEl>
                                          <p:spTgt spid="1536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8" name="Text Box 4"/>
          <p:cNvSpPr txBox="1">
            <a:spLocks noChangeArrowheads="1"/>
          </p:cNvSpPr>
          <p:nvPr/>
        </p:nvSpPr>
        <p:spPr bwMode="auto">
          <a:xfrm>
            <a:off x="323850" y="404813"/>
            <a:ext cx="8424863" cy="519112"/>
          </a:xfrm>
          <a:prstGeom prst="rect">
            <a:avLst/>
          </a:prstGeom>
          <a:noFill/>
          <a:ln w="9525">
            <a:noFill/>
            <a:miter lim="800000"/>
            <a:headEnd/>
            <a:tailEnd/>
          </a:ln>
          <a:effectLst/>
        </p:spPr>
        <p:txBody>
          <a:bodyPr>
            <a:spAutoFit/>
          </a:bodyPr>
          <a:lstStyle/>
          <a:p>
            <a:pPr>
              <a:spcBef>
                <a:spcPct val="50000"/>
              </a:spcBef>
            </a:pPr>
            <a:r>
              <a:rPr lang="fa-IR" sz="2800">
                <a:solidFill>
                  <a:srgbClr val="00FF00"/>
                </a:solidFill>
              </a:rPr>
              <a:t>مثال :</a:t>
            </a:r>
            <a:endParaRPr lang="en-US" sz="2800">
              <a:solidFill>
                <a:srgbClr val="00FF00"/>
              </a:solidFill>
            </a:endParaRPr>
          </a:p>
        </p:txBody>
      </p:sp>
      <p:graphicFrame>
        <p:nvGraphicFramePr>
          <p:cNvPr id="139318" name="Group 54"/>
          <p:cNvGraphicFramePr>
            <a:graphicFrameLocks noGrp="1"/>
          </p:cNvGraphicFramePr>
          <p:nvPr/>
        </p:nvGraphicFramePr>
        <p:xfrm>
          <a:off x="468313" y="404813"/>
          <a:ext cx="7102475" cy="5096256"/>
        </p:xfrm>
        <a:graphic>
          <a:graphicData uri="http://schemas.openxmlformats.org/drawingml/2006/table">
            <a:tbl>
              <a:tblPr rtl="1"/>
              <a:tblGrid>
                <a:gridCol w="869950"/>
                <a:gridCol w="869950"/>
                <a:gridCol w="869950"/>
                <a:gridCol w="869950"/>
                <a:gridCol w="869950"/>
                <a:gridCol w="869950"/>
                <a:gridCol w="947738"/>
                <a:gridCol w="935037"/>
              </a:tblGrid>
              <a:tr h="2033588">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Q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TFC</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کل</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هزینه ثابت</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TVC</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کل هزینه متغیر</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TC</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کل هزینه</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AFC</a:t>
                      </a: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متوسط هزینه ثابت</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AVC</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متوسط هزینه متغیر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AC</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هزینه متوسط</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 )</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MC</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هزینه نهایی</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95538">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120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90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135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180</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75/13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20</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90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75/28</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27</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30</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10</a:t>
                      </a: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5 </a:t>
                      </a: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10 </a:t>
                      </a: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20 </a:t>
                      </a: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2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45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9268">
                                            <p:txEl>
                                              <p:pRg st="0" end="0"/>
                                            </p:txEl>
                                          </p:spTgt>
                                        </p:tgtEl>
                                        <p:attrNameLst>
                                          <p:attrName>style.visibility</p:attrName>
                                        </p:attrNameLst>
                                      </p:cBhvr>
                                      <p:to>
                                        <p:strVal val="visible"/>
                                      </p:to>
                                    </p:set>
                                    <p:animEffect transition="in" filter="dissolve">
                                      <p:cBhvr>
                                        <p:cTn id="7" dur="500"/>
                                        <p:tgtEl>
                                          <p:spTgt spid="1392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39318"/>
                                        </p:tgtEl>
                                        <p:attrNameLst>
                                          <p:attrName>style.visibility</p:attrName>
                                        </p:attrNameLst>
                                      </p:cBhvr>
                                      <p:to>
                                        <p:strVal val="visible"/>
                                      </p:to>
                                    </p:set>
                                    <p:animEffect transition="in" filter="box(in)">
                                      <p:cBhvr>
                                        <p:cTn id="12" dur="1000"/>
                                        <p:tgtEl>
                                          <p:spTgt spid="139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Text Box 4"/>
          <p:cNvSpPr txBox="1">
            <a:spLocks noChangeArrowheads="1"/>
          </p:cNvSpPr>
          <p:nvPr/>
        </p:nvSpPr>
        <p:spPr bwMode="auto">
          <a:xfrm>
            <a:off x="755650" y="404813"/>
            <a:ext cx="8064500" cy="3570287"/>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هزینه های بلند مدت تولید :</a:t>
            </a:r>
          </a:p>
          <a:p>
            <a:pPr algn="just">
              <a:spcBef>
                <a:spcPct val="50000"/>
              </a:spcBef>
            </a:pPr>
            <a:r>
              <a:rPr lang="fa-IR" sz="2800">
                <a:solidFill>
                  <a:srgbClr val="00FF00"/>
                </a:solidFill>
              </a:rPr>
              <a:t>اندازه کارگاه را می توان با منحنی هزینه متوسط کوتاه مدت                                           ( </a:t>
            </a:r>
            <a:r>
              <a:rPr lang="en-US" sz="2800">
                <a:solidFill>
                  <a:srgbClr val="00FF00"/>
                </a:solidFill>
              </a:rPr>
              <a:t>Short – Run Average Cost = SAC</a:t>
            </a:r>
            <a:r>
              <a:rPr lang="fa-IR" sz="2800">
                <a:solidFill>
                  <a:srgbClr val="00FF00"/>
                </a:solidFill>
              </a:rPr>
              <a:t> ) مشخص کرد. </a:t>
            </a:r>
          </a:p>
          <a:p>
            <a:pPr algn="just">
              <a:spcBef>
                <a:spcPct val="50000"/>
              </a:spcBef>
            </a:pPr>
            <a:r>
              <a:rPr lang="fa-IR" sz="2800">
                <a:solidFill>
                  <a:srgbClr val="00FF00"/>
                </a:solidFill>
              </a:rPr>
              <a:t>منحنی هزینه متوسط بلند مدت (</a:t>
            </a:r>
            <a:r>
              <a:rPr lang="en-US" sz="2800">
                <a:solidFill>
                  <a:srgbClr val="00FF00"/>
                </a:solidFill>
              </a:rPr>
              <a:t>Long – Run Average Cost = LAC</a:t>
            </a:r>
            <a:r>
              <a:rPr lang="fa-IR" sz="2800">
                <a:solidFill>
                  <a:srgbClr val="00FF00"/>
                </a:solidFill>
              </a:rPr>
              <a:t> ) ، حداقل هزینه هر واحد تولید در هر سطح تولید را ، وقتی که امکان ساخت اندازه دلخواه کارگاه وجود داشته باشد ، نشان می دهد.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0292">
                                            <p:txEl>
                                              <p:pRg st="0" end="0"/>
                                            </p:txEl>
                                          </p:spTgt>
                                        </p:tgtEl>
                                        <p:attrNameLst>
                                          <p:attrName>style.visibility</p:attrName>
                                        </p:attrNameLst>
                                      </p:cBhvr>
                                      <p:to>
                                        <p:strVal val="visible"/>
                                      </p:to>
                                    </p:set>
                                    <p:animEffect transition="in" filter="dissolve">
                                      <p:cBhvr>
                                        <p:cTn id="7" dur="500"/>
                                        <p:tgtEl>
                                          <p:spTgt spid="1402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0292">
                                            <p:txEl>
                                              <p:pRg st="1" end="1"/>
                                            </p:txEl>
                                          </p:spTgt>
                                        </p:tgtEl>
                                        <p:attrNameLst>
                                          <p:attrName>style.visibility</p:attrName>
                                        </p:attrNameLst>
                                      </p:cBhvr>
                                      <p:to>
                                        <p:strVal val="visible"/>
                                      </p:to>
                                    </p:set>
                                    <p:animEffect transition="in" filter="dissolve">
                                      <p:cBhvr>
                                        <p:cTn id="10" dur="500"/>
                                        <p:tgtEl>
                                          <p:spTgt spid="14029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40292">
                                            <p:txEl>
                                              <p:pRg st="2" end="2"/>
                                            </p:txEl>
                                          </p:spTgt>
                                        </p:tgtEl>
                                        <p:attrNameLst>
                                          <p:attrName>style.visibility</p:attrName>
                                        </p:attrNameLst>
                                      </p:cBhvr>
                                      <p:to>
                                        <p:strVal val="visible"/>
                                      </p:to>
                                    </p:set>
                                    <p:animEffect transition="in" filter="dissolve">
                                      <p:cBhvr>
                                        <p:cTn id="13" dur="500"/>
                                        <p:tgtEl>
                                          <p:spTgt spid="1402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Text Box 4"/>
          <p:cNvSpPr txBox="1">
            <a:spLocks noChangeArrowheads="1"/>
          </p:cNvSpPr>
          <p:nvPr/>
        </p:nvSpPr>
        <p:spPr bwMode="auto">
          <a:xfrm>
            <a:off x="539750" y="1989138"/>
            <a:ext cx="8064500" cy="2870200"/>
          </a:xfrm>
          <a:prstGeom prst="rect">
            <a:avLst/>
          </a:prstGeom>
          <a:noFill/>
          <a:ln w="9525">
            <a:noFill/>
            <a:miter lim="800000"/>
            <a:headEnd/>
            <a:tailEnd/>
          </a:ln>
          <a:effectLst/>
        </p:spPr>
        <p:txBody>
          <a:bodyPr>
            <a:spAutoFit/>
          </a:bodyPr>
          <a:lstStyle/>
          <a:p>
            <a:pPr algn="just">
              <a:spcBef>
                <a:spcPct val="50000"/>
              </a:spcBef>
            </a:pPr>
            <a:r>
              <a:rPr lang="fa-IR" sz="2800">
                <a:solidFill>
                  <a:srgbClr val="00FF00"/>
                </a:solidFill>
              </a:rPr>
              <a:t>اگر در بلند مدت تمام عوامل تولید را به یک نسبت معین افزایش  دهیم ، سه نتیجه امکان پذیر است :</a:t>
            </a:r>
          </a:p>
          <a:p>
            <a:pPr>
              <a:spcBef>
                <a:spcPct val="50000"/>
              </a:spcBef>
              <a:buFontTx/>
              <a:buChar char="•"/>
            </a:pPr>
            <a:r>
              <a:rPr lang="fa-IR" sz="2800">
                <a:solidFill>
                  <a:srgbClr val="00FF00"/>
                </a:solidFill>
              </a:rPr>
              <a:t> بازده ثابت به مقیاس</a:t>
            </a:r>
          </a:p>
          <a:p>
            <a:pPr>
              <a:spcBef>
                <a:spcPct val="50000"/>
              </a:spcBef>
              <a:buFontTx/>
              <a:buChar char="•"/>
            </a:pPr>
            <a:r>
              <a:rPr lang="fa-IR" sz="2800">
                <a:solidFill>
                  <a:srgbClr val="00FF00"/>
                </a:solidFill>
              </a:rPr>
              <a:t> بازده فزاینده به مقیاس</a:t>
            </a:r>
          </a:p>
          <a:p>
            <a:pPr>
              <a:spcBef>
                <a:spcPct val="50000"/>
              </a:spcBef>
              <a:buFontTx/>
              <a:buChar char="•"/>
            </a:pPr>
            <a:r>
              <a:rPr lang="fa-IR" sz="2800">
                <a:solidFill>
                  <a:srgbClr val="00FF00"/>
                </a:solidFill>
              </a:rPr>
              <a:t> بازده کاهنده به مقیاس</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1316">
                                            <p:txEl>
                                              <p:pRg st="0" end="0"/>
                                            </p:txEl>
                                          </p:spTgt>
                                        </p:tgtEl>
                                        <p:attrNameLst>
                                          <p:attrName>style.visibility</p:attrName>
                                        </p:attrNameLst>
                                      </p:cBhvr>
                                      <p:to>
                                        <p:strVal val="visible"/>
                                      </p:to>
                                    </p:set>
                                    <p:animEffect transition="in" filter="dissolve">
                                      <p:cBhvr>
                                        <p:cTn id="7" dur="500"/>
                                        <p:tgtEl>
                                          <p:spTgt spid="1413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1316">
                                            <p:txEl>
                                              <p:pRg st="1" end="1"/>
                                            </p:txEl>
                                          </p:spTgt>
                                        </p:tgtEl>
                                        <p:attrNameLst>
                                          <p:attrName>style.visibility</p:attrName>
                                        </p:attrNameLst>
                                      </p:cBhvr>
                                      <p:to>
                                        <p:strVal val="visible"/>
                                      </p:to>
                                    </p:set>
                                    <p:animEffect transition="in" filter="dissolve">
                                      <p:cBhvr>
                                        <p:cTn id="10" dur="500"/>
                                        <p:tgtEl>
                                          <p:spTgt spid="14131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41316">
                                            <p:txEl>
                                              <p:pRg st="2" end="2"/>
                                            </p:txEl>
                                          </p:spTgt>
                                        </p:tgtEl>
                                        <p:attrNameLst>
                                          <p:attrName>style.visibility</p:attrName>
                                        </p:attrNameLst>
                                      </p:cBhvr>
                                      <p:to>
                                        <p:strVal val="visible"/>
                                      </p:to>
                                    </p:set>
                                    <p:animEffect transition="in" filter="dissolve">
                                      <p:cBhvr>
                                        <p:cTn id="13" dur="500"/>
                                        <p:tgtEl>
                                          <p:spTgt spid="14131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41316">
                                            <p:txEl>
                                              <p:pRg st="3" end="3"/>
                                            </p:txEl>
                                          </p:spTgt>
                                        </p:tgtEl>
                                        <p:attrNameLst>
                                          <p:attrName>style.visibility</p:attrName>
                                        </p:attrNameLst>
                                      </p:cBhvr>
                                      <p:to>
                                        <p:strVal val="visible"/>
                                      </p:to>
                                    </p:set>
                                    <p:animEffect transition="in" filter="dissolve">
                                      <p:cBhvr>
                                        <p:cTn id="16" dur="500"/>
                                        <p:tgtEl>
                                          <p:spTgt spid="1413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Text Box 4"/>
          <p:cNvSpPr txBox="1">
            <a:spLocks noChangeArrowheads="1"/>
          </p:cNvSpPr>
          <p:nvPr/>
        </p:nvSpPr>
        <p:spPr bwMode="auto">
          <a:xfrm>
            <a:off x="468313" y="2060575"/>
            <a:ext cx="8208962" cy="1647825"/>
          </a:xfrm>
          <a:prstGeom prst="rect">
            <a:avLst/>
          </a:prstGeom>
          <a:noFill/>
          <a:ln w="9525">
            <a:noFill/>
            <a:miter lim="800000"/>
            <a:headEnd/>
            <a:tailEnd/>
          </a:ln>
          <a:effectLst/>
        </p:spPr>
        <p:txBody>
          <a:bodyPr>
            <a:spAutoFit/>
          </a:bodyPr>
          <a:lstStyle/>
          <a:p>
            <a:pPr algn="just">
              <a:spcBef>
                <a:spcPct val="50000"/>
              </a:spcBef>
            </a:pPr>
            <a:r>
              <a:rPr lang="fa-IR" sz="3200">
                <a:solidFill>
                  <a:srgbClr val="00FF00"/>
                </a:solidFill>
              </a:rPr>
              <a:t>بازده ثابت به مقیاس :</a:t>
            </a:r>
          </a:p>
          <a:p>
            <a:pPr algn="just">
              <a:spcBef>
                <a:spcPct val="50000"/>
              </a:spcBef>
            </a:pPr>
            <a:r>
              <a:rPr lang="fa-IR" sz="2800">
                <a:solidFill>
                  <a:srgbClr val="00FF00"/>
                </a:solidFill>
              </a:rPr>
              <a:t>در این بازده محصول به همان نسبت افزایش عوامل تولید افزایش   می یابد.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2340">
                                            <p:txEl>
                                              <p:pRg st="0" end="0"/>
                                            </p:txEl>
                                          </p:spTgt>
                                        </p:tgtEl>
                                        <p:attrNameLst>
                                          <p:attrName>style.visibility</p:attrName>
                                        </p:attrNameLst>
                                      </p:cBhvr>
                                      <p:to>
                                        <p:strVal val="visible"/>
                                      </p:to>
                                    </p:set>
                                    <p:animEffect transition="in" filter="dissolve">
                                      <p:cBhvr>
                                        <p:cTn id="7" dur="500"/>
                                        <p:tgtEl>
                                          <p:spTgt spid="1423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2340">
                                            <p:txEl>
                                              <p:pRg st="1" end="1"/>
                                            </p:txEl>
                                          </p:spTgt>
                                        </p:tgtEl>
                                        <p:attrNameLst>
                                          <p:attrName>style.visibility</p:attrName>
                                        </p:attrNameLst>
                                      </p:cBhvr>
                                      <p:to>
                                        <p:strVal val="visible"/>
                                      </p:to>
                                    </p:set>
                                    <p:animEffect transition="in" filter="dissolve">
                                      <p:cBhvr>
                                        <p:cTn id="10" dur="500"/>
                                        <p:tgtEl>
                                          <p:spTgt spid="14234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4" name="Text Box 4"/>
          <p:cNvSpPr txBox="1">
            <a:spLocks noChangeArrowheads="1"/>
          </p:cNvSpPr>
          <p:nvPr/>
        </p:nvSpPr>
        <p:spPr bwMode="auto">
          <a:xfrm>
            <a:off x="611188" y="2060575"/>
            <a:ext cx="8064500" cy="2289175"/>
          </a:xfrm>
          <a:prstGeom prst="rect">
            <a:avLst/>
          </a:prstGeom>
          <a:noFill/>
          <a:ln w="9525">
            <a:noFill/>
            <a:miter lim="800000"/>
            <a:headEnd/>
            <a:tailEnd/>
          </a:ln>
          <a:effectLst/>
        </p:spPr>
        <p:txBody>
          <a:bodyPr>
            <a:spAutoFit/>
          </a:bodyPr>
          <a:lstStyle/>
          <a:p>
            <a:pPr algn="just">
              <a:spcBef>
                <a:spcPct val="50000"/>
              </a:spcBef>
            </a:pPr>
            <a:r>
              <a:rPr lang="fa-IR" sz="3200">
                <a:solidFill>
                  <a:srgbClr val="00FF00"/>
                </a:solidFill>
              </a:rPr>
              <a:t>بازده فزاینده به مقیاس :</a:t>
            </a:r>
          </a:p>
          <a:p>
            <a:pPr algn="just">
              <a:spcBef>
                <a:spcPct val="50000"/>
              </a:spcBef>
            </a:pPr>
            <a:r>
              <a:rPr lang="fa-IR" sz="2800">
                <a:solidFill>
                  <a:srgbClr val="00FF00"/>
                </a:solidFill>
              </a:rPr>
              <a:t>در این بازده ، محصول به نسبت بیشتری از افزایش عوامل تولید افزایش می یابد.</a:t>
            </a:r>
            <a:endParaRPr lang="en-US" sz="2800">
              <a:solidFill>
                <a:srgbClr val="00FF00"/>
              </a:solidFill>
            </a:endParaRPr>
          </a:p>
          <a:p>
            <a:pPr algn="just">
              <a:spcBef>
                <a:spcPct val="50000"/>
              </a:spcBef>
            </a:pP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3364">
                                            <p:txEl>
                                              <p:pRg st="0" end="0"/>
                                            </p:txEl>
                                          </p:spTgt>
                                        </p:tgtEl>
                                        <p:attrNameLst>
                                          <p:attrName>style.visibility</p:attrName>
                                        </p:attrNameLst>
                                      </p:cBhvr>
                                      <p:to>
                                        <p:strVal val="visible"/>
                                      </p:to>
                                    </p:set>
                                    <p:animEffect transition="in" filter="dissolve">
                                      <p:cBhvr>
                                        <p:cTn id="7" dur="500"/>
                                        <p:tgtEl>
                                          <p:spTgt spid="14336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3364">
                                            <p:txEl>
                                              <p:pRg st="1" end="1"/>
                                            </p:txEl>
                                          </p:spTgt>
                                        </p:tgtEl>
                                        <p:attrNameLst>
                                          <p:attrName>style.visibility</p:attrName>
                                        </p:attrNameLst>
                                      </p:cBhvr>
                                      <p:to>
                                        <p:strVal val="visible"/>
                                      </p:to>
                                    </p:set>
                                    <p:animEffect transition="in" filter="dissolve">
                                      <p:cBhvr>
                                        <p:cTn id="10" dur="500"/>
                                        <p:tgtEl>
                                          <p:spTgt spid="1433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Text Box 4"/>
          <p:cNvSpPr txBox="1">
            <a:spLocks noChangeArrowheads="1"/>
          </p:cNvSpPr>
          <p:nvPr/>
        </p:nvSpPr>
        <p:spPr bwMode="auto">
          <a:xfrm>
            <a:off x="539750" y="2060575"/>
            <a:ext cx="8135938" cy="3021013"/>
          </a:xfrm>
          <a:prstGeom prst="rect">
            <a:avLst/>
          </a:prstGeom>
          <a:noFill/>
          <a:ln w="9525">
            <a:noFill/>
            <a:miter lim="800000"/>
            <a:headEnd/>
            <a:tailEnd/>
          </a:ln>
          <a:effectLst/>
        </p:spPr>
        <p:txBody>
          <a:bodyPr>
            <a:spAutoFit/>
          </a:bodyPr>
          <a:lstStyle/>
          <a:p>
            <a:pPr algn="just">
              <a:spcBef>
                <a:spcPct val="50000"/>
              </a:spcBef>
            </a:pPr>
            <a:r>
              <a:rPr lang="fa-IR" sz="3200">
                <a:solidFill>
                  <a:srgbClr val="00FF00"/>
                </a:solidFill>
              </a:rPr>
              <a:t>بازده کاهنده به مقیاس :</a:t>
            </a:r>
          </a:p>
          <a:p>
            <a:pPr algn="just">
              <a:spcBef>
                <a:spcPct val="50000"/>
              </a:spcBef>
            </a:pPr>
            <a:r>
              <a:rPr lang="fa-IR" sz="2800">
                <a:solidFill>
                  <a:srgbClr val="00FF00"/>
                </a:solidFill>
              </a:rPr>
              <a:t>در بازده کاهنده به مقیاس یا هزینه های فزاینده ، محصول به نسبت کمتری از افزایش عوامل تولید افزایش می یابد.</a:t>
            </a:r>
          </a:p>
          <a:p>
            <a:pPr algn="just">
              <a:spcBef>
                <a:spcPct val="50000"/>
              </a:spcBef>
            </a:pPr>
            <a:endParaRPr lang="en-US" sz="3200">
              <a:solidFill>
                <a:srgbClr val="00FF00"/>
              </a:solidFill>
            </a:endParaRPr>
          </a:p>
          <a:p>
            <a:pPr algn="just">
              <a:spcBef>
                <a:spcPct val="50000"/>
              </a:spcBef>
            </a:pP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4388">
                                            <p:txEl>
                                              <p:pRg st="0" end="0"/>
                                            </p:txEl>
                                          </p:spTgt>
                                        </p:tgtEl>
                                        <p:attrNameLst>
                                          <p:attrName>style.visibility</p:attrName>
                                        </p:attrNameLst>
                                      </p:cBhvr>
                                      <p:to>
                                        <p:strVal val="visible"/>
                                      </p:to>
                                    </p:set>
                                    <p:animEffect transition="in" filter="dissolve">
                                      <p:cBhvr>
                                        <p:cTn id="7" dur="500"/>
                                        <p:tgtEl>
                                          <p:spTgt spid="14438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4388">
                                            <p:txEl>
                                              <p:pRg st="1" end="1"/>
                                            </p:txEl>
                                          </p:spTgt>
                                        </p:tgtEl>
                                        <p:attrNameLst>
                                          <p:attrName>style.visibility</p:attrName>
                                        </p:attrNameLst>
                                      </p:cBhvr>
                                      <p:to>
                                        <p:strVal val="visible"/>
                                      </p:to>
                                    </p:set>
                                    <p:animEffect transition="in" filter="dissolve">
                                      <p:cBhvr>
                                        <p:cTn id="10" dur="500"/>
                                        <p:tgtEl>
                                          <p:spTgt spid="14438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2" name="Text Box 4"/>
          <p:cNvSpPr txBox="1">
            <a:spLocks noChangeArrowheads="1"/>
          </p:cNvSpPr>
          <p:nvPr/>
        </p:nvSpPr>
        <p:spPr bwMode="auto">
          <a:xfrm>
            <a:off x="539750" y="404813"/>
            <a:ext cx="8064500" cy="2654300"/>
          </a:xfrm>
          <a:prstGeom prst="rect">
            <a:avLst/>
          </a:prstGeom>
          <a:noFill/>
          <a:ln w="9525">
            <a:noFill/>
            <a:miter lim="800000"/>
            <a:headEnd/>
            <a:tailEnd/>
          </a:ln>
          <a:effectLst/>
        </p:spPr>
        <p:txBody>
          <a:bodyPr>
            <a:spAutoFit/>
          </a:bodyPr>
          <a:lstStyle/>
          <a:p>
            <a:pPr algn="just">
              <a:spcBef>
                <a:spcPct val="50000"/>
              </a:spcBef>
            </a:pPr>
            <a:r>
              <a:rPr lang="fa-IR" sz="2800">
                <a:solidFill>
                  <a:srgbClr val="00FF00"/>
                </a:solidFill>
              </a:rPr>
              <a:t>منحنی </a:t>
            </a:r>
            <a:r>
              <a:rPr lang="en-US" sz="2800">
                <a:solidFill>
                  <a:srgbClr val="00FF00"/>
                </a:solidFill>
              </a:rPr>
              <a:t>LAC</a:t>
            </a:r>
            <a:r>
              <a:rPr lang="fa-IR" sz="2800">
                <a:solidFill>
                  <a:srgbClr val="00FF00"/>
                </a:solidFill>
              </a:rPr>
              <a:t> در نمودار زیر ، در ابتدا بازده فزاینده به مقیاس یا هزینه های کاهنده را نشان می دهد. سپس برای طیف کمتر محصولات ( در حدود 800 واحد ) این منحنی ، بازده ثابت به مقیاس ( هزینه های ثابت ) را نشان می دهد. برای محصولات  بیشتر ، ما بازده کاهنده به مقیاس ( هزینه های فزاینده ) خواهیم داشت.</a:t>
            </a:r>
            <a:endParaRPr lang="en-US" sz="2800">
              <a:solidFill>
                <a:srgbClr val="00FF00"/>
              </a:solidFill>
            </a:endParaRPr>
          </a:p>
        </p:txBody>
      </p:sp>
      <p:pic>
        <p:nvPicPr>
          <p:cNvPr id="145413" name="Picture 5"/>
          <p:cNvPicPr>
            <a:picLocks noChangeAspect="1" noChangeArrowheads="1"/>
          </p:cNvPicPr>
          <p:nvPr/>
        </p:nvPicPr>
        <p:blipFill>
          <a:blip r:embed="rId2" cstate="email"/>
          <a:srcRect/>
          <a:stretch>
            <a:fillRect/>
          </a:stretch>
        </p:blipFill>
        <p:spPr bwMode="auto">
          <a:xfrm>
            <a:off x="1692275" y="3101975"/>
            <a:ext cx="5327650" cy="3275013"/>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5412">
                                            <p:txEl>
                                              <p:pRg st="0" end="0"/>
                                            </p:txEl>
                                          </p:spTgt>
                                        </p:tgtEl>
                                        <p:attrNameLst>
                                          <p:attrName>style.visibility</p:attrName>
                                        </p:attrNameLst>
                                      </p:cBhvr>
                                      <p:to>
                                        <p:strVal val="visible"/>
                                      </p:to>
                                    </p:set>
                                    <p:animEffect transition="in" filter="dissolve">
                                      <p:cBhvr>
                                        <p:cTn id="7" dur="500"/>
                                        <p:tgtEl>
                                          <p:spTgt spid="1454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45413"/>
                                        </p:tgtEl>
                                        <p:attrNameLst>
                                          <p:attrName>style.visibility</p:attrName>
                                        </p:attrNameLst>
                                      </p:cBhvr>
                                      <p:to>
                                        <p:strVal val="visible"/>
                                      </p:to>
                                    </p:set>
                                    <p:animEffect transition="in" filter="circle(in)">
                                      <p:cBhvr>
                                        <p:cTn id="12" dur="2000"/>
                                        <p:tgtEl>
                                          <p:spTgt spid="145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6" name="Text Box 4"/>
          <p:cNvSpPr txBox="1">
            <a:spLocks noChangeArrowheads="1"/>
          </p:cNvSpPr>
          <p:nvPr/>
        </p:nvSpPr>
        <p:spPr bwMode="auto">
          <a:xfrm>
            <a:off x="935038" y="2060575"/>
            <a:ext cx="8208962" cy="1616075"/>
          </a:xfrm>
          <a:prstGeom prst="rect">
            <a:avLst/>
          </a:prstGeom>
          <a:noFill/>
          <a:ln w="9525">
            <a:noFill/>
            <a:miter lim="800000"/>
            <a:headEnd/>
            <a:tailEnd/>
          </a:ln>
          <a:effectLst/>
        </p:spPr>
        <p:txBody>
          <a:bodyPr>
            <a:spAutoFit/>
          </a:bodyPr>
          <a:lstStyle/>
          <a:p>
            <a:pPr>
              <a:spcBef>
                <a:spcPct val="50000"/>
              </a:spcBef>
            </a:pPr>
            <a:r>
              <a:rPr lang="fa-IR" sz="4000">
                <a:solidFill>
                  <a:srgbClr val="FFFF66"/>
                </a:solidFill>
              </a:rPr>
              <a:t>                        فصل هشتم</a:t>
            </a:r>
          </a:p>
          <a:p>
            <a:pPr>
              <a:spcBef>
                <a:spcPct val="50000"/>
              </a:spcBef>
            </a:pPr>
            <a:r>
              <a:rPr lang="fa-IR" sz="4000">
                <a:solidFill>
                  <a:srgbClr val="FFFF66"/>
                </a:solidFill>
              </a:rPr>
              <a:t>                       قیمت و تولید</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6436">
                                            <p:txEl>
                                              <p:pRg st="0" end="0"/>
                                            </p:txEl>
                                          </p:spTgt>
                                        </p:tgtEl>
                                        <p:attrNameLst>
                                          <p:attrName>style.visibility</p:attrName>
                                        </p:attrNameLst>
                                      </p:cBhvr>
                                      <p:to>
                                        <p:strVal val="visible"/>
                                      </p:to>
                                    </p:set>
                                    <p:animEffect transition="in" filter="dissolve">
                                      <p:cBhvr>
                                        <p:cTn id="7" dur="500"/>
                                        <p:tgtEl>
                                          <p:spTgt spid="1464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6436">
                                            <p:txEl>
                                              <p:pRg st="1" end="1"/>
                                            </p:txEl>
                                          </p:spTgt>
                                        </p:tgtEl>
                                        <p:attrNameLst>
                                          <p:attrName>style.visibility</p:attrName>
                                        </p:attrNameLst>
                                      </p:cBhvr>
                                      <p:to>
                                        <p:strVal val="visible"/>
                                      </p:to>
                                    </p:set>
                                    <p:animEffect transition="in" filter="dissolve">
                                      <p:cBhvr>
                                        <p:cTn id="10" dur="500"/>
                                        <p:tgtEl>
                                          <p:spTgt spid="1464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4" name="Text Box 4"/>
          <p:cNvSpPr txBox="1">
            <a:spLocks noChangeArrowheads="1"/>
          </p:cNvSpPr>
          <p:nvPr/>
        </p:nvSpPr>
        <p:spPr bwMode="auto">
          <a:xfrm>
            <a:off x="468313" y="1989138"/>
            <a:ext cx="8207375" cy="2106612"/>
          </a:xfrm>
          <a:prstGeom prst="rect">
            <a:avLst/>
          </a:prstGeom>
          <a:noFill/>
          <a:ln w="9525">
            <a:noFill/>
            <a:miter lim="800000"/>
            <a:headEnd/>
            <a:tailEnd/>
          </a:ln>
          <a:effectLst/>
        </p:spPr>
        <p:txBody>
          <a:bodyPr>
            <a:spAutoFit/>
          </a:bodyPr>
          <a:lstStyle/>
          <a:p>
            <a:pPr>
              <a:spcBef>
                <a:spcPct val="50000"/>
              </a:spcBef>
            </a:pPr>
            <a:r>
              <a:rPr lang="fa-IR" sz="3600">
                <a:solidFill>
                  <a:srgbClr val="FFFF66"/>
                </a:solidFill>
              </a:rPr>
              <a:t>رقابت کامل :</a:t>
            </a:r>
          </a:p>
          <a:p>
            <a:pPr>
              <a:spcBef>
                <a:spcPct val="50000"/>
              </a:spcBef>
            </a:pPr>
            <a:r>
              <a:rPr lang="fa-IR" sz="3600">
                <a:solidFill>
                  <a:srgbClr val="FFFF66"/>
                </a:solidFill>
              </a:rPr>
              <a:t> </a:t>
            </a:r>
            <a:r>
              <a:rPr lang="fa-IR" sz="3200">
                <a:solidFill>
                  <a:srgbClr val="FFFF66"/>
                </a:solidFill>
              </a:rPr>
              <a:t>چگونگی تعیین قیمت و مقدار تهیه تولید</a:t>
            </a:r>
            <a:endParaRPr lang="en-US" sz="3600">
              <a:solidFill>
                <a:srgbClr val="FFFF66"/>
              </a:solidFill>
            </a:endParaRPr>
          </a:p>
          <a:p>
            <a:pPr>
              <a:spcBef>
                <a:spcPct val="50000"/>
              </a:spcBef>
            </a:pP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25284">
                                            <p:txEl>
                                              <p:pRg st="0" end="0"/>
                                            </p:txEl>
                                          </p:spTgt>
                                        </p:tgtEl>
                                        <p:attrNameLst>
                                          <p:attrName>style.visibility</p:attrName>
                                        </p:attrNameLst>
                                      </p:cBhvr>
                                      <p:to>
                                        <p:strVal val="visible"/>
                                      </p:to>
                                    </p:set>
                                    <p:animEffect transition="in" filter="dissolve">
                                      <p:cBhvr>
                                        <p:cTn id="7" dur="500"/>
                                        <p:tgtEl>
                                          <p:spTgt spid="2252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25284">
                                            <p:txEl>
                                              <p:pRg st="1" end="1"/>
                                            </p:txEl>
                                          </p:spTgt>
                                        </p:tgtEl>
                                        <p:attrNameLst>
                                          <p:attrName>style.visibility</p:attrName>
                                        </p:attrNameLst>
                                      </p:cBhvr>
                                      <p:to>
                                        <p:strVal val="visible"/>
                                      </p:to>
                                    </p:set>
                                    <p:animEffect transition="in" filter="dissolve">
                                      <p:cBhvr>
                                        <p:cTn id="10" dur="500"/>
                                        <p:tgtEl>
                                          <p:spTgt spid="2252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Text Box 4"/>
          <p:cNvSpPr txBox="1">
            <a:spLocks noChangeArrowheads="1"/>
          </p:cNvSpPr>
          <p:nvPr/>
        </p:nvSpPr>
        <p:spPr bwMode="auto">
          <a:xfrm>
            <a:off x="611188" y="2060575"/>
            <a:ext cx="8064500" cy="1862138"/>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FFFF66"/>
                </a:solidFill>
              </a:rPr>
              <a:t>هدف کلی :</a:t>
            </a:r>
          </a:p>
          <a:p>
            <a:pPr marL="342900" indent="-342900">
              <a:spcBef>
                <a:spcPct val="50000"/>
              </a:spcBef>
              <a:buFontTx/>
              <a:buAutoNum type="arabicPeriod"/>
            </a:pPr>
            <a:r>
              <a:rPr lang="fa-IR" sz="2800">
                <a:solidFill>
                  <a:srgbClr val="FFFF66"/>
                </a:solidFill>
              </a:rPr>
              <a:t>دانشجو با قیمت و تولید و رقابت کامل آشنا می شود.</a:t>
            </a:r>
          </a:p>
          <a:p>
            <a:pPr marL="342900" indent="-342900">
              <a:spcBef>
                <a:spcPct val="50000"/>
              </a:spcBef>
              <a:buFontTx/>
              <a:buAutoNum type="arabicPeriod"/>
            </a:pPr>
            <a:r>
              <a:rPr lang="fa-IR" sz="2800">
                <a:solidFill>
                  <a:srgbClr val="FFFF66"/>
                </a:solidFill>
              </a:rPr>
              <a:t>روشهای به حداکثر رساندن سود را می شناسد.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7460">
                                            <p:txEl>
                                              <p:pRg st="0" end="0"/>
                                            </p:txEl>
                                          </p:spTgt>
                                        </p:tgtEl>
                                        <p:attrNameLst>
                                          <p:attrName>style.visibility</p:attrName>
                                        </p:attrNameLst>
                                      </p:cBhvr>
                                      <p:to>
                                        <p:strVal val="visible"/>
                                      </p:to>
                                    </p:set>
                                    <p:animEffect transition="in" filter="dissolve">
                                      <p:cBhvr>
                                        <p:cTn id="7" dur="500"/>
                                        <p:tgtEl>
                                          <p:spTgt spid="1474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7460">
                                            <p:txEl>
                                              <p:pRg st="1" end="1"/>
                                            </p:txEl>
                                          </p:spTgt>
                                        </p:tgtEl>
                                        <p:attrNameLst>
                                          <p:attrName>style.visibility</p:attrName>
                                        </p:attrNameLst>
                                      </p:cBhvr>
                                      <p:to>
                                        <p:strVal val="visible"/>
                                      </p:to>
                                    </p:set>
                                    <p:animEffect transition="in" filter="dissolve">
                                      <p:cBhvr>
                                        <p:cTn id="10" dur="500"/>
                                        <p:tgtEl>
                                          <p:spTgt spid="14746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47460">
                                            <p:txEl>
                                              <p:pRg st="2" end="2"/>
                                            </p:txEl>
                                          </p:spTgt>
                                        </p:tgtEl>
                                        <p:attrNameLst>
                                          <p:attrName>style.visibility</p:attrName>
                                        </p:attrNameLst>
                                      </p:cBhvr>
                                      <p:to>
                                        <p:strVal val="visible"/>
                                      </p:to>
                                    </p:set>
                                    <p:animEffect transition="in" filter="dissolve">
                                      <p:cBhvr>
                                        <p:cTn id="13" dur="500"/>
                                        <p:tgtEl>
                                          <p:spTgt spid="14746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6" name="Text Box 4"/>
          <p:cNvSpPr txBox="1">
            <a:spLocks noChangeArrowheads="1"/>
          </p:cNvSpPr>
          <p:nvPr/>
        </p:nvSpPr>
        <p:spPr bwMode="auto">
          <a:xfrm>
            <a:off x="0" y="692150"/>
            <a:ext cx="8893175" cy="3893374"/>
          </a:xfrm>
          <a:prstGeom prst="rect">
            <a:avLst/>
          </a:prstGeom>
          <a:noFill/>
          <a:ln w="9525">
            <a:noFill/>
            <a:miter lim="800000"/>
            <a:headEnd/>
            <a:tailEnd/>
          </a:ln>
          <a:effectLst/>
        </p:spPr>
        <p:txBody>
          <a:bodyPr>
            <a:spAutoFit/>
          </a:bodyPr>
          <a:lstStyle/>
          <a:p>
            <a:pPr>
              <a:spcBef>
                <a:spcPct val="50000"/>
              </a:spcBef>
            </a:pPr>
            <a:r>
              <a:rPr lang="fa-IR" sz="4000" dirty="0">
                <a:solidFill>
                  <a:schemeClr val="hlink"/>
                </a:solidFill>
                <a:latin typeface="Tahoma" pitchFamily="34" charset="0"/>
              </a:rPr>
              <a:t>نام درس :</a:t>
            </a:r>
            <a:r>
              <a:rPr lang="fa-IR" sz="4000" dirty="0">
                <a:latin typeface="Tahoma" pitchFamily="34" charset="0"/>
              </a:rPr>
              <a:t> اقتصاد خرد</a:t>
            </a:r>
          </a:p>
          <a:p>
            <a:pPr>
              <a:spcBef>
                <a:spcPct val="50000"/>
              </a:spcBef>
            </a:pPr>
            <a:r>
              <a:rPr lang="fa-IR" sz="4000" dirty="0">
                <a:solidFill>
                  <a:schemeClr val="hlink"/>
                </a:solidFill>
                <a:latin typeface="Tahoma" pitchFamily="34" charset="0"/>
              </a:rPr>
              <a:t>تعداد واحد :</a:t>
            </a:r>
            <a:r>
              <a:rPr lang="fa-IR" sz="4000" dirty="0">
                <a:latin typeface="Tahoma" pitchFamily="34" charset="0"/>
              </a:rPr>
              <a:t> 3</a:t>
            </a:r>
          </a:p>
          <a:p>
            <a:pPr>
              <a:spcBef>
                <a:spcPct val="50000"/>
              </a:spcBef>
            </a:pPr>
            <a:r>
              <a:rPr lang="fa-IR" sz="4000" dirty="0">
                <a:solidFill>
                  <a:schemeClr val="hlink"/>
                </a:solidFill>
                <a:latin typeface="Tahoma" pitchFamily="34" charset="0"/>
              </a:rPr>
              <a:t>نام منبع :</a:t>
            </a:r>
            <a:r>
              <a:rPr lang="fa-IR" sz="4000" dirty="0">
                <a:latin typeface="Tahoma" pitchFamily="34" charset="0"/>
              </a:rPr>
              <a:t> اقتصاد خرد </a:t>
            </a:r>
            <a:r>
              <a:rPr lang="fa-IR" sz="3200" dirty="0">
                <a:latin typeface="Tahoma" pitchFamily="34" charset="0"/>
              </a:rPr>
              <a:t>( مدیریت  و حسابداری )</a:t>
            </a:r>
            <a:endParaRPr lang="fa-IR" sz="4000" dirty="0">
              <a:latin typeface="Tahoma" pitchFamily="34" charset="0"/>
            </a:endParaRPr>
          </a:p>
          <a:p>
            <a:pPr>
              <a:spcBef>
                <a:spcPct val="50000"/>
              </a:spcBef>
            </a:pPr>
            <a:r>
              <a:rPr lang="fa-IR" sz="4000" dirty="0">
                <a:solidFill>
                  <a:schemeClr val="hlink"/>
                </a:solidFill>
                <a:latin typeface="Tahoma" pitchFamily="34" charset="0"/>
              </a:rPr>
              <a:t>نام مؤلف :</a:t>
            </a:r>
            <a:r>
              <a:rPr lang="fa-IR" sz="4000" dirty="0">
                <a:latin typeface="Tahoma" pitchFamily="34" charset="0"/>
              </a:rPr>
              <a:t> دکتر </a:t>
            </a:r>
            <a:r>
              <a:rPr lang="fa-IR" sz="4000">
                <a:latin typeface="Tahoma" pitchFamily="34" charset="0"/>
              </a:rPr>
              <a:t>جمشید </a:t>
            </a:r>
            <a:r>
              <a:rPr lang="fa-IR" sz="4000" smtClean="0">
                <a:latin typeface="Tahoma" pitchFamily="34" charset="0"/>
              </a:rPr>
              <a:t>پژویان</a:t>
            </a:r>
            <a:endParaRPr lang="en-US" sz="4000" dirty="0">
              <a:latin typeface="Tahoma" pitchFamily="34" charset="0"/>
            </a:endParaRPr>
          </a:p>
          <a:p>
            <a:pPr>
              <a:spcBef>
                <a:spcPct val="50000"/>
              </a:spcBef>
            </a:pPr>
            <a:endParaRPr lang="en-US" dirty="0">
              <a:latin typeface="Tahoma"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40" name="Text Box 4"/>
          <p:cNvSpPr txBox="1">
            <a:spLocks noChangeArrowheads="1"/>
          </p:cNvSpPr>
          <p:nvPr/>
        </p:nvSpPr>
        <p:spPr bwMode="auto">
          <a:xfrm>
            <a:off x="468313" y="1773238"/>
            <a:ext cx="8424862" cy="2289175"/>
          </a:xfrm>
          <a:prstGeom prst="rect">
            <a:avLst/>
          </a:prstGeom>
          <a:noFill/>
          <a:ln w="9525">
            <a:noFill/>
            <a:miter lim="800000"/>
            <a:headEnd/>
            <a:tailEnd/>
          </a:ln>
          <a:effectLst/>
        </p:spPr>
        <p:txBody>
          <a:bodyPr>
            <a:spAutoFit/>
          </a:bodyPr>
          <a:lstStyle/>
          <a:p>
            <a:pPr>
              <a:spcBef>
                <a:spcPct val="50000"/>
              </a:spcBef>
            </a:pPr>
            <a:r>
              <a:rPr lang="fa-IR" sz="3200">
                <a:solidFill>
                  <a:srgbClr val="66FF66"/>
                </a:solidFill>
              </a:rPr>
              <a:t>هدفهای کلی :</a:t>
            </a:r>
          </a:p>
          <a:p>
            <a:pPr algn="just">
              <a:spcBef>
                <a:spcPct val="50000"/>
              </a:spcBef>
            </a:pPr>
            <a:r>
              <a:rPr lang="fa-IR" sz="2800">
                <a:solidFill>
                  <a:srgbClr val="66FF66"/>
                </a:solidFill>
              </a:rPr>
              <a:t>دانشجو نحوه انتخاب کالا جهت تولید و چگونگی به کارگیری منابع در تولید را می فهمد.</a:t>
            </a:r>
          </a:p>
          <a:p>
            <a:pPr>
              <a:spcBef>
                <a:spcPct val="50000"/>
              </a:spcBef>
            </a:pPr>
            <a:endParaRPr lang="en-US" sz="2800">
              <a:solidFill>
                <a:srgbClr val="66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3540">
                                            <p:txEl>
                                              <p:pRg st="0" end="0"/>
                                            </p:txEl>
                                          </p:spTgt>
                                        </p:tgtEl>
                                        <p:attrNameLst>
                                          <p:attrName>style.visibility</p:attrName>
                                        </p:attrNameLst>
                                      </p:cBhvr>
                                      <p:to>
                                        <p:strVal val="visible"/>
                                      </p:to>
                                    </p:set>
                                    <p:animEffect transition="in" filter="dissolve">
                                      <p:cBhvr>
                                        <p:cTn id="7" dur="500"/>
                                        <p:tgtEl>
                                          <p:spTgt spid="1935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3540">
                                            <p:txEl>
                                              <p:pRg st="1" end="1"/>
                                            </p:txEl>
                                          </p:spTgt>
                                        </p:tgtEl>
                                        <p:attrNameLst>
                                          <p:attrName>style.visibility</p:attrName>
                                        </p:attrNameLst>
                                      </p:cBhvr>
                                      <p:to>
                                        <p:strVal val="visible"/>
                                      </p:to>
                                    </p:set>
                                    <p:animEffect transition="in" filter="dissolve">
                                      <p:cBhvr>
                                        <p:cTn id="10" dur="500"/>
                                        <p:tgtEl>
                                          <p:spTgt spid="19354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Text Box 4"/>
          <p:cNvSpPr txBox="1">
            <a:spLocks noChangeArrowheads="1"/>
          </p:cNvSpPr>
          <p:nvPr/>
        </p:nvSpPr>
        <p:spPr bwMode="auto">
          <a:xfrm>
            <a:off x="684213" y="1484313"/>
            <a:ext cx="8064500" cy="3998912"/>
          </a:xfrm>
          <a:prstGeom prst="rect">
            <a:avLst/>
          </a:prstGeom>
          <a:noFill/>
          <a:ln w="9525">
            <a:noFill/>
            <a:miter lim="800000"/>
            <a:headEnd/>
            <a:tailEnd/>
          </a:ln>
          <a:effectLst/>
        </p:spPr>
        <p:txBody>
          <a:bodyPr>
            <a:spAutoFit/>
          </a:bodyPr>
          <a:lstStyle/>
          <a:p>
            <a:pPr marL="342900" indent="-342900" algn="just">
              <a:spcBef>
                <a:spcPct val="50000"/>
              </a:spcBef>
            </a:pPr>
            <a:r>
              <a:rPr lang="fa-IR" sz="3200">
                <a:solidFill>
                  <a:srgbClr val="FFFF66"/>
                </a:solidFill>
              </a:rPr>
              <a:t>هدفهای رفتاری :</a:t>
            </a:r>
          </a:p>
          <a:p>
            <a:pPr marL="342900" indent="-342900" algn="just">
              <a:spcBef>
                <a:spcPct val="50000"/>
              </a:spcBef>
              <a:buFontTx/>
              <a:buAutoNum type="arabicPeriod"/>
            </a:pPr>
            <a:r>
              <a:rPr lang="fa-IR" sz="2800">
                <a:solidFill>
                  <a:srgbClr val="FFFF66"/>
                </a:solidFill>
              </a:rPr>
              <a:t>« رقابت کامل » را بطور کامل شرح دهد.</a:t>
            </a:r>
          </a:p>
          <a:p>
            <a:pPr marL="342900" indent="-342900" algn="just">
              <a:spcBef>
                <a:spcPct val="50000"/>
              </a:spcBef>
              <a:buFontTx/>
              <a:buAutoNum type="arabicPeriod"/>
            </a:pPr>
            <a:r>
              <a:rPr lang="fa-IR" sz="2800">
                <a:solidFill>
                  <a:srgbClr val="FFFF66"/>
                </a:solidFill>
              </a:rPr>
              <a:t>« به حداکثر رساندن سود » را در کوتاه مدت با استفاده از       « روش مجموع ( کل ) » توضیح دهد.</a:t>
            </a:r>
          </a:p>
          <a:p>
            <a:pPr marL="342900" indent="-342900" algn="just">
              <a:spcBef>
                <a:spcPct val="50000"/>
              </a:spcBef>
              <a:buFontTx/>
              <a:buAutoNum type="arabicPeriod"/>
            </a:pPr>
            <a:r>
              <a:rPr lang="fa-IR" sz="2800">
                <a:solidFill>
                  <a:srgbClr val="FFFF66"/>
                </a:solidFill>
              </a:rPr>
              <a:t>با استفاده از یک نمودار « به حداکثر رساندن سود در         کوتاه مدت » با « روش نهایی » را شرح دهد.</a:t>
            </a:r>
          </a:p>
          <a:p>
            <a:pPr marL="342900" indent="-342900" algn="just">
              <a:spcBef>
                <a:spcPct val="50000"/>
              </a:spcBef>
              <a:buFontTx/>
              <a:buAutoNum type="arabicPeriod"/>
            </a:pPr>
            <a:r>
              <a:rPr lang="fa-IR" sz="2800">
                <a:solidFill>
                  <a:srgbClr val="FFFF66"/>
                </a:solidFill>
              </a:rPr>
              <a:t>« سود و زیان کوتاه مدت » را با ذکر یک مثال شرح دهد.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8484">
                                            <p:txEl>
                                              <p:pRg st="0" end="0"/>
                                            </p:txEl>
                                          </p:spTgt>
                                        </p:tgtEl>
                                        <p:attrNameLst>
                                          <p:attrName>style.visibility</p:attrName>
                                        </p:attrNameLst>
                                      </p:cBhvr>
                                      <p:to>
                                        <p:strVal val="visible"/>
                                      </p:to>
                                    </p:set>
                                    <p:animEffect transition="in" filter="dissolve">
                                      <p:cBhvr>
                                        <p:cTn id="7" dur="500"/>
                                        <p:tgtEl>
                                          <p:spTgt spid="1484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8484">
                                            <p:txEl>
                                              <p:pRg st="1" end="1"/>
                                            </p:txEl>
                                          </p:spTgt>
                                        </p:tgtEl>
                                        <p:attrNameLst>
                                          <p:attrName>style.visibility</p:attrName>
                                        </p:attrNameLst>
                                      </p:cBhvr>
                                      <p:to>
                                        <p:strVal val="visible"/>
                                      </p:to>
                                    </p:set>
                                    <p:animEffect transition="in" filter="dissolve">
                                      <p:cBhvr>
                                        <p:cTn id="10" dur="500"/>
                                        <p:tgtEl>
                                          <p:spTgt spid="14848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48484">
                                            <p:txEl>
                                              <p:pRg st="2" end="2"/>
                                            </p:txEl>
                                          </p:spTgt>
                                        </p:tgtEl>
                                        <p:attrNameLst>
                                          <p:attrName>style.visibility</p:attrName>
                                        </p:attrNameLst>
                                      </p:cBhvr>
                                      <p:to>
                                        <p:strVal val="visible"/>
                                      </p:to>
                                    </p:set>
                                    <p:animEffect transition="in" filter="dissolve">
                                      <p:cBhvr>
                                        <p:cTn id="13" dur="500"/>
                                        <p:tgtEl>
                                          <p:spTgt spid="148484">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48484">
                                            <p:txEl>
                                              <p:pRg st="3" end="3"/>
                                            </p:txEl>
                                          </p:spTgt>
                                        </p:tgtEl>
                                        <p:attrNameLst>
                                          <p:attrName>style.visibility</p:attrName>
                                        </p:attrNameLst>
                                      </p:cBhvr>
                                      <p:to>
                                        <p:strVal val="visible"/>
                                      </p:to>
                                    </p:set>
                                    <p:animEffect transition="in" filter="dissolve">
                                      <p:cBhvr>
                                        <p:cTn id="16" dur="500"/>
                                        <p:tgtEl>
                                          <p:spTgt spid="148484">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48484">
                                            <p:txEl>
                                              <p:pRg st="4" end="4"/>
                                            </p:txEl>
                                          </p:spTgt>
                                        </p:tgtEl>
                                        <p:attrNameLst>
                                          <p:attrName>style.visibility</p:attrName>
                                        </p:attrNameLst>
                                      </p:cBhvr>
                                      <p:to>
                                        <p:strVal val="visible"/>
                                      </p:to>
                                    </p:set>
                                    <p:animEffect transition="in" filter="dissolve">
                                      <p:cBhvr>
                                        <p:cTn id="19" dur="500"/>
                                        <p:tgtEl>
                                          <p:spTgt spid="14848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8" name="Text Box 4"/>
          <p:cNvSpPr txBox="1">
            <a:spLocks noChangeArrowheads="1"/>
          </p:cNvSpPr>
          <p:nvPr/>
        </p:nvSpPr>
        <p:spPr bwMode="auto">
          <a:xfrm>
            <a:off x="611188" y="1557338"/>
            <a:ext cx="8064500" cy="4211637"/>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ادامه هدفهای رفتاری :</a:t>
            </a:r>
          </a:p>
          <a:p>
            <a:pPr algn="just">
              <a:spcBef>
                <a:spcPct val="50000"/>
              </a:spcBef>
            </a:pPr>
            <a:r>
              <a:rPr lang="fa-IR" sz="2800">
                <a:solidFill>
                  <a:srgbClr val="FFFF66"/>
                </a:solidFill>
              </a:rPr>
              <a:t>5. « عرضه کوتاه مدت شرکت » را با استفاده از منحنی بازگو نماید.</a:t>
            </a:r>
          </a:p>
          <a:p>
            <a:pPr algn="just">
              <a:spcBef>
                <a:spcPct val="50000"/>
              </a:spcBef>
            </a:pPr>
            <a:r>
              <a:rPr lang="fa-IR" sz="2800">
                <a:solidFill>
                  <a:srgbClr val="FFFF66"/>
                </a:solidFill>
              </a:rPr>
              <a:t>6. با استفاده از دو نمودار « یک صنعت با هزینه فراینده » و « یک صنعت با هزینه کاهنده  » را مقایسه نماید.</a:t>
            </a:r>
          </a:p>
          <a:p>
            <a:pPr algn="just">
              <a:spcBef>
                <a:spcPct val="50000"/>
              </a:spcBef>
            </a:pPr>
            <a:r>
              <a:rPr lang="fa-IR" sz="2800">
                <a:solidFill>
                  <a:srgbClr val="FFFF66"/>
                </a:solidFill>
              </a:rPr>
              <a:t>7. اصطلاحات مهم اقتصادی این قسمت ( نقطه سربسری ، صنعت با هزینه ثابت ، صنعت با هزینه کاهنده ، غیر صرفه های خارجی      و ... ) را در یک سطر تعریف کند.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9508">
                                            <p:txEl>
                                              <p:pRg st="0" end="0"/>
                                            </p:txEl>
                                          </p:spTgt>
                                        </p:tgtEl>
                                        <p:attrNameLst>
                                          <p:attrName>style.visibility</p:attrName>
                                        </p:attrNameLst>
                                      </p:cBhvr>
                                      <p:to>
                                        <p:strVal val="visible"/>
                                      </p:to>
                                    </p:set>
                                    <p:animEffect transition="in" filter="dissolve">
                                      <p:cBhvr>
                                        <p:cTn id="7" dur="500"/>
                                        <p:tgtEl>
                                          <p:spTgt spid="14950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49508">
                                            <p:txEl>
                                              <p:pRg st="1" end="1"/>
                                            </p:txEl>
                                          </p:spTgt>
                                        </p:tgtEl>
                                        <p:attrNameLst>
                                          <p:attrName>style.visibility</p:attrName>
                                        </p:attrNameLst>
                                      </p:cBhvr>
                                      <p:to>
                                        <p:strVal val="visible"/>
                                      </p:to>
                                    </p:set>
                                    <p:animEffect transition="in" filter="dissolve">
                                      <p:cBhvr>
                                        <p:cTn id="10" dur="500"/>
                                        <p:tgtEl>
                                          <p:spTgt spid="14950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49508">
                                            <p:txEl>
                                              <p:pRg st="2" end="2"/>
                                            </p:txEl>
                                          </p:spTgt>
                                        </p:tgtEl>
                                        <p:attrNameLst>
                                          <p:attrName>style.visibility</p:attrName>
                                        </p:attrNameLst>
                                      </p:cBhvr>
                                      <p:to>
                                        <p:strVal val="visible"/>
                                      </p:to>
                                    </p:set>
                                    <p:animEffect transition="in" filter="dissolve">
                                      <p:cBhvr>
                                        <p:cTn id="13" dur="500"/>
                                        <p:tgtEl>
                                          <p:spTgt spid="14950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49508">
                                            <p:txEl>
                                              <p:pRg st="3" end="3"/>
                                            </p:txEl>
                                          </p:spTgt>
                                        </p:tgtEl>
                                        <p:attrNameLst>
                                          <p:attrName>style.visibility</p:attrName>
                                        </p:attrNameLst>
                                      </p:cBhvr>
                                      <p:to>
                                        <p:strVal val="visible"/>
                                      </p:to>
                                    </p:set>
                                    <p:animEffect transition="in" filter="dissolve">
                                      <p:cBhvr>
                                        <p:cTn id="16" dur="500"/>
                                        <p:tgtEl>
                                          <p:spTgt spid="1495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Text Box 4"/>
          <p:cNvSpPr txBox="1">
            <a:spLocks noChangeArrowheads="1"/>
          </p:cNvSpPr>
          <p:nvPr/>
        </p:nvSpPr>
        <p:spPr bwMode="auto">
          <a:xfrm>
            <a:off x="684213" y="1700213"/>
            <a:ext cx="8064500" cy="3783012"/>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رقابت کامل :</a:t>
            </a:r>
          </a:p>
          <a:p>
            <a:pPr algn="just">
              <a:spcBef>
                <a:spcPct val="50000"/>
              </a:spcBef>
            </a:pPr>
            <a:r>
              <a:rPr lang="fa-IR" sz="2800">
                <a:solidFill>
                  <a:srgbClr val="FFFF66"/>
                </a:solidFill>
              </a:rPr>
              <a:t>صنعتی در رقابت کامل است که : (1) از تعداد زیادی فروشنده مستقل یک کالا تشکیل شده باشد. (2) تمام شرکتها در این صنعت کالای متجانس ( مشابه ) به فروش می رسانند. (3) جابجایی کامل عوامل و منابع تولید وجود دارد و در بلند مدت شرکتها می توانند بدون هیچ اشکالی وارد این صنعت و یا از آن خارج شوند. در نتیجه یک شرکت با رقابت کامل « قیمت پذیر » است و می تواند هر مقدار کالا را در قیمت جاری بازار به فروش رساند.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0532">
                                            <p:txEl>
                                              <p:pRg st="0" end="0"/>
                                            </p:txEl>
                                          </p:spTgt>
                                        </p:tgtEl>
                                        <p:attrNameLst>
                                          <p:attrName>style.visibility</p:attrName>
                                        </p:attrNameLst>
                                      </p:cBhvr>
                                      <p:to>
                                        <p:strVal val="visible"/>
                                      </p:to>
                                    </p:set>
                                    <p:animEffect transition="in" filter="dissolve">
                                      <p:cBhvr>
                                        <p:cTn id="7" dur="500"/>
                                        <p:tgtEl>
                                          <p:spTgt spid="15053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0532">
                                            <p:txEl>
                                              <p:pRg st="1" end="1"/>
                                            </p:txEl>
                                          </p:spTgt>
                                        </p:tgtEl>
                                        <p:attrNameLst>
                                          <p:attrName>style.visibility</p:attrName>
                                        </p:attrNameLst>
                                      </p:cBhvr>
                                      <p:to>
                                        <p:strVal val="visible"/>
                                      </p:to>
                                    </p:set>
                                    <p:animEffect transition="in" filter="dissolve">
                                      <p:cBhvr>
                                        <p:cTn id="10" dur="500"/>
                                        <p:tgtEl>
                                          <p:spTgt spid="1505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6" name="Text Box 4"/>
          <p:cNvSpPr txBox="1">
            <a:spLocks noChangeArrowheads="1"/>
          </p:cNvSpPr>
          <p:nvPr/>
        </p:nvSpPr>
        <p:spPr bwMode="auto">
          <a:xfrm>
            <a:off x="684213" y="1916113"/>
            <a:ext cx="8064500" cy="2562225"/>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حداکثر رساندن سود در کوتاه مدت :                          « روش مجموع ( روش کل ) »</a:t>
            </a:r>
          </a:p>
          <a:p>
            <a:pPr algn="just">
              <a:spcBef>
                <a:spcPct val="50000"/>
              </a:spcBef>
            </a:pPr>
            <a:r>
              <a:rPr lang="fa-IR" sz="2800">
                <a:solidFill>
                  <a:srgbClr val="FFFF66"/>
                </a:solidFill>
              </a:rPr>
              <a:t>وقتی تفاوت ( مثبت ) بین درآمد کل ( </a:t>
            </a:r>
            <a:r>
              <a:rPr lang="en-US" sz="2800">
                <a:solidFill>
                  <a:srgbClr val="FFFF66"/>
                </a:solidFill>
              </a:rPr>
              <a:t>TR</a:t>
            </a:r>
            <a:r>
              <a:rPr lang="fa-IR" sz="2800">
                <a:solidFill>
                  <a:srgbClr val="FFFF66"/>
                </a:solidFill>
              </a:rPr>
              <a:t>) و هزینه های کل ( </a:t>
            </a:r>
            <a:r>
              <a:rPr lang="en-US" sz="2800">
                <a:solidFill>
                  <a:srgbClr val="FFFF66"/>
                </a:solidFill>
              </a:rPr>
              <a:t>TC</a:t>
            </a:r>
            <a:r>
              <a:rPr lang="fa-IR" sz="2800">
                <a:solidFill>
                  <a:srgbClr val="FFFF66"/>
                </a:solidFill>
              </a:rPr>
              <a:t>) بزرگترین باشد ، شرکت در کوتاه مدت ، سود را به حداکثر         می رساند. </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1556">
                                            <p:txEl>
                                              <p:pRg st="0" end="0"/>
                                            </p:txEl>
                                          </p:spTgt>
                                        </p:tgtEl>
                                        <p:attrNameLst>
                                          <p:attrName>style.visibility</p:attrName>
                                        </p:attrNameLst>
                                      </p:cBhvr>
                                      <p:to>
                                        <p:strVal val="visible"/>
                                      </p:to>
                                    </p:set>
                                    <p:animEffect transition="in" filter="dissolve">
                                      <p:cBhvr>
                                        <p:cTn id="7" dur="500"/>
                                        <p:tgtEl>
                                          <p:spTgt spid="15155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1556">
                                            <p:txEl>
                                              <p:pRg st="1" end="1"/>
                                            </p:txEl>
                                          </p:spTgt>
                                        </p:tgtEl>
                                        <p:attrNameLst>
                                          <p:attrName>style.visibility</p:attrName>
                                        </p:attrNameLst>
                                      </p:cBhvr>
                                      <p:to>
                                        <p:strVal val="visible"/>
                                      </p:to>
                                    </p:set>
                                    <p:animEffect transition="in" filter="dissolve">
                                      <p:cBhvr>
                                        <p:cTn id="10" dur="500"/>
                                        <p:tgtEl>
                                          <p:spTgt spid="15155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Text Box 4"/>
          <p:cNvSpPr txBox="1">
            <a:spLocks noChangeArrowheads="1"/>
          </p:cNvSpPr>
          <p:nvPr/>
        </p:nvSpPr>
        <p:spPr bwMode="auto">
          <a:xfrm>
            <a:off x="539750" y="476250"/>
            <a:ext cx="8135938" cy="830997"/>
          </a:xfrm>
          <a:prstGeom prst="rect">
            <a:avLst/>
          </a:prstGeom>
          <a:noFill/>
          <a:ln w="9525">
            <a:noFill/>
            <a:miter lim="800000"/>
            <a:headEnd/>
            <a:tailEnd/>
          </a:ln>
          <a:effectLst/>
        </p:spPr>
        <p:txBody>
          <a:bodyPr>
            <a:spAutoFit/>
          </a:bodyPr>
          <a:lstStyle/>
          <a:p>
            <a:pPr algn="just">
              <a:spcBef>
                <a:spcPct val="50000"/>
              </a:spcBef>
            </a:pPr>
            <a:r>
              <a:rPr lang="fa-IR" sz="2400" dirty="0">
                <a:solidFill>
                  <a:srgbClr val="FFFF66"/>
                </a:solidFill>
              </a:rPr>
              <a:t>سطح تولیدی که سود را به حداکثر می رساند ، </a:t>
            </a:r>
            <a:r>
              <a:rPr lang="fa-IR" sz="2400" dirty="0" smtClean="0">
                <a:solidFill>
                  <a:srgbClr val="FFFF66"/>
                </a:solidFill>
              </a:rPr>
              <a:t>در جدول زیر </a:t>
            </a:r>
            <a:r>
              <a:rPr lang="fa-IR" sz="2400" dirty="0">
                <a:solidFill>
                  <a:srgbClr val="FFFF66"/>
                </a:solidFill>
              </a:rPr>
              <a:t>نشان داده شده است :</a:t>
            </a:r>
            <a:endParaRPr lang="en-US" sz="2400" dirty="0">
              <a:solidFill>
                <a:srgbClr val="FFFF66"/>
              </a:solidFill>
            </a:endParaRPr>
          </a:p>
        </p:txBody>
      </p:sp>
      <p:graphicFrame>
        <p:nvGraphicFramePr>
          <p:cNvPr id="152627" name="Group 51"/>
          <p:cNvGraphicFramePr>
            <a:graphicFrameLocks noGrp="1"/>
          </p:cNvGraphicFramePr>
          <p:nvPr/>
        </p:nvGraphicFramePr>
        <p:xfrm>
          <a:off x="323850" y="1989138"/>
          <a:ext cx="5183188" cy="3657600"/>
        </p:xfrm>
        <a:graphic>
          <a:graphicData uri="http://schemas.openxmlformats.org/drawingml/2006/table">
            <a:tbl>
              <a:tblPr rtl="1"/>
              <a:tblGrid>
                <a:gridCol w="1036638"/>
                <a:gridCol w="1036637"/>
                <a:gridCol w="1036638"/>
                <a:gridCol w="1036637"/>
                <a:gridCol w="1036638"/>
              </a:tblGrid>
              <a:tr h="687388">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مقدار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Q</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قیمت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P</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درآمد کل</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TR </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هزینه کل</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TC </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سود کل</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35238">
                <a:tc>
                  <a:txBody>
                    <a:bodyPr/>
                    <a:lstStyle/>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                            </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     </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5/6</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  </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16</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24</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32</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40</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52</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56</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64</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20</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23</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24</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40/25</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32</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10/35</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40</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64</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12-</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60/6+</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12+</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16+</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90/16+</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16+</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2580">
                                            <p:txEl>
                                              <p:pRg st="0" end="0"/>
                                            </p:txEl>
                                          </p:spTgt>
                                        </p:tgtEl>
                                        <p:attrNameLst>
                                          <p:attrName>style.visibility</p:attrName>
                                        </p:attrNameLst>
                                      </p:cBhvr>
                                      <p:to>
                                        <p:strVal val="visible"/>
                                      </p:to>
                                    </p:set>
                                    <p:animEffect transition="in" filter="dissolve">
                                      <p:cBhvr>
                                        <p:cTn id="7" dur="500"/>
                                        <p:tgtEl>
                                          <p:spTgt spid="15258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2627"/>
                                        </p:tgtEl>
                                        <p:attrNameLst>
                                          <p:attrName>style.visibility</p:attrName>
                                        </p:attrNameLst>
                                      </p:cBhvr>
                                      <p:to>
                                        <p:strVal val="visible"/>
                                      </p:to>
                                    </p:set>
                                    <p:animEffect transition="in" filter="box(in)">
                                      <p:cBhvr>
                                        <p:cTn id="12" dur="2000"/>
                                        <p:tgtEl>
                                          <p:spTgt spid="152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Text Box 4"/>
          <p:cNvSpPr txBox="1">
            <a:spLocks noChangeArrowheads="1"/>
          </p:cNvSpPr>
          <p:nvPr/>
        </p:nvSpPr>
        <p:spPr bwMode="auto">
          <a:xfrm>
            <a:off x="755650" y="549275"/>
            <a:ext cx="7921625" cy="2989263"/>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به حداکثر رساندن سود در کوتاه مدت :                                             « روش نهایی »</a:t>
            </a:r>
          </a:p>
          <a:p>
            <a:pPr algn="just">
              <a:spcBef>
                <a:spcPct val="50000"/>
              </a:spcBef>
            </a:pPr>
            <a:r>
              <a:rPr lang="fa-IR" sz="2800">
                <a:solidFill>
                  <a:srgbClr val="FFFF66"/>
                </a:solidFill>
              </a:rPr>
              <a:t>بطور کلی تجزیه و تحلیل کوتاه مدت شرکت بوسیله درآمد نهایی و هزینه نهایی سودمندتر است. شرکتی با رقابت کامل ، سود خود را در کوتاه مدت در تولیدی که </a:t>
            </a:r>
            <a:r>
              <a:rPr lang="en-US" sz="2800">
                <a:solidFill>
                  <a:srgbClr val="FFFF66"/>
                </a:solidFill>
              </a:rPr>
              <a:t>MR=P=MC</a:t>
            </a:r>
            <a:r>
              <a:rPr lang="fa-IR" sz="2800">
                <a:solidFill>
                  <a:srgbClr val="FFFF66"/>
                </a:solidFill>
              </a:rPr>
              <a:t> باشد به حداکثر      می رساند ( </a:t>
            </a:r>
            <a:r>
              <a:rPr lang="en-US" sz="2800">
                <a:solidFill>
                  <a:srgbClr val="FFFF66"/>
                </a:solidFill>
              </a:rPr>
              <a:t>MC</a:t>
            </a:r>
            <a:r>
              <a:rPr lang="fa-IR" sz="2800">
                <a:solidFill>
                  <a:srgbClr val="FFFF66"/>
                </a:solidFill>
              </a:rPr>
              <a:t> فزاینده است ).</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604">
                                            <p:txEl>
                                              <p:pRg st="0" end="0"/>
                                            </p:txEl>
                                          </p:spTgt>
                                        </p:tgtEl>
                                        <p:attrNameLst>
                                          <p:attrName>style.visibility</p:attrName>
                                        </p:attrNameLst>
                                      </p:cBhvr>
                                      <p:to>
                                        <p:strVal val="visible"/>
                                      </p:to>
                                    </p:set>
                                    <p:animEffect transition="in" filter="dissolve">
                                      <p:cBhvr>
                                        <p:cTn id="7" dur="500"/>
                                        <p:tgtEl>
                                          <p:spTgt spid="15360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3604">
                                            <p:txEl>
                                              <p:pRg st="1" end="1"/>
                                            </p:txEl>
                                          </p:spTgt>
                                        </p:tgtEl>
                                        <p:attrNameLst>
                                          <p:attrName>style.visibility</p:attrName>
                                        </p:attrNameLst>
                                      </p:cBhvr>
                                      <p:to>
                                        <p:strVal val="visible"/>
                                      </p:to>
                                    </p:set>
                                    <p:animEffect transition="in" filter="dissolve">
                                      <p:cBhvr>
                                        <p:cTn id="10" dur="500"/>
                                        <p:tgtEl>
                                          <p:spTgt spid="1536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8" name="Text Box 4"/>
          <p:cNvSpPr txBox="1">
            <a:spLocks noChangeArrowheads="1"/>
          </p:cNvSpPr>
          <p:nvPr/>
        </p:nvSpPr>
        <p:spPr bwMode="auto">
          <a:xfrm>
            <a:off x="827088" y="260350"/>
            <a:ext cx="7848600" cy="3355975"/>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سود یا زیان کوتاه مدت :</a:t>
            </a:r>
          </a:p>
          <a:p>
            <a:pPr algn="just">
              <a:spcBef>
                <a:spcPct val="50000"/>
              </a:spcBef>
            </a:pPr>
            <a:r>
              <a:rPr lang="fa-IR" sz="2800">
                <a:solidFill>
                  <a:srgbClr val="FFFF66"/>
                </a:solidFill>
              </a:rPr>
              <a:t>شرکت سود خود را در صورتی به حداکثر می رساند که        </a:t>
            </a:r>
            <a:r>
              <a:rPr lang="en-US" sz="2800">
                <a:solidFill>
                  <a:srgbClr val="FFFF66"/>
                </a:solidFill>
              </a:rPr>
              <a:t>MC</a:t>
            </a:r>
            <a:r>
              <a:rPr lang="fa-IR" sz="2800">
                <a:solidFill>
                  <a:srgbClr val="FFFF66"/>
                </a:solidFill>
              </a:rPr>
              <a:t> فزاینده </a:t>
            </a:r>
            <a:r>
              <a:rPr lang="en-US" sz="2800">
                <a:solidFill>
                  <a:srgbClr val="FFFF66"/>
                </a:solidFill>
              </a:rPr>
              <a:t>MR=P=</a:t>
            </a:r>
            <a:r>
              <a:rPr lang="fa-IR" sz="2800">
                <a:solidFill>
                  <a:srgbClr val="FFFF66"/>
                </a:solidFill>
              </a:rPr>
              <a:t> و </a:t>
            </a:r>
            <a:r>
              <a:rPr lang="en-US" sz="2800">
                <a:solidFill>
                  <a:srgbClr val="FFFF66"/>
                </a:solidFill>
              </a:rPr>
              <a:t>P&gt;AC</a:t>
            </a:r>
            <a:r>
              <a:rPr lang="fa-IR" sz="2800">
                <a:solidFill>
                  <a:srgbClr val="FFFF66"/>
                </a:solidFill>
              </a:rPr>
              <a:t> باشد. اگر </a:t>
            </a:r>
            <a:r>
              <a:rPr lang="en-US" sz="2800">
                <a:solidFill>
                  <a:srgbClr val="FFFF66"/>
                </a:solidFill>
              </a:rPr>
              <a:t>P=AC</a:t>
            </a:r>
            <a:r>
              <a:rPr lang="fa-IR" sz="2800">
                <a:solidFill>
                  <a:srgbClr val="FFFF66"/>
                </a:solidFill>
              </a:rPr>
              <a:t> باشد ، شرکت در نقطه سربسری است. اگر </a:t>
            </a:r>
            <a:r>
              <a:rPr lang="en-US" sz="2800">
                <a:solidFill>
                  <a:srgbClr val="FFFF66"/>
                </a:solidFill>
              </a:rPr>
              <a:t>AC&lt;P&gt;AVC</a:t>
            </a:r>
            <a:r>
              <a:rPr lang="fa-IR" sz="2800">
                <a:solidFill>
                  <a:srgbClr val="FFFF66"/>
                </a:solidFill>
              </a:rPr>
              <a:t> باشد ، شرکت زیان کل را به حداقل می رساند. اگر </a:t>
            </a:r>
            <a:r>
              <a:rPr lang="en-US" sz="2800">
                <a:solidFill>
                  <a:srgbClr val="FFFF66"/>
                </a:solidFill>
              </a:rPr>
              <a:t>P&lt;AVC</a:t>
            </a:r>
            <a:r>
              <a:rPr lang="fa-IR" sz="2800">
                <a:solidFill>
                  <a:srgbClr val="FFFF66"/>
                </a:solidFill>
              </a:rPr>
              <a:t> باشد ، شرکت زیان کل را با تعطیل کردن به حداقل می رساند. بنابراین </a:t>
            </a:r>
            <a:r>
              <a:rPr lang="en-US" sz="2800">
                <a:solidFill>
                  <a:srgbClr val="FFFF66"/>
                </a:solidFill>
              </a:rPr>
              <a:t>P=AVC</a:t>
            </a:r>
            <a:r>
              <a:rPr lang="fa-IR" sz="2800">
                <a:solidFill>
                  <a:srgbClr val="FFFF66"/>
                </a:solidFill>
              </a:rPr>
              <a:t> نقطه تعطیل برای شرکت است. </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4628">
                                            <p:txEl>
                                              <p:pRg st="0" end="0"/>
                                            </p:txEl>
                                          </p:spTgt>
                                        </p:tgtEl>
                                        <p:attrNameLst>
                                          <p:attrName>style.visibility</p:attrName>
                                        </p:attrNameLst>
                                      </p:cBhvr>
                                      <p:to>
                                        <p:strVal val="visible"/>
                                      </p:to>
                                    </p:set>
                                    <p:animEffect transition="in" filter="dissolve">
                                      <p:cBhvr>
                                        <p:cTn id="7" dur="500"/>
                                        <p:tgtEl>
                                          <p:spTgt spid="15462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4628">
                                            <p:txEl>
                                              <p:pRg st="1" end="1"/>
                                            </p:txEl>
                                          </p:spTgt>
                                        </p:tgtEl>
                                        <p:attrNameLst>
                                          <p:attrName>style.visibility</p:attrName>
                                        </p:attrNameLst>
                                      </p:cBhvr>
                                      <p:to>
                                        <p:strVal val="visible"/>
                                      </p:to>
                                    </p:set>
                                    <p:animEffect transition="in" filter="dissolve">
                                      <p:cBhvr>
                                        <p:cTn id="10" dur="500"/>
                                        <p:tgtEl>
                                          <p:spTgt spid="1546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2" name="Text Box 4"/>
          <p:cNvSpPr txBox="1">
            <a:spLocks noChangeArrowheads="1"/>
          </p:cNvSpPr>
          <p:nvPr/>
        </p:nvSpPr>
        <p:spPr bwMode="auto">
          <a:xfrm>
            <a:off x="611188" y="2133600"/>
            <a:ext cx="8135937" cy="2501900"/>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منحنی عرضه کوتاه مدت شرکت :</a:t>
            </a:r>
          </a:p>
          <a:p>
            <a:pPr algn="just">
              <a:spcBef>
                <a:spcPct val="50000"/>
              </a:spcBef>
            </a:pPr>
            <a:r>
              <a:rPr lang="fa-IR" sz="2800">
                <a:solidFill>
                  <a:srgbClr val="FFFF66"/>
                </a:solidFill>
              </a:rPr>
              <a:t>از آنجایی که یک شرکت با رقابت کامل همیشه در                  </a:t>
            </a:r>
            <a:r>
              <a:rPr lang="en-US" sz="2800">
                <a:solidFill>
                  <a:srgbClr val="FFFF66"/>
                </a:solidFill>
              </a:rPr>
              <a:t>MC</a:t>
            </a:r>
            <a:r>
              <a:rPr lang="fa-IR" sz="2800">
                <a:solidFill>
                  <a:srgbClr val="FFFF66"/>
                </a:solidFill>
              </a:rPr>
              <a:t> فزاینده </a:t>
            </a:r>
            <a:r>
              <a:rPr lang="en-US" sz="2800">
                <a:solidFill>
                  <a:srgbClr val="FFFF66"/>
                </a:solidFill>
              </a:rPr>
              <a:t>MR=P=</a:t>
            </a:r>
            <a:r>
              <a:rPr lang="fa-IR" sz="2800">
                <a:solidFill>
                  <a:srgbClr val="FFFF66"/>
                </a:solidFill>
              </a:rPr>
              <a:t> ( مادامی که </a:t>
            </a:r>
            <a:r>
              <a:rPr lang="en-US" sz="2800">
                <a:solidFill>
                  <a:srgbClr val="FFFF66"/>
                </a:solidFill>
              </a:rPr>
              <a:t>P&gt;AVC </a:t>
            </a:r>
            <a:r>
              <a:rPr lang="fa-IR" sz="2800">
                <a:solidFill>
                  <a:srgbClr val="FFFF66"/>
                </a:solidFill>
              </a:rPr>
              <a:t>) تولید می کند ، منحنی عرضه کوتاه مدت شرکت بوسیله قسمت افزایشی منحنی </a:t>
            </a:r>
            <a:r>
              <a:rPr lang="en-US" sz="2800">
                <a:solidFill>
                  <a:srgbClr val="FFFF66"/>
                </a:solidFill>
              </a:rPr>
              <a:t>MC</a:t>
            </a:r>
            <a:r>
              <a:rPr lang="fa-IR" sz="2800">
                <a:solidFill>
                  <a:srgbClr val="FFFF66"/>
                </a:solidFill>
              </a:rPr>
              <a:t> بالای </a:t>
            </a:r>
            <a:r>
              <a:rPr lang="en-US" sz="2800">
                <a:solidFill>
                  <a:srgbClr val="FFFF66"/>
                </a:solidFill>
              </a:rPr>
              <a:t>AVC</a:t>
            </a:r>
            <a:r>
              <a:rPr lang="fa-IR" sz="2800">
                <a:solidFill>
                  <a:srgbClr val="FFFF66"/>
                </a:solidFill>
              </a:rPr>
              <a:t> شرکت یا نقطه تعطیل نشان داده می شود.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5652">
                                            <p:txEl>
                                              <p:pRg st="0" end="0"/>
                                            </p:txEl>
                                          </p:spTgt>
                                        </p:tgtEl>
                                        <p:attrNameLst>
                                          <p:attrName>style.visibility</p:attrName>
                                        </p:attrNameLst>
                                      </p:cBhvr>
                                      <p:to>
                                        <p:strVal val="visible"/>
                                      </p:to>
                                    </p:set>
                                    <p:animEffect transition="in" filter="dissolve">
                                      <p:cBhvr>
                                        <p:cTn id="7" dur="500"/>
                                        <p:tgtEl>
                                          <p:spTgt spid="15565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5652">
                                            <p:txEl>
                                              <p:pRg st="1" end="1"/>
                                            </p:txEl>
                                          </p:spTgt>
                                        </p:tgtEl>
                                        <p:attrNameLst>
                                          <p:attrName>style.visibility</p:attrName>
                                        </p:attrNameLst>
                                      </p:cBhvr>
                                      <p:to>
                                        <p:strVal val="visible"/>
                                      </p:to>
                                    </p:set>
                                    <p:animEffect transition="in" filter="dissolve">
                                      <p:cBhvr>
                                        <p:cTn id="10" dur="500"/>
                                        <p:tgtEl>
                                          <p:spTgt spid="1556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Text Box 4"/>
          <p:cNvSpPr txBox="1">
            <a:spLocks noChangeArrowheads="1"/>
          </p:cNvSpPr>
          <p:nvPr/>
        </p:nvSpPr>
        <p:spPr bwMode="auto">
          <a:xfrm>
            <a:off x="323850" y="549275"/>
            <a:ext cx="8280400" cy="2501900"/>
          </a:xfrm>
          <a:prstGeom prst="rect">
            <a:avLst/>
          </a:prstGeom>
          <a:noFill/>
          <a:ln w="9525">
            <a:noFill/>
            <a:miter lim="800000"/>
            <a:headEnd/>
            <a:tailEnd/>
          </a:ln>
          <a:effectLst/>
        </p:spPr>
        <p:txBody>
          <a:bodyPr>
            <a:spAutoFit/>
          </a:bodyPr>
          <a:lstStyle/>
          <a:p>
            <a:pPr>
              <a:spcBef>
                <a:spcPct val="50000"/>
              </a:spcBef>
            </a:pPr>
            <a:r>
              <a:rPr lang="fa-IR" sz="3200">
                <a:solidFill>
                  <a:srgbClr val="FFFF66"/>
                </a:solidFill>
              </a:rPr>
              <a:t>تعادل بلند مدت یک شرکت رقابتی :</a:t>
            </a:r>
          </a:p>
          <a:p>
            <a:pPr algn="just">
              <a:spcBef>
                <a:spcPct val="50000"/>
              </a:spcBef>
            </a:pPr>
            <a:r>
              <a:rPr lang="fa-IR" sz="2800">
                <a:solidFill>
                  <a:srgbClr val="FFFF66"/>
                </a:solidFill>
              </a:rPr>
              <a:t>اگر در یک صنعت رقابتی ، شرکتها سود کوتاه مدت داشته باشند ، در بلند مدت شرکت های بیشتری وارد این صنعت می شوند. این ، عرضه بازار را افزایش داده و قیمت بازار را کاهش می دهد تا جایی که    سود ها با هم مطابقت کنند و شرکتها در نقطه سربسری قرار گیرند.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6676">
                                            <p:txEl>
                                              <p:pRg st="0" end="0"/>
                                            </p:txEl>
                                          </p:spTgt>
                                        </p:tgtEl>
                                        <p:attrNameLst>
                                          <p:attrName>style.visibility</p:attrName>
                                        </p:attrNameLst>
                                      </p:cBhvr>
                                      <p:to>
                                        <p:strVal val="visible"/>
                                      </p:to>
                                    </p:set>
                                    <p:animEffect transition="in" filter="dissolve">
                                      <p:cBhvr>
                                        <p:cTn id="7" dur="500"/>
                                        <p:tgtEl>
                                          <p:spTgt spid="1566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6676">
                                            <p:txEl>
                                              <p:pRg st="1" end="1"/>
                                            </p:txEl>
                                          </p:spTgt>
                                        </p:tgtEl>
                                        <p:attrNameLst>
                                          <p:attrName>style.visibility</p:attrName>
                                        </p:attrNameLst>
                                      </p:cBhvr>
                                      <p:to>
                                        <p:strVal val="visible"/>
                                      </p:to>
                                    </p:set>
                                    <p:animEffect transition="in" filter="dissolve">
                                      <p:cBhvr>
                                        <p:cTn id="10" dur="500"/>
                                        <p:tgtEl>
                                          <p:spTgt spid="1566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0" name="Text Box 4"/>
          <p:cNvSpPr txBox="1">
            <a:spLocks noChangeArrowheads="1"/>
          </p:cNvSpPr>
          <p:nvPr/>
        </p:nvSpPr>
        <p:spPr bwMode="auto">
          <a:xfrm>
            <a:off x="611188" y="2060575"/>
            <a:ext cx="8064500" cy="2135188"/>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صنایع با هزینه های ثابت ، فزاینده و کاهنده :</a:t>
            </a:r>
          </a:p>
          <a:p>
            <a:pPr algn="just">
              <a:spcBef>
                <a:spcPct val="50000"/>
              </a:spcBef>
            </a:pPr>
            <a:r>
              <a:rPr lang="fa-IR" sz="2800">
                <a:solidFill>
                  <a:srgbClr val="FFFF66"/>
                </a:solidFill>
              </a:rPr>
              <a:t>منحنی عرضه بلند مدت یک صنعت ، با هزینه های ثابت افقی است. در صنعت با هزینه های فزاینده منحنی عرضه بلند مدت افزایش و در صنعت با هزینه های کاهنده کاهش می یابد.</a:t>
            </a:r>
            <a:r>
              <a:rPr lang="fa-IR" sz="3200">
                <a:solidFill>
                  <a:srgbClr val="FFFF66"/>
                </a:solidFill>
              </a:rPr>
              <a:t> </a:t>
            </a:r>
            <a:endParaRPr lang="en-US" sz="32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7700">
                                            <p:txEl>
                                              <p:pRg st="0" end="0"/>
                                            </p:txEl>
                                          </p:spTgt>
                                        </p:tgtEl>
                                        <p:attrNameLst>
                                          <p:attrName>style.visibility</p:attrName>
                                        </p:attrNameLst>
                                      </p:cBhvr>
                                      <p:to>
                                        <p:strVal val="visible"/>
                                      </p:to>
                                    </p:set>
                                    <p:animEffect transition="in" filter="dissolve">
                                      <p:cBhvr>
                                        <p:cTn id="7" dur="500"/>
                                        <p:tgtEl>
                                          <p:spTgt spid="15770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7700">
                                            <p:txEl>
                                              <p:pRg st="1" end="1"/>
                                            </p:txEl>
                                          </p:spTgt>
                                        </p:tgtEl>
                                        <p:attrNameLst>
                                          <p:attrName>style.visibility</p:attrName>
                                        </p:attrNameLst>
                                      </p:cBhvr>
                                      <p:to>
                                        <p:strVal val="visible"/>
                                      </p:to>
                                    </p:set>
                                    <p:animEffect transition="in" filter="dissolve">
                                      <p:cBhvr>
                                        <p:cTn id="10" dur="500"/>
                                        <p:tgtEl>
                                          <p:spTgt spid="1577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395288" y="1844675"/>
            <a:ext cx="8497887" cy="3387725"/>
          </a:xfrm>
          <a:prstGeom prst="rect">
            <a:avLst/>
          </a:prstGeom>
          <a:noFill/>
          <a:ln w="9525">
            <a:noFill/>
            <a:miter lim="800000"/>
            <a:headEnd/>
            <a:tailEnd/>
          </a:ln>
          <a:effectLst/>
        </p:spPr>
        <p:txBody>
          <a:bodyPr>
            <a:spAutoFit/>
          </a:bodyPr>
          <a:lstStyle/>
          <a:p>
            <a:pPr>
              <a:spcBef>
                <a:spcPct val="50000"/>
              </a:spcBef>
            </a:pPr>
            <a:r>
              <a:rPr lang="fa-IR" sz="3200">
                <a:solidFill>
                  <a:srgbClr val="66FF66"/>
                </a:solidFill>
              </a:rPr>
              <a:t>هدفهای رفتاری :</a:t>
            </a:r>
          </a:p>
          <a:p>
            <a:pPr algn="just">
              <a:spcBef>
                <a:spcPct val="50000"/>
              </a:spcBef>
            </a:pPr>
            <a:r>
              <a:rPr lang="fa-IR" sz="2800">
                <a:solidFill>
                  <a:srgbClr val="66FF66"/>
                </a:solidFill>
              </a:rPr>
              <a:t>1- نحوه انتخاب نوع کالا را جهت تولید با آوردن یک مثال بیان نماید.</a:t>
            </a:r>
          </a:p>
          <a:p>
            <a:pPr algn="just">
              <a:spcBef>
                <a:spcPct val="50000"/>
              </a:spcBef>
            </a:pPr>
            <a:r>
              <a:rPr lang="fa-IR" sz="2800">
                <a:solidFill>
                  <a:srgbClr val="66FF66"/>
                </a:solidFill>
              </a:rPr>
              <a:t>2- چگونگی « توزیع » کالاهای تولید شده را از حفظ بنویسد.</a:t>
            </a:r>
          </a:p>
          <a:p>
            <a:pPr algn="just">
              <a:spcBef>
                <a:spcPct val="50000"/>
              </a:spcBef>
            </a:pPr>
            <a:r>
              <a:rPr lang="fa-IR" sz="2800">
                <a:solidFill>
                  <a:srgbClr val="66FF66"/>
                </a:solidFill>
              </a:rPr>
              <a:t>3- مفاهیم « محدودیت در انتخاب » و « کمیابی » را در علم اقتصاد با ذکر یک نمونه تعریف کند.</a:t>
            </a:r>
          </a:p>
          <a:p>
            <a:pPr>
              <a:spcBef>
                <a:spcPct val="50000"/>
              </a:spcBef>
            </a:pPr>
            <a:endParaRPr lang="en-US" sz="2000">
              <a:solidFill>
                <a:srgbClr val="66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animEffect transition="in" filter="dissolve">
                                      <p:cBhvr>
                                        <p:cTn id="7" dur="500"/>
                                        <p:tgtEl>
                                          <p:spTgt spid="1638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388">
                                            <p:txEl>
                                              <p:pRg st="1" end="1"/>
                                            </p:txEl>
                                          </p:spTgt>
                                        </p:tgtEl>
                                        <p:attrNameLst>
                                          <p:attrName>style.visibility</p:attrName>
                                        </p:attrNameLst>
                                      </p:cBhvr>
                                      <p:to>
                                        <p:strVal val="visible"/>
                                      </p:to>
                                    </p:set>
                                    <p:animEffect transition="in" filter="dissolve">
                                      <p:cBhvr>
                                        <p:cTn id="10" dur="500"/>
                                        <p:tgtEl>
                                          <p:spTgt spid="1638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6388">
                                            <p:txEl>
                                              <p:pRg st="2" end="2"/>
                                            </p:txEl>
                                          </p:spTgt>
                                        </p:tgtEl>
                                        <p:attrNameLst>
                                          <p:attrName>style.visibility</p:attrName>
                                        </p:attrNameLst>
                                      </p:cBhvr>
                                      <p:to>
                                        <p:strVal val="visible"/>
                                      </p:to>
                                    </p:set>
                                    <p:animEffect transition="in" filter="dissolve">
                                      <p:cBhvr>
                                        <p:cTn id="13" dur="500"/>
                                        <p:tgtEl>
                                          <p:spTgt spid="1638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6388">
                                            <p:txEl>
                                              <p:pRg st="3" end="3"/>
                                            </p:txEl>
                                          </p:spTgt>
                                        </p:tgtEl>
                                        <p:attrNameLst>
                                          <p:attrName>style.visibility</p:attrName>
                                        </p:attrNameLst>
                                      </p:cBhvr>
                                      <p:to>
                                        <p:strVal val="visible"/>
                                      </p:to>
                                    </p:set>
                                    <p:animEffect transition="in" filter="dissolve">
                                      <p:cBhvr>
                                        <p:cTn id="16" dur="500"/>
                                        <p:tgtEl>
                                          <p:spTgt spid="1638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6" name="Text Box 4"/>
          <p:cNvSpPr txBox="1">
            <a:spLocks noChangeArrowheads="1"/>
          </p:cNvSpPr>
          <p:nvPr/>
        </p:nvSpPr>
        <p:spPr bwMode="auto">
          <a:xfrm>
            <a:off x="539750" y="2060575"/>
            <a:ext cx="8208963" cy="2074863"/>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مزایای رقابت کامل :</a:t>
            </a:r>
          </a:p>
          <a:p>
            <a:pPr algn="just">
              <a:spcBef>
                <a:spcPct val="50000"/>
              </a:spcBef>
            </a:pPr>
            <a:r>
              <a:rPr lang="fa-IR" sz="2800">
                <a:solidFill>
                  <a:srgbClr val="FFFF66"/>
                </a:solidFill>
              </a:rPr>
              <a:t>مهم ترین مزیت یک بازار کاملاً رقابتی این است که از منابع برای تولید کالاها و خدمات مورد تقاضای جامعه با بیشترین کارایی استفاده می شود و مصرف کنندگان پایین ترین قیمت ممکنه را  می پردازند.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3956">
                                            <p:txEl>
                                              <p:pRg st="0" end="0"/>
                                            </p:txEl>
                                          </p:spTgt>
                                        </p:tgtEl>
                                        <p:attrNameLst>
                                          <p:attrName>style.visibility</p:attrName>
                                        </p:attrNameLst>
                                      </p:cBhvr>
                                      <p:to>
                                        <p:strVal val="visible"/>
                                      </p:to>
                                    </p:set>
                                    <p:animEffect transition="in" filter="dissolve">
                                      <p:cBhvr>
                                        <p:cTn id="7" dur="500"/>
                                        <p:tgtEl>
                                          <p:spTgt spid="25395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3956">
                                            <p:txEl>
                                              <p:pRg st="1" end="1"/>
                                            </p:txEl>
                                          </p:spTgt>
                                        </p:tgtEl>
                                        <p:attrNameLst>
                                          <p:attrName>style.visibility</p:attrName>
                                        </p:attrNameLst>
                                      </p:cBhvr>
                                      <p:to>
                                        <p:strVal val="visible"/>
                                      </p:to>
                                    </p:set>
                                    <p:animEffect transition="in" filter="dissolve">
                                      <p:cBhvr>
                                        <p:cTn id="10" dur="500"/>
                                        <p:tgtEl>
                                          <p:spTgt spid="25395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Text Box 4"/>
          <p:cNvSpPr txBox="1">
            <a:spLocks noChangeArrowheads="1"/>
          </p:cNvSpPr>
          <p:nvPr/>
        </p:nvSpPr>
        <p:spPr bwMode="auto">
          <a:xfrm>
            <a:off x="971550" y="2060575"/>
            <a:ext cx="7705725" cy="2530475"/>
          </a:xfrm>
          <a:prstGeom prst="rect">
            <a:avLst/>
          </a:prstGeom>
          <a:noFill/>
          <a:ln w="9525">
            <a:noFill/>
            <a:miter lim="800000"/>
            <a:headEnd/>
            <a:tailEnd/>
          </a:ln>
          <a:effectLst/>
        </p:spPr>
        <p:txBody>
          <a:bodyPr>
            <a:spAutoFit/>
          </a:bodyPr>
          <a:lstStyle/>
          <a:p>
            <a:pPr>
              <a:spcBef>
                <a:spcPct val="50000"/>
              </a:spcBef>
            </a:pPr>
            <a:r>
              <a:rPr lang="fa-IR" sz="4000">
                <a:solidFill>
                  <a:srgbClr val="00FFCC"/>
                </a:solidFill>
              </a:rPr>
              <a:t>                        فصل نهم</a:t>
            </a:r>
          </a:p>
          <a:p>
            <a:pPr>
              <a:spcBef>
                <a:spcPct val="50000"/>
              </a:spcBef>
            </a:pPr>
            <a:r>
              <a:rPr lang="fa-IR" sz="4000">
                <a:solidFill>
                  <a:srgbClr val="00FFCC"/>
                </a:solidFill>
              </a:rPr>
              <a:t>               قیمت و تولید انحصاری</a:t>
            </a:r>
          </a:p>
          <a:p>
            <a:pPr>
              <a:spcBef>
                <a:spcPct val="50000"/>
              </a:spcBef>
            </a:pPr>
            <a:endParaRPr lang="en-US" sz="40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8724">
                                            <p:txEl>
                                              <p:pRg st="0" end="0"/>
                                            </p:txEl>
                                          </p:spTgt>
                                        </p:tgtEl>
                                        <p:attrNameLst>
                                          <p:attrName>style.visibility</p:attrName>
                                        </p:attrNameLst>
                                      </p:cBhvr>
                                      <p:to>
                                        <p:strVal val="visible"/>
                                      </p:to>
                                    </p:set>
                                    <p:animEffect transition="in" filter="dissolve">
                                      <p:cBhvr>
                                        <p:cTn id="7" dur="500"/>
                                        <p:tgtEl>
                                          <p:spTgt spid="1587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8724">
                                            <p:txEl>
                                              <p:pRg st="1" end="1"/>
                                            </p:txEl>
                                          </p:spTgt>
                                        </p:tgtEl>
                                        <p:attrNameLst>
                                          <p:attrName>style.visibility</p:attrName>
                                        </p:attrNameLst>
                                      </p:cBhvr>
                                      <p:to>
                                        <p:strVal val="visible"/>
                                      </p:to>
                                    </p:set>
                                    <p:animEffect transition="in" filter="dissolve">
                                      <p:cBhvr>
                                        <p:cTn id="10" dur="500"/>
                                        <p:tgtEl>
                                          <p:spTgt spid="1587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8" name="Text Box 4"/>
          <p:cNvSpPr txBox="1">
            <a:spLocks noChangeArrowheads="1"/>
          </p:cNvSpPr>
          <p:nvPr/>
        </p:nvSpPr>
        <p:spPr bwMode="auto">
          <a:xfrm>
            <a:off x="468313" y="1916113"/>
            <a:ext cx="8135937" cy="2930525"/>
          </a:xfrm>
          <a:prstGeom prst="rect">
            <a:avLst/>
          </a:prstGeom>
          <a:noFill/>
          <a:ln w="9525">
            <a:noFill/>
            <a:miter lim="800000"/>
            <a:headEnd/>
            <a:tailEnd/>
          </a:ln>
          <a:effectLst/>
        </p:spPr>
        <p:txBody>
          <a:bodyPr>
            <a:spAutoFit/>
          </a:bodyPr>
          <a:lstStyle/>
          <a:p>
            <a:pPr marL="342900" indent="-342900" algn="just">
              <a:spcBef>
                <a:spcPct val="50000"/>
              </a:spcBef>
            </a:pPr>
            <a:r>
              <a:rPr lang="fa-IR" sz="3200">
                <a:solidFill>
                  <a:srgbClr val="00FFCC"/>
                </a:solidFill>
              </a:rPr>
              <a:t>هدف کلی :</a:t>
            </a:r>
          </a:p>
          <a:p>
            <a:pPr marL="342900" indent="-342900" algn="just">
              <a:spcBef>
                <a:spcPct val="50000"/>
              </a:spcBef>
              <a:buFontTx/>
              <a:buAutoNum type="arabicPeriod"/>
            </a:pPr>
            <a:r>
              <a:rPr lang="fa-IR" sz="2800">
                <a:solidFill>
                  <a:srgbClr val="00FFCC"/>
                </a:solidFill>
              </a:rPr>
              <a:t>دانشجو با قیمت و تولید انحصاری آشنا می شود.</a:t>
            </a:r>
          </a:p>
          <a:p>
            <a:pPr marL="342900" indent="-342900" algn="just">
              <a:spcBef>
                <a:spcPct val="50000"/>
              </a:spcBef>
              <a:buFontTx/>
              <a:buAutoNum type="arabicPeriod"/>
            </a:pPr>
            <a:r>
              <a:rPr lang="fa-IR" sz="2800">
                <a:solidFill>
                  <a:srgbClr val="00FFCC"/>
                </a:solidFill>
              </a:rPr>
              <a:t>با مفاهیم انحصار خالص ، انحصار از نظر کارایی و کنترل انحصار آشنایی پیدا می کند.</a:t>
            </a:r>
          </a:p>
          <a:p>
            <a:pPr marL="342900" indent="-342900" algn="just">
              <a:spcBef>
                <a:spcPct val="50000"/>
              </a:spcBef>
              <a:buFontTx/>
              <a:buAutoNum type="arabicPeriod"/>
            </a:pPr>
            <a:r>
              <a:rPr lang="fa-IR" sz="2800">
                <a:solidFill>
                  <a:srgbClr val="00FFCC"/>
                </a:solidFill>
              </a:rPr>
              <a:t>با اصطلاحات مهم اقتصادی این قسمت آشنا می گردد.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9748">
                                            <p:txEl>
                                              <p:pRg st="0" end="0"/>
                                            </p:txEl>
                                          </p:spTgt>
                                        </p:tgtEl>
                                        <p:attrNameLst>
                                          <p:attrName>style.visibility</p:attrName>
                                        </p:attrNameLst>
                                      </p:cBhvr>
                                      <p:to>
                                        <p:strVal val="visible"/>
                                      </p:to>
                                    </p:set>
                                    <p:animEffect transition="in" filter="dissolve">
                                      <p:cBhvr>
                                        <p:cTn id="7" dur="500"/>
                                        <p:tgtEl>
                                          <p:spTgt spid="15974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59748">
                                            <p:txEl>
                                              <p:pRg st="1" end="1"/>
                                            </p:txEl>
                                          </p:spTgt>
                                        </p:tgtEl>
                                        <p:attrNameLst>
                                          <p:attrName>style.visibility</p:attrName>
                                        </p:attrNameLst>
                                      </p:cBhvr>
                                      <p:to>
                                        <p:strVal val="visible"/>
                                      </p:to>
                                    </p:set>
                                    <p:animEffect transition="in" filter="dissolve">
                                      <p:cBhvr>
                                        <p:cTn id="10" dur="500"/>
                                        <p:tgtEl>
                                          <p:spTgt spid="15974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59748">
                                            <p:txEl>
                                              <p:pRg st="2" end="2"/>
                                            </p:txEl>
                                          </p:spTgt>
                                        </p:tgtEl>
                                        <p:attrNameLst>
                                          <p:attrName>style.visibility</p:attrName>
                                        </p:attrNameLst>
                                      </p:cBhvr>
                                      <p:to>
                                        <p:strVal val="visible"/>
                                      </p:to>
                                    </p:set>
                                    <p:animEffect transition="in" filter="dissolve">
                                      <p:cBhvr>
                                        <p:cTn id="13" dur="500"/>
                                        <p:tgtEl>
                                          <p:spTgt spid="15974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59748">
                                            <p:txEl>
                                              <p:pRg st="3" end="3"/>
                                            </p:txEl>
                                          </p:spTgt>
                                        </p:tgtEl>
                                        <p:attrNameLst>
                                          <p:attrName>style.visibility</p:attrName>
                                        </p:attrNameLst>
                                      </p:cBhvr>
                                      <p:to>
                                        <p:strVal val="visible"/>
                                      </p:to>
                                    </p:set>
                                    <p:animEffect transition="in" filter="dissolve">
                                      <p:cBhvr>
                                        <p:cTn id="16" dur="500"/>
                                        <p:tgtEl>
                                          <p:spTgt spid="1597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2" name="Text Box 4"/>
          <p:cNvSpPr txBox="1">
            <a:spLocks noChangeArrowheads="1"/>
          </p:cNvSpPr>
          <p:nvPr/>
        </p:nvSpPr>
        <p:spPr bwMode="auto">
          <a:xfrm>
            <a:off x="468313" y="1916113"/>
            <a:ext cx="8207375" cy="3571875"/>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CC"/>
                </a:solidFill>
              </a:rPr>
              <a:t>هدفهای رفتاری :</a:t>
            </a:r>
          </a:p>
          <a:p>
            <a:pPr marL="342900" indent="-342900">
              <a:spcBef>
                <a:spcPct val="50000"/>
              </a:spcBef>
              <a:buFontTx/>
              <a:buAutoNum type="arabicPeriod"/>
            </a:pPr>
            <a:r>
              <a:rPr lang="fa-IR" sz="2800">
                <a:solidFill>
                  <a:srgbClr val="00FFCC"/>
                </a:solidFill>
              </a:rPr>
              <a:t>« انحصار خالص » را تعریف کند.</a:t>
            </a:r>
          </a:p>
          <a:p>
            <a:pPr marL="342900" indent="-342900">
              <a:spcBef>
                <a:spcPct val="50000"/>
              </a:spcBef>
              <a:buFontTx/>
              <a:buAutoNum type="arabicPeriod"/>
            </a:pPr>
            <a:r>
              <a:rPr lang="fa-IR" sz="2800">
                <a:solidFill>
                  <a:srgbClr val="00FFCC"/>
                </a:solidFill>
              </a:rPr>
              <a:t>با استفاده از یک نمودار « تقاضا و درآمد نهایی » را در سه سطر شرح دهد.</a:t>
            </a:r>
          </a:p>
          <a:p>
            <a:pPr marL="342900" indent="-342900">
              <a:spcBef>
                <a:spcPct val="50000"/>
              </a:spcBef>
              <a:buFontTx/>
              <a:buAutoNum type="arabicPeriod"/>
            </a:pPr>
            <a:r>
              <a:rPr lang="fa-IR" sz="2800">
                <a:solidFill>
                  <a:srgbClr val="00FFCC"/>
                </a:solidFill>
              </a:rPr>
              <a:t>« تبعیض قیمت » را تعریف کند.</a:t>
            </a:r>
          </a:p>
          <a:p>
            <a:pPr marL="342900" indent="-342900">
              <a:spcBef>
                <a:spcPct val="50000"/>
              </a:spcBef>
              <a:buFontTx/>
              <a:buAutoNum type="arabicPeriod"/>
            </a:pPr>
            <a:r>
              <a:rPr lang="fa-IR" sz="2800">
                <a:solidFill>
                  <a:srgbClr val="00FFCC"/>
                </a:solidFill>
              </a:rPr>
              <a:t>شرایط لازم برای « تبعیض قیمت » را نام ببرد.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0772">
                                            <p:txEl>
                                              <p:pRg st="0" end="0"/>
                                            </p:txEl>
                                          </p:spTgt>
                                        </p:tgtEl>
                                        <p:attrNameLst>
                                          <p:attrName>style.visibility</p:attrName>
                                        </p:attrNameLst>
                                      </p:cBhvr>
                                      <p:to>
                                        <p:strVal val="visible"/>
                                      </p:to>
                                    </p:set>
                                    <p:animEffect transition="in" filter="dissolve">
                                      <p:cBhvr>
                                        <p:cTn id="7" dur="500"/>
                                        <p:tgtEl>
                                          <p:spTgt spid="16077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0772">
                                            <p:txEl>
                                              <p:pRg st="1" end="1"/>
                                            </p:txEl>
                                          </p:spTgt>
                                        </p:tgtEl>
                                        <p:attrNameLst>
                                          <p:attrName>style.visibility</p:attrName>
                                        </p:attrNameLst>
                                      </p:cBhvr>
                                      <p:to>
                                        <p:strVal val="visible"/>
                                      </p:to>
                                    </p:set>
                                    <p:animEffect transition="in" filter="dissolve">
                                      <p:cBhvr>
                                        <p:cTn id="10" dur="500"/>
                                        <p:tgtEl>
                                          <p:spTgt spid="16077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60772">
                                            <p:txEl>
                                              <p:pRg st="2" end="2"/>
                                            </p:txEl>
                                          </p:spTgt>
                                        </p:tgtEl>
                                        <p:attrNameLst>
                                          <p:attrName>style.visibility</p:attrName>
                                        </p:attrNameLst>
                                      </p:cBhvr>
                                      <p:to>
                                        <p:strVal val="visible"/>
                                      </p:to>
                                    </p:set>
                                    <p:animEffect transition="in" filter="dissolve">
                                      <p:cBhvr>
                                        <p:cTn id="13" dur="500"/>
                                        <p:tgtEl>
                                          <p:spTgt spid="16077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60772">
                                            <p:txEl>
                                              <p:pRg st="3" end="3"/>
                                            </p:txEl>
                                          </p:spTgt>
                                        </p:tgtEl>
                                        <p:attrNameLst>
                                          <p:attrName>style.visibility</p:attrName>
                                        </p:attrNameLst>
                                      </p:cBhvr>
                                      <p:to>
                                        <p:strVal val="visible"/>
                                      </p:to>
                                    </p:set>
                                    <p:animEffect transition="in" filter="dissolve">
                                      <p:cBhvr>
                                        <p:cTn id="16" dur="500"/>
                                        <p:tgtEl>
                                          <p:spTgt spid="160772">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60772">
                                            <p:txEl>
                                              <p:pRg st="4" end="4"/>
                                            </p:txEl>
                                          </p:spTgt>
                                        </p:tgtEl>
                                        <p:attrNameLst>
                                          <p:attrName>style.visibility</p:attrName>
                                        </p:attrNameLst>
                                      </p:cBhvr>
                                      <p:to>
                                        <p:strVal val="visible"/>
                                      </p:to>
                                    </p:set>
                                    <p:animEffect transition="in" filter="dissolve">
                                      <p:cBhvr>
                                        <p:cTn id="19" dur="500"/>
                                        <p:tgtEl>
                                          <p:spTgt spid="1607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Text Box 4"/>
          <p:cNvSpPr txBox="1">
            <a:spLocks noChangeArrowheads="1"/>
          </p:cNvSpPr>
          <p:nvPr/>
        </p:nvSpPr>
        <p:spPr bwMode="auto">
          <a:xfrm>
            <a:off x="611188" y="1412875"/>
            <a:ext cx="7993062" cy="4427538"/>
          </a:xfrm>
          <a:prstGeom prst="rect">
            <a:avLst/>
          </a:prstGeom>
          <a:noFill/>
          <a:ln w="9525">
            <a:noFill/>
            <a:miter lim="800000"/>
            <a:headEnd/>
            <a:tailEnd/>
          </a:ln>
          <a:effectLst/>
        </p:spPr>
        <p:txBody>
          <a:bodyPr>
            <a:spAutoFit/>
          </a:bodyPr>
          <a:lstStyle/>
          <a:p>
            <a:pPr>
              <a:spcBef>
                <a:spcPct val="50000"/>
              </a:spcBef>
            </a:pPr>
            <a:r>
              <a:rPr lang="fa-IR" sz="3200">
                <a:solidFill>
                  <a:srgbClr val="00FFCC"/>
                </a:solidFill>
              </a:rPr>
              <a:t>ادامه هدفهای رفتاری :</a:t>
            </a:r>
          </a:p>
          <a:p>
            <a:pPr>
              <a:spcBef>
                <a:spcPct val="50000"/>
              </a:spcBef>
            </a:pPr>
            <a:r>
              <a:rPr lang="fa-IR" sz="2800">
                <a:solidFill>
                  <a:srgbClr val="00FFCC"/>
                </a:solidFill>
              </a:rPr>
              <a:t>5. « انحصار از نظر کارایی » را با آوردن یک مثال توضیح دهد.</a:t>
            </a:r>
          </a:p>
          <a:p>
            <a:pPr>
              <a:spcBef>
                <a:spcPct val="50000"/>
              </a:spcBef>
            </a:pPr>
            <a:r>
              <a:rPr lang="fa-IR" sz="2800">
                <a:solidFill>
                  <a:srgbClr val="00FFCC"/>
                </a:solidFill>
              </a:rPr>
              <a:t>6. با آوردن یک مثال « حداکثر رساندن سود » را بازگو نماید.</a:t>
            </a:r>
          </a:p>
          <a:p>
            <a:pPr>
              <a:spcBef>
                <a:spcPct val="50000"/>
              </a:spcBef>
            </a:pPr>
            <a:r>
              <a:rPr lang="fa-IR" sz="2800">
                <a:solidFill>
                  <a:srgbClr val="00FFCC"/>
                </a:solidFill>
              </a:rPr>
              <a:t>7. اصطلاحات اقتصادی این قسمت را تعریف کند :</a:t>
            </a:r>
          </a:p>
          <a:p>
            <a:pPr>
              <a:spcBef>
                <a:spcPct val="50000"/>
              </a:spcBef>
            </a:pPr>
            <a:r>
              <a:rPr lang="fa-IR" sz="2800">
                <a:solidFill>
                  <a:srgbClr val="00FFCC"/>
                </a:solidFill>
              </a:rPr>
              <a:t>   الف) انحصار طبیعی</a:t>
            </a:r>
          </a:p>
          <a:p>
            <a:pPr>
              <a:spcBef>
                <a:spcPct val="50000"/>
              </a:spcBef>
            </a:pPr>
            <a:r>
              <a:rPr lang="fa-IR" sz="2800">
                <a:solidFill>
                  <a:srgbClr val="00FFCC"/>
                </a:solidFill>
              </a:rPr>
              <a:t>   ب) تبعیض قیمت</a:t>
            </a:r>
          </a:p>
          <a:p>
            <a:pPr>
              <a:spcBef>
                <a:spcPct val="50000"/>
              </a:spcBef>
            </a:pPr>
            <a:r>
              <a:rPr lang="fa-IR" sz="2800">
                <a:solidFill>
                  <a:srgbClr val="00FFCC"/>
                </a:solidFill>
              </a:rPr>
              <a:t>   ج) انحصار خالص</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1796">
                                            <p:txEl>
                                              <p:pRg st="0" end="0"/>
                                            </p:txEl>
                                          </p:spTgt>
                                        </p:tgtEl>
                                        <p:attrNameLst>
                                          <p:attrName>style.visibility</p:attrName>
                                        </p:attrNameLst>
                                      </p:cBhvr>
                                      <p:to>
                                        <p:strVal val="visible"/>
                                      </p:to>
                                    </p:set>
                                    <p:animEffect transition="in" filter="dissolve">
                                      <p:cBhvr>
                                        <p:cTn id="7" dur="500"/>
                                        <p:tgtEl>
                                          <p:spTgt spid="16179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1796">
                                            <p:txEl>
                                              <p:pRg st="1" end="1"/>
                                            </p:txEl>
                                          </p:spTgt>
                                        </p:tgtEl>
                                        <p:attrNameLst>
                                          <p:attrName>style.visibility</p:attrName>
                                        </p:attrNameLst>
                                      </p:cBhvr>
                                      <p:to>
                                        <p:strVal val="visible"/>
                                      </p:to>
                                    </p:set>
                                    <p:animEffect transition="in" filter="dissolve">
                                      <p:cBhvr>
                                        <p:cTn id="10" dur="500"/>
                                        <p:tgtEl>
                                          <p:spTgt spid="16179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61796">
                                            <p:txEl>
                                              <p:pRg st="2" end="2"/>
                                            </p:txEl>
                                          </p:spTgt>
                                        </p:tgtEl>
                                        <p:attrNameLst>
                                          <p:attrName>style.visibility</p:attrName>
                                        </p:attrNameLst>
                                      </p:cBhvr>
                                      <p:to>
                                        <p:strVal val="visible"/>
                                      </p:to>
                                    </p:set>
                                    <p:animEffect transition="in" filter="dissolve">
                                      <p:cBhvr>
                                        <p:cTn id="13" dur="500"/>
                                        <p:tgtEl>
                                          <p:spTgt spid="16179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61796">
                                            <p:txEl>
                                              <p:pRg st="3" end="3"/>
                                            </p:txEl>
                                          </p:spTgt>
                                        </p:tgtEl>
                                        <p:attrNameLst>
                                          <p:attrName>style.visibility</p:attrName>
                                        </p:attrNameLst>
                                      </p:cBhvr>
                                      <p:to>
                                        <p:strVal val="visible"/>
                                      </p:to>
                                    </p:set>
                                    <p:animEffect transition="in" filter="dissolve">
                                      <p:cBhvr>
                                        <p:cTn id="16" dur="500"/>
                                        <p:tgtEl>
                                          <p:spTgt spid="161796">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61796">
                                            <p:txEl>
                                              <p:pRg st="4" end="4"/>
                                            </p:txEl>
                                          </p:spTgt>
                                        </p:tgtEl>
                                        <p:attrNameLst>
                                          <p:attrName>style.visibility</p:attrName>
                                        </p:attrNameLst>
                                      </p:cBhvr>
                                      <p:to>
                                        <p:strVal val="visible"/>
                                      </p:to>
                                    </p:set>
                                    <p:animEffect transition="in" filter="dissolve">
                                      <p:cBhvr>
                                        <p:cTn id="19" dur="500"/>
                                        <p:tgtEl>
                                          <p:spTgt spid="161796">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161796">
                                            <p:txEl>
                                              <p:pRg st="5" end="5"/>
                                            </p:txEl>
                                          </p:spTgt>
                                        </p:tgtEl>
                                        <p:attrNameLst>
                                          <p:attrName>style.visibility</p:attrName>
                                        </p:attrNameLst>
                                      </p:cBhvr>
                                      <p:to>
                                        <p:strVal val="visible"/>
                                      </p:to>
                                    </p:set>
                                    <p:animEffect transition="in" filter="dissolve">
                                      <p:cBhvr>
                                        <p:cTn id="22" dur="500"/>
                                        <p:tgtEl>
                                          <p:spTgt spid="161796">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161796">
                                            <p:txEl>
                                              <p:pRg st="6" end="6"/>
                                            </p:txEl>
                                          </p:spTgt>
                                        </p:tgtEl>
                                        <p:attrNameLst>
                                          <p:attrName>style.visibility</p:attrName>
                                        </p:attrNameLst>
                                      </p:cBhvr>
                                      <p:to>
                                        <p:strVal val="visible"/>
                                      </p:to>
                                    </p:set>
                                    <p:animEffect transition="in" filter="dissolve">
                                      <p:cBhvr>
                                        <p:cTn id="25" dur="500"/>
                                        <p:tgtEl>
                                          <p:spTgt spid="16179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Text Box 4"/>
          <p:cNvSpPr txBox="1">
            <a:spLocks noChangeArrowheads="1"/>
          </p:cNvSpPr>
          <p:nvPr/>
        </p:nvSpPr>
        <p:spPr bwMode="auto">
          <a:xfrm>
            <a:off x="684213" y="1844675"/>
            <a:ext cx="7777162" cy="3355975"/>
          </a:xfrm>
          <a:prstGeom prst="rect">
            <a:avLst/>
          </a:prstGeom>
          <a:noFill/>
          <a:ln w="9525">
            <a:noFill/>
            <a:miter lim="800000"/>
            <a:headEnd/>
            <a:tailEnd/>
          </a:ln>
          <a:effectLst/>
        </p:spPr>
        <p:txBody>
          <a:bodyPr>
            <a:spAutoFit/>
          </a:bodyPr>
          <a:lstStyle/>
          <a:p>
            <a:pPr>
              <a:spcBef>
                <a:spcPct val="50000"/>
              </a:spcBef>
            </a:pPr>
            <a:r>
              <a:rPr lang="fa-IR" sz="3200">
                <a:solidFill>
                  <a:srgbClr val="00FFCC"/>
                </a:solidFill>
              </a:rPr>
              <a:t>انحصار خالص :</a:t>
            </a:r>
          </a:p>
          <a:p>
            <a:pPr algn="just">
              <a:spcBef>
                <a:spcPct val="50000"/>
              </a:spcBef>
            </a:pPr>
            <a:r>
              <a:rPr lang="fa-IR" sz="2800">
                <a:solidFill>
                  <a:srgbClr val="00FFCC"/>
                </a:solidFill>
              </a:rPr>
              <a:t>انحصار خالص شکلی از بازار است که در آن فقط یک فروشنده واحد برای یک کالا وجود دارد و هیچگونه جایگزینی برای آن کالا نیست. بنابراین درست در جهت عکس رقابت کامل است. انحصار خالص ممکن است نتیجه (1) بازده فزاینده به مقیاس ، (2) کنترل روی عرضه مواد خام ، (3) حق امتیاز و (4) فرانشیز دولتی ، باشد.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2820">
                                            <p:txEl>
                                              <p:pRg st="0" end="0"/>
                                            </p:txEl>
                                          </p:spTgt>
                                        </p:tgtEl>
                                        <p:attrNameLst>
                                          <p:attrName>style.visibility</p:attrName>
                                        </p:attrNameLst>
                                      </p:cBhvr>
                                      <p:to>
                                        <p:strVal val="visible"/>
                                      </p:to>
                                    </p:set>
                                    <p:animEffect transition="in" filter="dissolve">
                                      <p:cBhvr>
                                        <p:cTn id="7" dur="500"/>
                                        <p:tgtEl>
                                          <p:spTgt spid="1628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2820">
                                            <p:txEl>
                                              <p:pRg st="1" end="1"/>
                                            </p:txEl>
                                          </p:spTgt>
                                        </p:tgtEl>
                                        <p:attrNameLst>
                                          <p:attrName>style.visibility</p:attrName>
                                        </p:attrNameLst>
                                      </p:cBhvr>
                                      <p:to>
                                        <p:strVal val="visible"/>
                                      </p:to>
                                    </p:set>
                                    <p:animEffect transition="in" filter="dissolve">
                                      <p:cBhvr>
                                        <p:cTn id="10" dur="500"/>
                                        <p:tgtEl>
                                          <p:spTgt spid="1628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4" name="Text Box 4"/>
          <p:cNvSpPr txBox="1">
            <a:spLocks noChangeArrowheads="1"/>
          </p:cNvSpPr>
          <p:nvPr/>
        </p:nvSpPr>
        <p:spPr bwMode="auto">
          <a:xfrm>
            <a:off x="468313" y="1916113"/>
            <a:ext cx="8208962" cy="2928937"/>
          </a:xfrm>
          <a:prstGeom prst="rect">
            <a:avLst/>
          </a:prstGeom>
          <a:noFill/>
          <a:ln w="9525">
            <a:noFill/>
            <a:miter lim="800000"/>
            <a:headEnd/>
            <a:tailEnd/>
          </a:ln>
          <a:effectLst/>
        </p:spPr>
        <p:txBody>
          <a:bodyPr>
            <a:spAutoFit/>
          </a:bodyPr>
          <a:lstStyle/>
          <a:p>
            <a:pPr>
              <a:spcBef>
                <a:spcPct val="50000"/>
              </a:spcBef>
            </a:pPr>
            <a:r>
              <a:rPr lang="fa-IR" sz="3200">
                <a:solidFill>
                  <a:srgbClr val="00FFCC"/>
                </a:solidFill>
              </a:rPr>
              <a:t>تقاضا و درآمد نهایی :</a:t>
            </a:r>
          </a:p>
          <a:p>
            <a:pPr algn="just">
              <a:spcBef>
                <a:spcPct val="50000"/>
              </a:spcBef>
            </a:pPr>
            <a:r>
              <a:rPr lang="fa-IR" sz="2800">
                <a:solidFill>
                  <a:srgbClr val="00FFCC"/>
                </a:solidFill>
              </a:rPr>
              <a:t>تحت انحصار خالص ، شرکت در واقع کل صنعت است و با منحنی تقاضای صنعت برای کالا که شیب منفی دارد ، روبرو است. در  نتیجه ، اگر انحصارگر مایل باشد کالای بیشتری به فروش رساند ، باید قیمت آن کالا را کاهش دهد. بنابراین ، برای انحصارگر ، </a:t>
            </a:r>
            <a:r>
              <a:rPr lang="en-US" sz="2800">
                <a:solidFill>
                  <a:srgbClr val="00FFCC"/>
                </a:solidFill>
              </a:rPr>
              <a:t>MR</a:t>
            </a:r>
            <a:r>
              <a:rPr lang="fa-IR" sz="2800">
                <a:solidFill>
                  <a:srgbClr val="00FFCC"/>
                </a:solidFill>
              </a:rPr>
              <a:t> کمتر از </a:t>
            </a:r>
            <a:r>
              <a:rPr lang="en-US" sz="2800">
                <a:solidFill>
                  <a:srgbClr val="00FFCC"/>
                </a:solidFill>
              </a:rPr>
              <a:t>P</a:t>
            </a:r>
            <a:r>
              <a:rPr lang="fa-IR" sz="2800">
                <a:solidFill>
                  <a:srgbClr val="00FFCC"/>
                </a:solidFill>
              </a:rPr>
              <a:t> و منحنی </a:t>
            </a:r>
            <a:r>
              <a:rPr lang="en-US" sz="2800">
                <a:solidFill>
                  <a:srgbClr val="00FFCC"/>
                </a:solidFill>
              </a:rPr>
              <a:t>MR</a:t>
            </a:r>
            <a:r>
              <a:rPr lang="fa-IR" sz="2800">
                <a:solidFill>
                  <a:srgbClr val="00FFCC"/>
                </a:solidFill>
              </a:rPr>
              <a:t> زیر منحنی </a:t>
            </a:r>
            <a:r>
              <a:rPr lang="en-US" sz="2800">
                <a:solidFill>
                  <a:srgbClr val="00FFCC"/>
                </a:solidFill>
              </a:rPr>
              <a:t>D</a:t>
            </a:r>
            <a:r>
              <a:rPr lang="fa-IR" sz="2800">
                <a:solidFill>
                  <a:srgbClr val="00FFCC"/>
                </a:solidFill>
              </a:rPr>
              <a:t> قرار دارد.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3844">
                                            <p:txEl>
                                              <p:pRg st="0" end="0"/>
                                            </p:txEl>
                                          </p:spTgt>
                                        </p:tgtEl>
                                        <p:attrNameLst>
                                          <p:attrName>style.visibility</p:attrName>
                                        </p:attrNameLst>
                                      </p:cBhvr>
                                      <p:to>
                                        <p:strVal val="visible"/>
                                      </p:to>
                                    </p:set>
                                    <p:animEffect transition="in" filter="dissolve">
                                      <p:cBhvr>
                                        <p:cTn id="7" dur="500"/>
                                        <p:tgtEl>
                                          <p:spTgt spid="16384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3844">
                                            <p:txEl>
                                              <p:pRg st="1" end="1"/>
                                            </p:txEl>
                                          </p:spTgt>
                                        </p:tgtEl>
                                        <p:attrNameLst>
                                          <p:attrName>style.visibility</p:attrName>
                                        </p:attrNameLst>
                                      </p:cBhvr>
                                      <p:to>
                                        <p:strVal val="visible"/>
                                      </p:to>
                                    </p:set>
                                    <p:animEffect transition="in" filter="dissolve">
                                      <p:cBhvr>
                                        <p:cTn id="10" dur="500"/>
                                        <p:tgtEl>
                                          <p:spTgt spid="16384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8" name="Text Box 4"/>
          <p:cNvSpPr txBox="1">
            <a:spLocks noChangeArrowheads="1"/>
          </p:cNvSpPr>
          <p:nvPr/>
        </p:nvSpPr>
        <p:spPr bwMode="auto">
          <a:xfrm>
            <a:off x="395288" y="549275"/>
            <a:ext cx="8208962" cy="519113"/>
          </a:xfrm>
          <a:prstGeom prst="rect">
            <a:avLst/>
          </a:prstGeom>
          <a:noFill/>
          <a:ln w="9525">
            <a:noFill/>
            <a:miter lim="800000"/>
            <a:headEnd/>
            <a:tailEnd/>
          </a:ln>
          <a:effectLst/>
        </p:spPr>
        <p:txBody>
          <a:bodyPr>
            <a:spAutoFit/>
          </a:bodyPr>
          <a:lstStyle/>
          <a:p>
            <a:pPr>
              <a:spcBef>
                <a:spcPct val="50000"/>
              </a:spcBef>
            </a:pPr>
            <a:r>
              <a:rPr lang="fa-IR" sz="2800">
                <a:solidFill>
                  <a:srgbClr val="00FFCC"/>
                </a:solidFill>
              </a:rPr>
              <a:t>مثال :</a:t>
            </a:r>
            <a:endParaRPr lang="en-US" sz="2800">
              <a:solidFill>
                <a:srgbClr val="00FFCC"/>
              </a:solidFill>
            </a:endParaRPr>
          </a:p>
        </p:txBody>
      </p:sp>
      <p:graphicFrame>
        <p:nvGraphicFramePr>
          <p:cNvPr id="164934" name="Group 70"/>
          <p:cNvGraphicFramePr>
            <a:graphicFrameLocks noGrp="1"/>
          </p:cNvGraphicFramePr>
          <p:nvPr/>
        </p:nvGraphicFramePr>
        <p:xfrm>
          <a:off x="2928926" y="1428736"/>
          <a:ext cx="3238500" cy="4389120"/>
        </p:xfrm>
        <a:graphic>
          <a:graphicData uri="http://schemas.openxmlformats.org/drawingml/2006/table">
            <a:tbl>
              <a:tblPr rtl="1"/>
              <a:tblGrid>
                <a:gridCol w="809625"/>
                <a:gridCol w="809625"/>
                <a:gridCol w="809625"/>
                <a:gridCol w="809625"/>
              </a:tblGrid>
              <a:tr h="649288">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P</a:t>
                      </a: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  ریال</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Q</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TR</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MR</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ریال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1525">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00/8</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00/7</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00/6</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50/5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00/5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00/4</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00/3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00/2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00/1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0</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6</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8</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00/7</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00/12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75/13</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00/15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00/16</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00/15</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00/12</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00/7</a:t>
                      </a:r>
                    </a:p>
                    <a:p>
                      <a:pPr marL="0" marR="0" lvl="0" indent="0" algn="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0</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7</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2</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1</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1</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1-</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3-</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5-</a:t>
                      </a: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endPar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r" defTabSz="914400" rtl="1" eaLnBrk="1" fontAlgn="base" latinLnBrk="0" hangingPunct="1">
                        <a:lnSpc>
                          <a:spcPct val="50000"/>
                        </a:lnSpc>
                        <a:spcBef>
                          <a:spcPct val="20000"/>
                        </a:spcBef>
                        <a:spcAft>
                          <a:spcPct val="0"/>
                        </a:spcAft>
                        <a:buClr>
                          <a:schemeClr val="hlink"/>
                        </a:buClr>
                        <a:buSzTx/>
                        <a:buFont typeface="Wingdings" pitchFamily="2" charset="2"/>
                        <a:buNone/>
                        <a:tabLst/>
                      </a:pPr>
                      <a:r>
                        <a:rPr kumimoji="0" lang="fa-IR" sz="2000" b="0"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4868">
                                            <p:txEl>
                                              <p:pRg st="0" end="0"/>
                                            </p:txEl>
                                          </p:spTgt>
                                        </p:tgtEl>
                                        <p:attrNameLst>
                                          <p:attrName>style.visibility</p:attrName>
                                        </p:attrNameLst>
                                      </p:cBhvr>
                                      <p:to>
                                        <p:strVal val="visible"/>
                                      </p:to>
                                    </p:set>
                                    <p:animEffect transition="in" filter="dissolve">
                                      <p:cBhvr>
                                        <p:cTn id="7" dur="500"/>
                                        <p:tgtEl>
                                          <p:spTgt spid="1648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64934"/>
                                        </p:tgtEl>
                                        <p:attrNameLst>
                                          <p:attrName>style.visibility</p:attrName>
                                        </p:attrNameLst>
                                      </p:cBhvr>
                                      <p:to>
                                        <p:strVal val="visible"/>
                                      </p:to>
                                    </p:set>
                                    <p:animEffect transition="in" filter="box(in)">
                                      <p:cBhvr>
                                        <p:cTn id="12" dur="2000"/>
                                        <p:tgtEl>
                                          <p:spTgt spid="1649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2" name="Text Box 4"/>
          <p:cNvSpPr txBox="1">
            <a:spLocks noChangeArrowheads="1"/>
          </p:cNvSpPr>
          <p:nvPr/>
        </p:nvSpPr>
        <p:spPr bwMode="auto">
          <a:xfrm>
            <a:off x="468313" y="692150"/>
            <a:ext cx="8280400" cy="1708150"/>
          </a:xfrm>
          <a:prstGeom prst="rect">
            <a:avLst/>
          </a:prstGeom>
          <a:noFill/>
          <a:ln w="9525">
            <a:noFill/>
            <a:miter lim="800000"/>
            <a:headEnd/>
            <a:tailEnd/>
          </a:ln>
          <a:effectLst/>
        </p:spPr>
        <p:txBody>
          <a:bodyPr>
            <a:spAutoFit/>
          </a:bodyPr>
          <a:lstStyle/>
          <a:p>
            <a:pPr algn="just">
              <a:spcBef>
                <a:spcPct val="50000"/>
              </a:spcBef>
            </a:pPr>
            <a:r>
              <a:rPr lang="fa-IR" sz="3200">
                <a:solidFill>
                  <a:srgbClr val="00FFCC"/>
                </a:solidFill>
              </a:rPr>
              <a:t>به حداکثر رساندن سود :</a:t>
            </a:r>
          </a:p>
          <a:p>
            <a:pPr algn="just">
              <a:spcBef>
                <a:spcPct val="50000"/>
              </a:spcBef>
            </a:pPr>
            <a:r>
              <a:rPr lang="fa-IR" sz="2800">
                <a:solidFill>
                  <a:srgbClr val="00FFCC"/>
                </a:solidFill>
              </a:rPr>
              <a:t>برای انحصارگر ، بهترین سطح تولید یا حداکثر سود در سطحی از تولید است که </a:t>
            </a:r>
            <a:r>
              <a:rPr lang="en-US" sz="2800">
                <a:solidFill>
                  <a:srgbClr val="00FFCC"/>
                </a:solidFill>
              </a:rPr>
              <a:t>MR=MC</a:t>
            </a:r>
            <a:r>
              <a:rPr lang="fa-IR" sz="2800">
                <a:solidFill>
                  <a:srgbClr val="00FFCC"/>
                </a:solidFill>
              </a:rPr>
              <a:t> باشد.</a:t>
            </a:r>
            <a:r>
              <a:rPr lang="fa-IR" sz="3200">
                <a:solidFill>
                  <a:srgbClr val="00FFCC"/>
                </a:solidFill>
              </a:rPr>
              <a:t> </a:t>
            </a:r>
            <a:endParaRPr lang="en-US" sz="32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5892">
                                            <p:txEl>
                                              <p:pRg st="0" end="0"/>
                                            </p:txEl>
                                          </p:spTgt>
                                        </p:tgtEl>
                                        <p:attrNameLst>
                                          <p:attrName>style.visibility</p:attrName>
                                        </p:attrNameLst>
                                      </p:cBhvr>
                                      <p:to>
                                        <p:strVal val="visible"/>
                                      </p:to>
                                    </p:set>
                                    <p:animEffect transition="in" filter="dissolve">
                                      <p:cBhvr>
                                        <p:cTn id="7" dur="500"/>
                                        <p:tgtEl>
                                          <p:spTgt spid="1658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5892">
                                            <p:txEl>
                                              <p:pRg st="1" end="1"/>
                                            </p:txEl>
                                          </p:spTgt>
                                        </p:tgtEl>
                                        <p:attrNameLst>
                                          <p:attrName>style.visibility</p:attrName>
                                        </p:attrNameLst>
                                      </p:cBhvr>
                                      <p:to>
                                        <p:strVal val="visible"/>
                                      </p:to>
                                    </p:set>
                                    <p:animEffect transition="in" filter="dissolve">
                                      <p:cBhvr>
                                        <p:cTn id="10" dur="500"/>
                                        <p:tgtEl>
                                          <p:spTgt spid="1658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Text Box 4"/>
          <p:cNvSpPr txBox="1">
            <a:spLocks noChangeArrowheads="1"/>
          </p:cNvSpPr>
          <p:nvPr/>
        </p:nvSpPr>
        <p:spPr bwMode="auto">
          <a:xfrm>
            <a:off x="1476375" y="2133600"/>
            <a:ext cx="6840538" cy="2227263"/>
          </a:xfrm>
          <a:prstGeom prst="rect">
            <a:avLst/>
          </a:prstGeom>
          <a:noFill/>
          <a:ln w="9525">
            <a:noFill/>
            <a:miter lim="800000"/>
            <a:headEnd/>
            <a:tailEnd/>
          </a:ln>
          <a:effectLst/>
        </p:spPr>
        <p:txBody>
          <a:bodyPr>
            <a:spAutoFit/>
          </a:bodyPr>
          <a:lstStyle/>
          <a:p>
            <a:pPr algn="just">
              <a:spcBef>
                <a:spcPct val="50000"/>
              </a:spcBef>
            </a:pPr>
            <a:r>
              <a:rPr lang="fa-IR" sz="2800">
                <a:solidFill>
                  <a:srgbClr val="00FFCC"/>
                </a:solidFill>
              </a:rPr>
              <a:t>در سطح تولید حداکثر سود 5/2 واحد ، انحصارگر سود واحدی معادل 50/1 ریال ( فاصله عمودی بین </a:t>
            </a:r>
            <a:r>
              <a:rPr lang="en-US" sz="2800">
                <a:solidFill>
                  <a:srgbClr val="00FFCC"/>
                </a:solidFill>
              </a:rPr>
              <a:t>D</a:t>
            </a:r>
            <a:r>
              <a:rPr lang="fa-IR" sz="2800">
                <a:solidFill>
                  <a:srgbClr val="00FFCC"/>
                </a:solidFill>
              </a:rPr>
              <a:t> و </a:t>
            </a:r>
            <a:r>
              <a:rPr lang="en-US" sz="2800">
                <a:solidFill>
                  <a:srgbClr val="00FFCC"/>
                </a:solidFill>
              </a:rPr>
              <a:t>AC</a:t>
            </a:r>
            <a:r>
              <a:rPr lang="fa-IR" sz="2800">
                <a:solidFill>
                  <a:srgbClr val="00FFCC"/>
                </a:solidFill>
              </a:rPr>
              <a:t> در 5/2 واحد محصول ) و سود کل معادل 75/3 ریال       ( 5/2 واحد محصول ضرب در 50/1 ریال سود هر  واحد ) ، دارد.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6916">
                                            <p:txEl>
                                              <p:pRg st="0" end="0"/>
                                            </p:txEl>
                                          </p:spTgt>
                                        </p:tgtEl>
                                        <p:attrNameLst>
                                          <p:attrName>style.visibility</p:attrName>
                                        </p:attrNameLst>
                                      </p:cBhvr>
                                      <p:to>
                                        <p:strVal val="visible"/>
                                      </p:to>
                                    </p:set>
                                    <p:animEffect transition="in" filter="dissolve">
                                      <p:cBhvr>
                                        <p:cTn id="7" dur="500"/>
                                        <p:tgtEl>
                                          <p:spTgt spid="1669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4" name="Text Box 4"/>
          <p:cNvSpPr txBox="1">
            <a:spLocks noChangeArrowheads="1"/>
          </p:cNvSpPr>
          <p:nvPr/>
        </p:nvSpPr>
        <p:spPr bwMode="auto">
          <a:xfrm>
            <a:off x="755650" y="1773238"/>
            <a:ext cx="8064500" cy="2503487"/>
          </a:xfrm>
          <a:prstGeom prst="rect">
            <a:avLst/>
          </a:prstGeom>
          <a:noFill/>
          <a:ln w="9525">
            <a:noFill/>
            <a:miter lim="800000"/>
            <a:headEnd/>
            <a:tailEnd/>
          </a:ln>
          <a:effectLst/>
        </p:spPr>
        <p:txBody>
          <a:bodyPr>
            <a:spAutoFit/>
          </a:bodyPr>
          <a:lstStyle/>
          <a:p>
            <a:pPr>
              <a:spcBef>
                <a:spcPct val="50000"/>
              </a:spcBef>
            </a:pPr>
            <a:r>
              <a:rPr lang="fa-IR" sz="3200">
                <a:solidFill>
                  <a:srgbClr val="66FF66"/>
                </a:solidFill>
              </a:rPr>
              <a:t>ادامه هدفهای رفتاری :</a:t>
            </a:r>
          </a:p>
          <a:p>
            <a:pPr algn="just">
              <a:spcBef>
                <a:spcPct val="50000"/>
              </a:spcBef>
            </a:pPr>
            <a:r>
              <a:rPr lang="fa-IR" sz="2800">
                <a:solidFill>
                  <a:srgbClr val="66FF66"/>
                </a:solidFill>
              </a:rPr>
              <a:t>4- پنج نمونه از کالاهای سرمایه ای و کالاهای مصرفی را بنویسد.</a:t>
            </a:r>
          </a:p>
          <a:p>
            <a:pPr algn="just">
              <a:spcBef>
                <a:spcPct val="50000"/>
              </a:spcBef>
            </a:pPr>
            <a:r>
              <a:rPr lang="fa-IR" sz="2800">
                <a:solidFill>
                  <a:srgbClr val="66FF66"/>
                </a:solidFill>
              </a:rPr>
              <a:t>5- کالاهای سرمایه ای و کالاهای مصرفی را با هم مقایسه کند.</a:t>
            </a:r>
          </a:p>
          <a:p>
            <a:pPr algn="just">
              <a:spcBef>
                <a:spcPct val="50000"/>
              </a:spcBef>
            </a:pPr>
            <a:r>
              <a:rPr lang="fa-IR" sz="2800">
                <a:solidFill>
                  <a:srgbClr val="66FF66"/>
                </a:solidFill>
              </a:rPr>
              <a:t>6- اصطلاح « سرمایه گذاری » را تعریف نماید.</a:t>
            </a:r>
            <a:endParaRPr lang="en-US" sz="2800">
              <a:solidFill>
                <a:srgbClr val="66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4564">
                                            <p:txEl>
                                              <p:pRg st="0" end="0"/>
                                            </p:txEl>
                                          </p:spTgt>
                                        </p:tgtEl>
                                        <p:attrNameLst>
                                          <p:attrName>style.visibility</p:attrName>
                                        </p:attrNameLst>
                                      </p:cBhvr>
                                      <p:to>
                                        <p:strVal val="visible"/>
                                      </p:to>
                                    </p:set>
                                    <p:animEffect transition="in" filter="dissolve">
                                      <p:cBhvr>
                                        <p:cTn id="7" dur="500"/>
                                        <p:tgtEl>
                                          <p:spTgt spid="19456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4564">
                                            <p:txEl>
                                              <p:pRg st="1" end="1"/>
                                            </p:txEl>
                                          </p:spTgt>
                                        </p:tgtEl>
                                        <p:attrNameLst>
                                          <p:attrName>style.visibility</p:attrName>
                                        </p:attrNameLst>
                                      </p:cBhvr>
                                      <p:to>
                                        <p:strVal val="visible"/>
                                      </p:to>
                                    </p:set>
                                    <p:animEffect transition="in" filter="dissolve">
                                      <p:cBhvr>
                                        <p:cTn id="10" dur="500"/>
                                        <p:tgtEl>
                                          <p:spTgt spid="19456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94564">
                                            <p:txEl>
                                              <p:pRg st="2" end="2"/>
                                            </p:txEl>
                                          </p:spTgt>
                                        </p:tgtEl>
                                        <p:attrNameLst>
                                          <p:attrName>style.visibility</p:attrName>
                                        </p:attrNameLst>
                                      </p:cBhvr>
                                      <p:to>
                                        <p:strVal val="visible"/>
                                      </p:to>
                                    </p:set>
                                    <p:animEffect transition="in" filter="dissolve">
                                      <p:cBhvr>
                                        <p:cTn id="13" dur="500"/>
                                        <p:tgtEl>
                                          <p:spTgt spid="194564">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94564">
                                            <p:txEl>
                                              <p:pRg st="3" end="3"/>
                                            </p:txEl>
                                          </p:spTgt>
                                        </p:tgtEl>
                                        <p:attrNameLst>
                                          <p:attrName>style.visibility</p:attrName>
                                        </p:attrNameLst>
                                      </p:cBhvr>
                                      <p:to>
                                        <p:strVal val="visible"/>
                                      </p:to>
                                    </p:set>
                                    <p:animEffect transition="in" filter="dissolve">
                                      <p:cBhvr>
                                        <p:cTn id="16" dur="500"/>
                                        <p:tgtEl>
                                          <p:spTgt spid="19456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0" name="Text Box 4"/>
          <p:cNvSpPr txBox="1">
            <a:spLocks noChangeArrowheads="1"/>
          </p:cNvSpPr>
          <p:nvPr/>
        </p:nvSpPr>
        <p:spPr bwMode="auto">
          <a:xfrm>
            <a:off x="539750" y="1916113"/>
            <a:ext cx="8207375" cy="3660775"/>
          </a:xfrm>
          <a:prstGeom prst="rect">
            <a:avLst/>
          </a:prstGeom>
          <a:noFill/>
          <a:ln w="9525">
            <a:noFill/>
            <a:miter lim="800000"/>
            <a:headEnd/>
            <a:tailEnd/>
          </a:ln>
          <a:effectLst/>
        </p:spPr>
        <p:txBody>
          <a:bodyPr>
            <a:spAutoFit/>
          </a:bodyPr>
          <a:lstStyle/>
          <a:p>
            <a:pPr>
              <a:spcBef>
                <a:spcPct val="50000"/>
              </a:spcBef>
            </a:pPr>
            <a:r>
              <a:rPr lang="fa-IR" sz="3200">
                <a:solidFill>
                  <a:srgbClr val="00FFCC"/>
                </a:solidFill>
              </a:rPr>
              <a:t>انحصار از نظر کارایی :</a:t>
            </a:r>
          </a:p>
          <a:p>
            <a:pPr algn="just">
              <a:spcBef>
                <a:spcPct val="50000"/>
              </a:spcBef>
            </a:pPr>
            <a:r>
              <a:rPr lang="fa-IR" sz="2800">
                <a:solidFill>
                  <a:srgbClr val="00FFCC"/>
                </a:solidFill>
              </a:rPr>
              <a:t>از آنجایی که انحصارگر ، تولید محصولش در </a:t>
            </a:r>
            <a:r>
              <a:rPr lang="en-US" sz="2800">
                <a:solidFill>
                  <a:srgbClr val="00FFCC"/>
                </a:solidFill>
              </a:rPr>
              <a:t>MR=MC</a:t>
            </a:r>
            <a:r>
              <a:rPr lang="fa-IR" sz="2800">
                <a:solidFill>
                  <a:srgbClr val="00FFCC"/>
                </a:solidFill>
              </a:rPr>
              <a:t> و </a:t>
            </a:r>
            <a:r>
              <a:rPr lang="en-US" sz="2800">
                <a:solidFill>
                  <a:srgbClr val="00FFCC"/>
                </a:solidFill>
              </a:rPr>
              <a:t>P&gt;MC</a:t>
            </a:r>
            <a:r>
              <a:rPr lang="fa-IR" sz="2800">
                <a:solidFill>
                  <a:srgbClr val="00FFCC"/>
                </a:solidFill>
              </a:rPr>
              <a:t> است ، نسبت به یک رقیب کامل با منحنی های هزینه یکسان ، کمتر تولید می کند و قیمت بیشتر می گذارد. بنابراین انحصار منجر به اختصاص نادرست منابع می شود. سود انحصاری ممکن است در   بلند مدت به علت بسته بودن یا محدودیت ورود به صنعت باقی بماند.</a:t>
            </a:r>
          </a:p>
          <a:p>
            <a:pPr>
              <a:spcBef>
                <a:spcPct val="50000"/>
              </a:spcBef>
            </a:pPr>
            <a:endParaRPr lang="en-US" sz="32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7940">
                                            <p:txEl>
                                              <p:pRg st="0" end="0"/>
                                            </p:txEl>
                                          </p:spTgt>
                                        </p:tgtEl>
                                        <p:attrNameLst>
                                          <p:attrName>style.visibility</p:attrName>
                                        </p:attrNameLst>
                                      </p:cBhvr>
                                      <p:to>
                                        <p:strVal val="visible"/>
                                      </p:to>
                                    </p:set>
                                    <p:animEffect transition="in" filter="dissolve">
                                      <p:cBhvr>
                                        <p:cTn id="7" dur="500"/>
                                        <p:tgtEl>
                                          <p:spTgt spid="1679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7940">
                                            <p:txEl>
                                              <p:pRg st="1" end="1"/>
                                            </p:txEl>
                                          </p:spTgt>
                                        </p:tgtEl>
                                        <p:attrNameLst>
                                          <p:attrName>style.visibility</p:attrName>
                                        </p:attrNameLst>
                                      </p:cBhvr>
                                      <p:to>
                                        <p:strVal val="visible"/>
                                      </p:to>
                                    </p:set>
                                    <p:animEffect transition="in" filter="dissolve">
                                      <p:cBhvr>
                                        <p:cTn id="10" dur="500"/>
                                        <p:tgtEl>
                                          <p:spTgt spid="16794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Text Box 4"/>
          <p:cNvSpPr txBox="1">
            <a:spLocks noChangeArrowheads="1"/>
          </p:cNvSpPr>
          <p:nvPr/>
        </p:nvSpPr>
        <p:spPr bwMode="auto">
          <a:xfrm>
            <a:off x="468313" y="1989138"/>
            <a:ext cx="8135937" cy="2928937"/>
          </a:xfrm>
          <a:prstGeom prst="rect">
            <a:avLst/>
          </a:prstGeom>
          <a:noFill/>
          <a:ln w="9525">
            <a:noFill/>
            <a:miter lim="800000"/>
            <a:headEnd/>
            <a:tailEnd/>
          </a:ln>
          <a:effectLst/>
        </p:spPr>
        <p:txBody>
          <a:bodyPr>
            <a:spAutoFit/>
          </a:bodyPr>
          <a:lstStyle/>
          <a:p>
            <a:pPr>
              <a:spcBef>
                <a:spcPct val="50000"/>
              </a:spcBef>
            </a:pPr>
            <a:r>
              <a:rPr lang="fa-IR" sz="3200">
                <a:solidFill>
                  <a:srgbClr val="00FFCC"/>
                </a:solidFill>
              </a:rPr>
              <a:t>کنترل انحصار :</a:t>
            </a:r>
          </a:p>
          <a:p>
            <a:pPr algn="just">
              <a:spcBef>
                <a:spcPct val="50000"/>
              </a:spcBef>
            </a:pPr>
            <a:r>
              <a:rPr lang="fa-IR" sz="2800">
                <a:solidFill>
                  <a:srgbClr val="00FFCC"/>
                </a:solidFill>
              </a:rPr>
              <a:t>از نقطه نظر کارایی ، دولت اجازه فعالیت به انحصارات طبیعی       ( مانند خدمات عمومی ) با تبعیت از مقررات ، می دهد. معمولاً به این صورت می شود که دولت قیمتی را مشخص می کند که به انحصارگر فقط امکان بازده « معمولی یا عادلانه » حدود 10% تا 14% روی سرمایه اش ،  می دهد.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8964">
                                            <p:txEl>
                                              <p:pRg st="0" end="0"/>
                                            </p:txEl>
                                          </p:spTgt>
                                        </p:tgtEl>
                                        <p:attrNameLst>
                                          <p:attrName>style.visibility</p:attrName>
                                        </p:attrNameLst>
                                      </p:cBhvr>
                                      <p:to>
                                        <p:strVal val="visible"/>
                                      </p:to>
                                    </p:set>
                                    <p:animEffect transition="in" filter="dissolve">
                                      <p:cBhvr>
                                        <p:cTn id="7" dur="500"/>
                                        <p:tgtEl>
                                          <p:spTgt spid="16896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8964">
                                            <p:txEl>
                                              <p:pRg st="1" end="1"/>
                                            </p:txEl>
                                          </p:spTgt>
                                        </p:tgtEl>
                                        <p:attrNameLst>
                                          <p:attrName>style.visibility</p:attrName>
                                        </p:attrNameLst>
                                      </p:cBhvr>
                                      <p:to>
                                        <p:strVal val="visible"/>
                                      </p:to>
                                    </p:set>
                                    <p:animEffect transition="in" filter="dissolve">
                                      <p:cBhvr>
                                        <p:cTn id="10" dur="500"/>
                                        <p:tgtEl>
                                          <p:spTgt spid="1689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Text Box 4"/>
          <p:cNvSpPr txBox="1">
            <a:spLocks noChangeArrowheads="1"/>
          </p:cNvSpPr>
          <p:nvPr/>
        </p:nvSpPr>
        <p:spPr bwMode="auto">
          <a:xfrm>
            <a:off x="468313" y="476250"/>
            <a:ext cx="8207375" cy="2647950"/>
          </a:xfrm>
          <a:prstGeom prst="rect">
            <a:avLst/>
          </a:prstGeom>
          <a:noFill/>
          <a:ln w="9525">
            <a:noFill/>
            <a:miter lim="800000"/>
            <a:headEnd/>
            <a:tailEnd/>
          </a:ln>
          <a:effectLst/>
        </p:spPr>
        <p:txBody>
          <a:bodyPr>
            <a:spAutoFit/>
          </a:bodyPr>
          <a:lstStyle/>
          <a:p>
            <a:pPr algn="just">
              <a:spcBef>
                <a:spcPct val="50000"/>
              </a:spcBef>
            </a:pPr>
            <a:r>
              <a:rPr lang="fa-IR" sz="2400">
                <a:solidFill>
                  <a:srgbClr val="00FFCC"/>
                </a:solidFill>
              </a:rPr>
              <a:t>در نمودار زیر ، انحصارگری که کنترل شده نیست ، 400 واحد تولید می کند     ( که بوسیله نقطه </a:t>
            </a:r>
            <a:r>
              <a:rPr lang="en-US" sz="2400">
                <a:solidFill>
                  <a:srgbClr val="00FFCC"/>
                </a:solidFill>
              </a:rPr>
              <a:t>MR=MC</a:t>
            </a:r>
            <a:r>
              <a:rPr lang="fa-IR" sz="2400">
                <a:solidFill>
                  <a:srgbClr val="00FFCC"/>
                </a:solidFill>
              </a:rPr>
              <a:t> نشان داده شده است ) ، آنها را در قیمت 12 ریال   ( روی </a:t>
            </a:r>
            <a:r>
              <a:rPr lang="en-US" sz="2400">
                <a:solidFill>
                  <a:srgbClr val="00FFCC"/>
                </a:solidFill>
              </a:rPr>
              <a:t>D</a:t>
            </a:r>
            <a:r>
              <a:rPr lang="fa-IR" sz="2400">
                <a:solidFill>
                  <a:srgbClr val="00FFCC"/>
                </a:solidFill>
              </a:rPr>
              <a:t> ) به فروش می رساند و سودی معادل یک ریال برای هر واحد دریافت می کند.( </a:t>
            </a:r>
            <a:r>
              <a:rPr lang="en-US" sz="2400">
                <a:solidFill>
                  <a:srgbClr val="00FFCC"/>
                </a:solidFill>
              </a:rPr>
              <a:t>P=AC</a:t>
            </a:r>
            <a:r>
              <a:rPr lang="fa-IR" sz="2400">
                <a:solidFill>
                  <a:srgbClr val="00FFCC"/>
                </a:solidFill>
              </a:rPr>
              <a:t> در 400 </a:t>
            </a:r>
            <a:r>
              <a:rPr lang="en-US" sz="2400">
                <a:solidFill>
                  <a:srgbClr val="00FFCC"/>
                </a:solidFill>
              </a:rPr>
              <a:t>Q=</a:t>
            </a:r>
            <a:r>
              <a:rPr lang="fa-IR" sz="2400">
                <a:solidFill>
                  <a:srgbClr val="00FFCC"/>
                </a:solidFill>
              </a:rPr>
              <a:t> ) و 400 ریال در مجموع سود می برد. دولت می تواند قیمت را 9 ریال تعیین کند به این ترتیب انحصارگر سربه سر خواهد شد و بازده معمولی و عادلانه در 600 </a:t>
            </a:r>
            <a:r>
              <a:rPr lang="en-US" sz="2400">
                <a:solidFill>
                  <a:srgbClr val="00FFCC"/>
                </a:solidFill>
              </a:rPr>
              <a:t>Q=</a:t>
            </a:r>
            <a:r>
              <a:rPr lang="fa-IR" sz="2400">
                <a:solidFill>
                  <a:srgbClr val="00FFCC"/>
                </a:solidFill>
              </a:rPr>
              <a:t> بدست می آورد. هرچند در این نقطه ، </a:t>
            </a:r>
            <a:r>
              <a:rPr lang="en-US" sz="2400">
                <a:solidFill>
                  <a:srgbClr val="00FFCC"/>
                </a:solidFill>
              </a:rPr>
              <a:t>P</a:t>
            </a:r>
            <a:r>
              <a:rPr lang="fa-IR" sz="2400">
                <a:solidFill>
                  <a:srgbClr val="00FFCC"/>
                </a:solidFill>
              </a:rPr>
              <a:t> هنوز از </a:t>
            </a:r>
            <a:r>
              <a:rPr lang="en-US" sz="2400">
                <a:solidFill>
                  <a:srgbClr val="00FFCC"/>
                </a:solidFill>
              </a:rPr>
              <a:t>MC</a:t>
            </a:r>
            <a:r>
              <a:rPr lang="fa-IR" sz="2400">
                <a:solidFill>
                  <a:srgbClr val="00FFCC"/>
                </a:solidFill>
              </a:rPr>
              <a:t> بزرگتر است و هنوز مقداری تخصیص نادرست منابع وجود دارد. </a:t>
            </a:r>
            <a:endParaRPr lang="en-US" sz="2400">
              <a:solidFill>
                <a:srgbClr val="00FFCC"/>
              </a:solidFill>
            </a:endParaRPr>
          </a:p>
        </p:txBody>
      </p:sp>
      <p:sp>
        <p:nvSpPr>
          <p:cNvPr id="169990" name="Line 6"/>
          <p:cNvSpPr>
            <a:spLocks noChangeShapeType="1"/>
          </p:cNvSpPr>
          <p:nvPr/>
        </p:nvSpPr>
        <p:spPr bwMode="auto">
          <a:xfrm>
            <a:off x="2339975" y="3284538"/>
            <a:ext cx="0" cy="2736850"/>
          </a:xfrm>
          <a:prstGeom prst="line">
            <a:avLst/>
          </a:prstGeom>
          <a:noFill/>
          <a:ln w="9525">
            <a:solidFill>
              <a:srgbClr val="00FFCC"/>
            </a:solidFill>
            <a:round/>
            <a:headEnd/>
            <a:tailEnd/>
          </a:ln>
          <a:effectLst/>
        </p:spPr>
        <p:txBody>
          <a:bodyPr/>
          <a:lstStyle/>
          <a:p>
            <a:endParaRPr lang="en-US"/>
          </a:p>
        </p:txBody>
      </p:sp>
      <p:sp>
        <p:nvSpPr>
          <p:cNvPr id="169991" name="Line 7"/>
          <p:cNvSpPr>
            <a:spLocks noChangeShapeType="1"/>
          </p:cNvSpPr>
          <p:nvPr/>
        </p:nvSpPr>
        <p:spPr bwMode="auto">
          <a:xfrm>
            <a:off x="2339975" y="6021388"/>
            <a:ext cx="3671888" cy="0"/>
          </a:xfrm>
          <a:prstGeom prst="line">
            <a:avLst/>
          </a:prstGeom>
          <a:noFill/>
          <a:ln w="9525">
            <a:solidFill>
              <a:srgbClr val="00FFCC"/>
            </a:solidFill>
            <a:round/>
            <a:headEnd/>
            <a:tailEnd/>
          </a:ln>
          <a:effectLst/>
        </p:spPr>
        <p:txBody>
          <a:bodyPr/>
          <a:lstStyle/>
          <a:p>
            <a:endParaRPr lang="en-US"/>
          </a:p>
        </p:txBody>
      </p:sp>
      <p:sp>
        <p:nvSpPr>
          <p:cNvPr id="169992" name="Line 8"/>
          <p:cNvSpPr>
            <a:spLocks noChangeShapeType="1"/>
          </p:cNvSpPr>
          <p:nvPr/>
        </p:nvSpPr>
        <p:spPr bwMode="auto">
          <a:xfrm>
            <a:off x="2843213" y="3644900"/>
            <a:ext cx="1081087" cy="1944688"/>
          </a:xfrm>
          <a:prstGeom prst="line">
            <a:avLst/>
          </a:prstGeom>
          <a:noFill/>
          <a:ln w="9525">
            <a:solidFill>
              <a:srgbClr val="FFCC99"/>
            </a:solidFill>
            <a:round/>
            <a:headEnd/>
            <a:tailEnd/>
          </a:ln>
          <a:effectLst/>
        </p:spPr>
        <p:txBody>
          <a:bodyPr/>
          <a:lstStyle/>
          <a:p>
            <a:endParaRPr lang="en-US"/>
          </a:p>
        </p:txBody>
      </p:sp>
      <p:sp>
        <p:nvSpPr>
          <p:cNvPr id="169993" name="Line 9"/>
          <p:cNvSpPr>
            <a:spLocks noChangeShapeType="1"/>
          </p:cNvSpPr>
          <p:nvPr/>
        </p:nvSpPr>
        <p:spPr bwMode="auto">
          <a:xfrm>
            <a:off x="2843213" y="3213100"/>
            <a:ext cx="2016125" cy="1728788"/>
          </a:xfrm>
          <a:prstGeom prst="line">
            <a:avLst/>
          </a:prstGeom>
          <a:noFill/>
          <a:ln w="9525">
            <a:solidFill>
              <a:srgbClr val="FFCC99"/>
            </a:solidFill>
            <a:round/>
            <a:headEnd/>
            <a:tailEnd/>
          </a:ln>
          <a:effectLst/>
        </p:spPr>
        <p:txBody>
          <a:bodyPr/>
          <a:lstStyle/>
          <a:p>
            <a:endParaRPr lang="en-US"/>
          </a:p>
        </p:txBody>
      </p:sp>
      <p:sp>
        <p:nvSpPr>
          <p:cNvPr id="169994" name="Freeform 10"/>
          <p:cNvSpPr>
            <a:spLocks/>
          </p:cNvSpPr>
          <p:nvPr/>
        </p:nvSpPr>
        <p:spPr bwMode="auto">
          <a:xfrm>
            <a:off x="3059113" y="3500438"/>
            <a:ext cx="2736850" cy="1081087"/>
          </a:xfrm>
          <a:custGeom>
            <a:avLst/>
            <a:gdLst/>
            <a:ahLst/>
            <a:cxnLst>
              <a:cxn ang="0">
                <a:pos x="0" y="0"/>
              </a:cxn>
              <a:cxn ang="0">
                <a:pos x="590" y="635"/>
              </a:cxn>
              <a:cxn ang="0">
                <a:pos x="1134" y="771"/>
              </a:cxn>
              <a:cxn ang="0">
                <a:pos x="1724" y="545"/>
              </a:cxn>
            </a:cxnLst>
            <a:rect l="0" t="0" r="r" b="b"/>
            <a:pathLst>
              <a:path w="1724" h="786">
                <a:moveTo>
                  <a:pt x="0" y="0"/>
                </a:moveTo>
                <a:cubicBezTo>
                  <a:pt x="200" y="253"/>
                  <a:pt x="401" y="507"/>
                  <a:pt x="590" y="635"/>
                </a:cubicBezTo>
                <a:cubicBezTo>
                  <a:pt x="779" y="763"/>
                  <a:pt x="945" y="786"/>
                  <a:pt x="1134" y="771"/>
                </a:cubicBezTo>
                <a:cubicBezTo>
                  <a:pt x="1323" y="756"/>
                  <a:pt x="1626" y="583"/>
                  <a:pt x="1724" y="545"/>
                </a:cubicBezTo>
              </a:path>
            </a:pathLst>
          </a:custGeom>
          <a:noFill/>
          <a:ln w="9525">
            <a:solidFill>
              <a:srgbClr val="FFCC99"/>
            </a:solidFill>
            <a:round/>
            <a:headEnd/>
            <a:tailEnd/>
          </a:ln>
          <a:effectLst/>
        </p:spPr>
        <p:txBody>
          <a:bodyPr/>
          <a:lstStyle/>
          <a:p>
            <a:endParaRPr lang="en-US"/>
          </a:p>
        </p:txBody>
      </p:sp>
      <p:sp>
        <p:nvSpPr>
          <p:cNvPr id="169995" name="Freeform 11"/>
          <p:cNvSpPr>
            <a:spLocks/>
          </p:cNvSpPr>
          <p:nvPr/>
        </p:nvSpPr>
        <p:spPr bwMode="auto">
          <a:xfrm>
            <a:off x="3203575" y="4149725"/>
            <a:ext cx="2160588" cy="792163"/>
          </a:xfrm>
          <a:custGeom>
            <a:avLst/>
            <a:gdLst/>
            <a:ahLst/>
            <a:cxnLst>
              <a:cxn ang="0">
                <a:pos x="0" y="499"/>
              </a:cxn>
              <a:cxn ang="0">
                <a:pos x="817" y="317"/>
              </a:cxn>
              <a:cxn ang="0">
                <a:pos x="1361" y="0"/>
              </a:cxn>
            </a:cxnLst>
            <a:rect l="0" t="0" r="r" b="b"/>
            <a:pathLst>
              <a:path w="1361" h="499">
                <a:moveTo>
                  <a:pt x="0" y="499"/>
                </a:moveTo>
                <a:cubicBezTo>
                  <a:pt x="295" y="449"/>
                  <a:pt x="590" y="400"/>
                  <a:pt x="817" y="317"/>
                </a:cubicBezTo>
                <a:cubicBezTo>
                  <a:pt x="1044" y="234"/>
                  <a:pt x="1278" y="53"/>
                  <a:pt x="1361" y="0"/>
                </a:cubicBezTo>
              </a:path>
            </a:pathLst>
          </a:custGeom>
          <a:noFill/>
          <a:ln w="9525">
            <a:solidFill>
              <a:srgbClr val="FFCC99"/>
            </a:solidFill>
            <a:round/>
            <a:headEnd/>
            <a:tailEnd/>
          </a:ln>
          <a:effectLst/>
        </p:spPr>
        <p:txBody>
          <a:bodyPr/>
          <a:lstStyle/>
          <a:p>
            <a:endParaRPr lang="en-US"/>
          </a:p>
        </p:txBody>
      </p:sp>
      <p:sp>
        <p:nvSpPr>
          <p:cNvPr id="169996" name="Line 12"/>
          <p:cNvSpPr>
            <a:spLocks noChangeShapeType="1"/>
          </p:cNvSpPr>
          <p:nvPr/>
        </p:nvSpPr>
        <p:spPr bwMode="auto">
          <a:xfrm>
            <a:off x="3563938" y="3789363"/>
            <a:ext cx="0" cy="2232025"/>
          </a:xfrm>
          <a:prstGeom prst="line">
            <a:avLst/>
          </a:prstGeom>
          <a:noFill/>
          <a:ln w="9525">
            <a:solidFill>
              <a:schemeClr val="tx1"/>
            </a:solidFill>
            <a:prstDash val="dash"/>
            <a:round/>
            <a:headEnd/>
            <a:tailEnd/>
          </a:ln>
          <a:effectLst/>
        </p:spPr>
        <p:txBody>
          <a:bodyPr/>
          <a:lstStyle/>
          <a:p>
            <a:endParaRPr lang="en-US"/>
          </a:p>
        </p:txBody>
      </p:sp>
      <p:sp>
        <p:nvSpPr>
          <p:cNvPr id="169997" name="Line 13"/>
          <p:cNvSpPr>
            <a:spLocks noChangeShapeType="1"/>
          </p:cNvSpPr>
          <p:nvPr/>
        </p:nvSpPr>
        <p:spPr bwMode="auto">
          <a:xfrm flipH="1">
            <a:off x="2339975" y="3789363"/>
            <a:ext cx="1223963" cy="0"/>
          </a:xfrm>
          <a:prstGeom prst="line">
            <a:avLst/>
          </a:prstGeom>
          <a:noFill/>
          <a:ln w="9525">
            <a:solidFill>
              <a:schemeClr val="tx1"/>
            </a:solidFill>
            <a:prstDash val="dash"/>
            <a:round/>
            <a:headEnd/>
            <a:tailEnd/>
          </a:ln>
          <a:effectLst/>
        </p:spPr>
        <p:txBody>
          <a:bodyPr/>
          <a:lstStyle/>
          <a:p>
            <a:endParaRPr lang="en-US"/>
          </a:p>
        </p:txBody>
      </p:sp>
      <p:sp>
        <p:nvSpPr>
          <p:cNvPr id="169998" name="Line 14"/>
          <p:cNvSpPr>
            <a:spLocks noChangeShapeType="1"/>
          </p:cNvSpPr>
          <p:nvPr/>
        </p:nvSpPr>
        <p:spPr bwMode="auto">
          <a:xfrm flipH="1">
            <a:off x="2339975" y="4508500"/>
            <a:ext cx="1223963" cy="0"/>
          </a:xfrm>
          <a:prstGeom prst="line">
            <a:avLst/>
          </a:prstGeom>
          <a:noFill/>
          <a:ln w="9525">
            <a:solidFill>
              <a:schemeClr val="tx1"/>
            </a:solidFill>
            <a:prstDash val="dash"/>
            <a:round/>
            <a:headEnd/>
            <a:tailEnd/>
          </a:ln>
          <a:effectLst/>
        </p:spPr>
        <p:txBody>
          <a:bodyPr/>
          <a:lstStyle/>
          <a:p>
            <a:endParaRPr lang="en-US"/>
          </a:p>
        </p:txBody>
      </p:sp>
      <p:sp>
        <p:nvSpPr>
          <p:cNvPr id="169999" name="Line 15"/>
          <p:cNvSpPr>
            <a:spLocks noChangeShapeType="1"/>
          </p:cNvSpPr>
          <p:nvPr/>
        </p:nvSpPr>
        <p:spPr bwMode="auto">
          <a:xfrm>
            <a:off x="4356100" y="4508500"/>
            <a:ext cx="0" cy="1512888"/>
          </a:xfrm>
          <a:prstGeom prst="line">
            <a:avLst/>
          </a:prstGeom>
          <a:noFill/>
          <a:ln w="9525">
            <a:solidFill>
              <a:schemeClr val="tx1"/>
            </a:solidFill>
            <a:prstDash val="dash"/>
            <a:round/>
            <a:headEnd/>
            <a:tailEnd/>
          </a:ln>
          <a:effectLst/>
        </p:spPr>
        <p:txBody>
          <a:bodyPr/>
          <a:lstStyle/>
          <a:p>
            <a:endParaRPr lang="en-US"/>
          </a:p>
        </p:txBody>
      </p:sp>
      <p:sp>
        <p:nvSpPr>
          <p:cNvPr id="170000" name="Text Box 16"/>
          <p:cNvSpPr txBox="1">
            <a:spLocks noChangeArrowheads="1"/>
          </p:cNvSpPr>
          <p:nvPr/>
        </p:nvSpPr>
        <p:spPr bwMode="auto">
          <a:xfrm>
            <a:off x="3563938" y="5516563"/>
            <a:ext cx="647700" cy="336550"/>
          </a:xfrm>
          <a:prstGeom prst="rect">
            <a:avLst/>
          </a:prstGeom>
          <a:noFill/>
          <a:ln w="9525">
            <a:noFill/>
            <a:miter lim="800000"/>
            <a:headEnd/>
            <a:tailEnd/>
          </a:ln>
          <a:effectLst/>
        </p:spPr>
        <p:txBody>
          <a:bodyPr>
            <a:spAutoFit/>
          </a:bodyPr>
          <a:lstStyle/>
          <a:p>
            <a:pPr>
              <a:spcBef>
                <a:spcPct val="50000"/>
              </a:spcBef>
            </a:pPr>
            <a:r>
              <a:rPr lang="en-US" sz="1600">
                <a:latin typeface="Tahoma" pitchFamily="34" charset="0"/>
              </a:rPr>
              <a:t>MR</a:t>
            </a:r>
          </a:p>
        </p:txBody>
      </p:sp>
      <p:sp>
        <p:nvSpPr>
          <p:cNvPr id="170001" name="Text Box 17"/>
          <p:cNvSpPr txBox="1">
            <a:spLocks noChangeArrowheads="1"/>
          </p:cNvSpPr>
          <p:nvPr/>
        </p:nvSpPr>
        <p:spPr bwMode="auto">
          <a:xfrm>
            <a:off x="4716463" y="4797425"/>
            <a:ext cx="360362" cy="336550"/>
          </a:xfrm>
          <a:prstGeom prst="rect">
            <a:avLst/>
          </a:prstGeom>
          <a:noFill/>
          <a:ln w="9525">
            <a:noFill/>
            <a:miter lim="800000"/>
            <a:headEnd/>
            <a:tailEnd/>
          </a:ln>
          <a:effectLst/>
        </p:spPr>
        <p:txBody>
          <a:bodyPr>
            <a:spAutoFit/>
          </a:bodyPr>
          <a:lstStyle/>
          <a:p>
            <a:pPr>
              <a:spcBef>
                <a:spcPct val="50000"/>
              </a:spcBef>
            </a:pPr>
            <a:r>
              <a:rPr lang="en-US" sz="1600">
                <a:latin typeface="Tahoma" pitchFamily="34" charset="0"/>
              </a:rPr>
              <a:t>D</a:t>
            </a:r>
          </a:p>
        </p:txBody>
      </p:sp>
      <p:sp>
        <p:nvSpPr>
          <p:cNvPr id="170002" name="Text Box 18"/>
          <p:cNvSpPr txBox="1">
            <a:spLocks noChangeArrowheads="1"/>
          </p:cNvSpPr>
          <p:nvPr/>
        </p:nvSpPr>
        <p:spPr bwMode="auto">
          <a:xfrm>
            <a:off x="4932363" y="3716338"/>
            <a:ext cx="503237" cy="336550"/>
          </a:xfrm>
          <a:prstGeom prst="rect">
            <a:avLst/>
          </a:prstGeom>
          <a:noFill/>
          <a:ln w="9525">
            <a:noFill/>
            <a:miter lim="800000"/>
            <a:headEnd/>
            <a:tailEnd/>
          </a:ln>
          <a:effectLst/>
        </p:spPr>
        <p:txBody>
          <a:bodyPr>
            <a:spAutoFit/>
          </a:bodyPr>
          <a:lstStyle/>
          <a:p>
            <a:pPr>
              <a:spcBef>
                <a:spcPct val="50000"/>
              </a:spcBef>
            </a:pPr>
            <a:r>
              <a:rPr lang="en-US" sz="1600">
                <a:latin typeface="Tahoma" pitchFamily="34" charset="0"/>
              </a:rPr>
              <a:t>MC</a:t>
            </a:r>
          </a:p>
        </p:txBody>
      </p:sp>
      <p:sp>
        <p:nvSpPr>
          <p:cNvPr id="170003" name="Text Box 19"/>
          <p:cNvSpPr txBox="1">
            <a:spLocks noChangeArrowheads="1"/>
          </p:cNvSpPr>
          <p:nvPr/>
        </p:nvSpPr>
        <p:spPr bwMode="auto">
          <a:xfrm>
            <a:off x="5795963" y="3789363"/>
            <a:ext cx="504825" cy="336550"/>
          </a:xfrm>
          <a:prstGeom prst="rect">
            <a:avLst/>
          </a:prstGeom>
          <a:noFill/>
          <a:ln w="9525">
            <a:noFill/>
            <a:miter lim="800000"/>
            <a:headEnd/>
            <a:tailEnd/>
          </a:ln>
          <a:effectLst/>
        </p:spPr>
        <p:txBody>
          <a:bodyPr>
            <a:spAutoFit/>
          </a:bodyPr>
          <a:lstStyle/>
          <a:p>
            <a:pPr>
              <a:spcBef>
                <a:spcPct val="50000"/>
              </a:spcBef>
            </a:pPr>
            <a:r>
              <a:rPr lang="en-US" sz="1600">
                <a:latin typeface="Tahoma" pitchFamily="34" charset="0"/>
              </a:rPr>
              <a:t>AC</a:t>
            </a:r>
          </a:p>
        </p:txBody>
      </p:sp>
      <p:sp>
        <p:nvSpPr>
          <p:cNvPr id="170004" name="Text Box 20"/>
          <p:cNvSpPr txBox="1">
            <a:spLocks noChangeArrowheads="1"/>
          </p:cNvSpPr>
          <p:nvPr/>
        </p:nvSpPr>
        <p:spPr bwMode="auto">
          <a:xfrm>
            <a:off x="5940425" y="5734050"/>
            <a:ext cx="504825" cy="366713"/>
          </a:xfrm>
          <a:prstGeom prst="rect">
            <a:avLst/>
          </a:prstGeom>
          <a:noFill/>
          <a:ln w="9525">
            <a:noFill/>
            <a:miter lim="800000"/>
            <a:headEnd/>
            <a:tailEnd/>
          </a:ln>
          <a:effectLst/>
        </p:spPr>
        <p:txBody>
          <a:bodyPr>
            <a:spAutoFit/>
          </a:bodyPr>
          <a:lstStyle/>
          <a:p>
            <a:pPr>
              <a:spcBef>
                <a:spcPct val="50000"/>
              </a:spcBef>
            </a:pPr>
            <a:r>
              <a:rPr lang="en-US">
                <a:latin typeface="Tahoma" pitchFamily="34" charset="0"/>
              </a:rPr>
              <a:t>Q</a:t>
            </a:r>
          </a:p>
        </p:txBody>
      </p:sp>
      <p:sp>
        <p:nvSpPr>
          <p:cNvPr id="170005" name="Text Box 21"/>
          <p:cNvSpPr txBox="1">
            <a:spLocks noChangeArrowheads="1"/>
          </p:cNvSpPr>
          <p:nvPr/>
        </p:nvSpPr>
        <p:spPr bwMode="auto">
          <a:xfrm>
            <a:off x="1979613" y="3068638"/>
            <a:ext cx="288925" cy="366712"/>
          </a:xfrm>
          <a:prstGeom prst="rect">
            <a:avLst/>
          </a:prstGeom>
          <a:noFill/>
          <a:ln w="9525">
            <a:noFill/>
            <a:miter lim="800000"/>
            <a:headEnd/>
            <a:tailEnd/>
          </a:ln>
          <a:effectLst/>
        </p:spPr>
        <p:txBody>
          <a:bodyPr>
            <a:spAutoFit/>
          </a:bodyPr>
          <a:lstStyle/>
          <a:p>
            <a:pPr>
              <a:spcBef>
                <a:spcPct val="50000"/>
              </a:spcBef>
            </a:pPr>
            <a:r>
              <a:rPr lang="en-US">
                <a:latin typeface="Tahoma" pitchFamily="34" charset="0"/>
              </a:rPr>
              <a:t>P</a:t>
            </a:r>
          </a:p>
        </p:txBody>
      </p:sp>
      <p:sp>
        <p:nvSpPr>
          <p:cNvPr id="170007" name="Text Box 23"/>
          <p:cNvSpPr txBox="1">
            <a:spLocks noChangeArrowheads="1"/>
          </p:cNvSpPr>
          <p:nvPr/>
        </p:nvSpPr>
        <p:spPr bwMode="auto">
          <a:xfrm>
            <a:off x="3276600" y="6092825"/>
            <a:ext cx="647700"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400</a:t>
            </a:r>
            <a:endParaRPr lang="en-US" sz="1600">
              <a:latin typeface="Tahoma" pitchFamily="34" charset="0"/>
            </a:endParaRPr>
          </a:p>
        </p:txBody>
      </p:sp>
      <p:sp>
        <p:nvSpPr>
          <p:cNvPr id="170008" name="Text Box 24"/>
          <p:cNvSpPr txBox="1">
            <a:spLocks noChangeArrowheads="1"/>
          </p:cNvSpPr>
          <p:nvPr/>
        </p:nvSpPr>
        <p:spPr bwMode="auto">
          <a:xfrm>
            <a:off x="2700338" y="6092825"/>
            <a:ext cx="576262"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200</a:t>
            </a:r>
            <a:endParaRPr lang="en-US" sz="1600">
              <a:latin typeface="Tahoma" pitchFamily="34" charset="0"/>
            </a:endParaRPr>
          </a:p>
        </p:txBody>
      </p:sp>
      <p:sp>
        <p:nvSpPr>
          <p:cNvPr id="170009" name="Text Box 25"/>
          <p:cNvSpPr txBox="1">
            <a:spLocks noChangeArrowheads="1"/>
          </p:cNvSpPr>
          <p:nvPr/>
        </p:nvSpPr>
        <p:spPr bwMode="auto">
          <a:xfrm>
            <a:off x="4211638" y="6092825"/>
            <a:ext cx="504825"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600</a:t>
            </a:r>
            <a:endParaRPr lang="en-US" sz="1600">
              <a:latin typeface="Tahoma" pitchFamily="34" charset="0"/>
            </a:endParaRPr>
          </a:p>
        </p:txBody>
      </p:sp>
      <p:sp>
        <p:nvSpPr>
          <p:cNvPr id="170010" name="Text Box 26"/>
          <p:cNvSpPr txBox="1">
            <a:spLocks noChangeArrowheads="1"/>
          </p:cNvSpPr>
          <p:nvPr/>
        </p:nvSpPr>
        <p:spPr bwMode="auto">
          <a:xfrm>
            <a:off x="5076825" y="6092825"/>
            <a:ext cx="576263"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800</a:t>
            </a:r>
            <a:endParaRPr lang="en-US" sz="1600">
              <a:latin typeface="Tahoma" pitchFamily="34" charset="0"/>
            </a:endParaRPr>
          </a:p>
        </p:txBody>
      </p:sp>
      <p:sp>
        <p:nvSpPr>
          <p:cNvPr id="170011" name="Text Box 27"/>
          <p:cNvSpPr txBox="1">
            <a:spLocks noChangeArrowheads="1"/>
          </p:cNvSpPr>
          <p:nvPr/>
        </p:nvSpPr>
        <p:spPr bwMode="auto">
          <a:xfrm>
            <a:off x="1979613" y="6092825"/>
            <a:ext cx="288925"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0</a:t>
            </a:r>
            <a:endParaRPr lang="en-US" sz="1600">
              <a:latin typeface="Tahoma" pitchFamily="34" charset="0"/>
            </a:endParaRPr>
          </a:p>
        </p:txBody>
      </p:sp>
      <p:sp>
        <p:nvSpPr>
          <p:cNvPr id="170012" name="Text Box 28"/>
          <p:cNvSpPr txBox="1">
            <a:spLocks noChangeArrowheads="1"/>
          </p:cNvSpPr>
          <p:nvPr/>
        </p:nvSpPr>
        <p:spPr bwMode="auto">
          <a:xfrm>
            <a:off x="2051050" y="4581525"/>
            <a:ext cx="288925"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8</a:t>
            </a:r>
            <a:endParaRPr lang="en-US" sz="1600">
              <a:latin typeface="Tahoma" pitchFamily="34" charset="0"/>
            </a:endParaRPr>
          </a:p>
        </p:txBody>
      </p:sp>
      <p:sp>
        <p:nvSpPr>
          <p:cNvPr id="170013" name="Text Box 29"/>
          <p:cNvSpPr txBox="1">
            <a:spLocks noChangeArrowheads="1"/>
          </p:cNvSpPr>
          <p:nvPr/>
        </p:nvSpPr>
        <p:spPr bwMode="auto">
          <a:xfrm>
            <a:off x="1835150" y="4076700"/>
            <a:ext cx="503238"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10</a:t>
            </a:r>
            <a:endParaRPr lang="en-US" sz="1600">
              <a:latin typeface="Tahoma" pitchFamily="34" charset="0"/>
            </a:endParaRPr>
          </a:p>
        </p:txBody>
      </p:sp>
      <p:sp>
        <p:nvSpPr>
          <p:cNvPr id="170014" name="Text Box 30"/>
          <p:cNvSpPr txBox="1">
            <a:spLocks noChangeArrowheads="1"/>
          </p:cNvSpPr>
          <p:nvPr/>
        </p:nvSpPr>
        <p:spPr bwMode="auto">
          <a:xfrm>
            <a:off x="1835150" y="3644900"/>
            <a:ext cx="433388"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12</a:t>
            </a:r>
            <a:endParaRPr lang="en-US" sz="1600">
              <a:latin typeface="Tahoma" pitchFamily="34" charset="0"/>
            </a:endParaRPr>
          </a:p>
        </p:txBody>
      </p:sp>
      <p:sp>
        <p:nvSpPr>
          <p:cNvPr id="170015" name="Text Box 31"/>
          <p:cNvSpPr txBox="1">
            <a:spLocks noChangeArrowheads="1"/>
          </p:cNvSpPr>
          <p:nvPr/>
        </p:nvSpPr>
        <p:spPr bwMode="auto">
          <a:xfrm>
            <a:off x="2051050" y="4941888"/>
            <a:ext cx="287338"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6</a:t>
            </a:r>
            <a:endParaRPr lang="en-US" sz="1600">
              <a:latin typeface="Tahoma" pitchFamily="34" charset="0"/>
            </a:endParaRPr>
          </a:p>
        </p:txBody>
      </p:sp>
      <p:sp>
        <p:nvSpPr>
          <p:cNvPr id="170016" name="Text Box 32"/>
          <p:cNvSpPr txBox="1">
            <a:spLocks noChangeArrowheads="1"/>
          </p:cNvSpPr>
          <p:nvPr/>
        </p:nvSpPr>
        <p:spPr bwMode="auto">
          <a:xfrm>
            <a:off x="1979613" y="5300663"/>
            <a:ext cx="360362"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4</a:t>
            </a:r>
            <a:endParaRPr lang="en-US" sz="1600">
              <a:latin typeface="Tahoma" pitchFamily="34" charset="0"/>
            </a:endParaRPr>
          </a:p>
        </p:txBody>
      </p:sp>
      <p:sp>
        <p:nvSpPr>
          <p:cNvPr id="170017" name="Text Box 33"/>
          <p:cNvSpPr txBox="1">
            <a:spLocks noChangeArrowheads="1"/>
          </p:cNvSpPr>
          <p:nvPr/>
        </p:nvSpPr>
        <p:spPr bwMode="auto">
          <a:xfrm>
            <a:off x="2124075" y="5589588"/>
            <a:ext cx="215900" cy="336550"/>
          </a:xfrm>
          <a:prstGeom prst="rect">
            <a:avLst/>
          </a:prstGeom>
          <a:noFill/>
          <a:ln w="9525">
            <a:noFill/>
            <a:miter lim="800000"/>
            <a:headEnd/>
            <a:tailEnd/>
          </a:ln>
          <a:effectLst/>
        </p:spPr>
        <p:txBody>
          <a:bodyPr>
            <a:spAutoFit/>
          </a:bodyPr>
          <a:lstStyle/>
          <a:p>
            <a:pPr>
              <a:spcBef>
                <a:spcPct val="50000"/>
              </a:spcBef>
            </a:pPr>
            <a:r>
              <a:rPr lang="fa-IR" sz="1600">
                <a:latin typeface="Tahoma" pitchFamily="34" charset="0"/>
              </a:rPr>
              <a:t>2</a:t>
            </a:r>
            <a:endParaRPr lang="en-US" sz="1600">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9988">
                                            <p:txEl>
                                              <p:pRg st="0" end="0"/>
                                            </p:txEl>
                                          </p:spTgt>
                                        </p:tgtEl>
                                        <p:attrNameLst>
                                          <p:attrName>style.visibility</p:attrName>
                                        </p:attrNameLst>
                                      </p:cBhvr>
                                      <p:to>
                                        <p:strVal val="visible"/>
                                      </p:to>
                                    </p:set>
                                    <p:animEffect transition="in" filter="dissolve">
                                      <p:cBhvr>
                                        <p:cTn id="7" dur="500"/>
                                        <p:tgtEl>
                                          <p:spTgt spid="1699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9990"/>
                                        </p:tgtEl>
                                        <p:attrNameLst>
                                          <p:attrName>style.visibility</p:attrName>
                                        </p:attrNameLst>
                                      </p:cBhvr>
                                      <p:to>
                                        <p:strVal val="visible"/>
                                      </p:to>
                                    </p:set>
                                    <p:animEffect transition="in" filter="box(in)">
                                      <p:cBhvr>
                                        <p:cTn id="12" dur="1000"/>
                                        <p:tgtEl>
                                          <p:spTgt spid="169990"/>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69991"/>
                                        </p:tgtEl>
                                        <p:attrNameLst>
                                          <p:attrName>style.visibility</p:attrName>
                                        </p:attrNameLst>
                                      </p:cBhvr>
                                      <p:to>
                                        <p:strVal val="visible"/>
                                      </p:to>
                                    </p:set>
                                    <p:animEffect transition="in" filter="box(in)">
                                      <p:cBhvr>
                                        <p:cTn id="15" dur="1000"/>
                                        <p:tgtEl>
                                          <p:spTgt spid="169991"/>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69992"/>
                                        </p:tgtEl>
                                        <p:attrNameLst>
                                          <p:attrName>style.visibility</p:attrName>
                                        </p:attrNameLst>
                                      </p:cBhvr>
                                      <p:to>
                                        <p:strVal val="visible"/>
                                      </p:to>
                                    </p:set>
                                    <p:animEffect transition="in" filter="box(in)">
                                      <p:cBhvr>
                                        <p:cTn id="18" dur="1000"/>
                                        <p:tgtEl>
                                          <p:spTgt spid="169992"/>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69993"/>
                                        </p:tgtEl>
                                        <p:attrNameLst>
                                          <p:attrName>style.visibility</p:attrName>
                                        </p:attrNameLst>
                                      </p:cBhvr>
                                      <p:to>
                                        <p:strVal val="visible"/>
                                      </p:to>
                                    </p:set>
                                    <p:animEffect transition="in" filter="box(in)">
                                      <p:cBhvr>
                                        <p:cTn id="21" dur="1000"/>
                                        <p:tgtEl>
                                          <p:spTgt spid="169993"/>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69994"/>
                                        </p:tgtEl>
                                        <p:attrNameLst>
                                          <p:attrName>style.visibility</p:attrName>
                                        </p:attrNameLst>
                                      </p:cBhvr>
                                      <p:to>
                                        <p:strVal val="visible"/>
                                      </p:to>
                                    </p:set>
                                    <p:animEffect transition="in" filter="box(in)">
                                      <p:cBhvr>
                                        <p:cTn id="24" dur="1000"/>
                                        <p:tgtEl>
                                          <p:spTgt spid="169994"/>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169995"/>
                                        </p:tgtEl>
                                        <p:attrNameLst>
                                          <p:attrName>style.visibility</p:attrName>
                                        </p:attrNameLst>
                                      </p:cBhvr>
                                      <p:to>
                                        <p:strVal val="visible"/>
                                      </p:to>
                                    </p:set>
                                    <p:animEffect transition="in" filter="box(in)">
                                      <p:cBhvr>
                                        <p:cTn id="27" dur="1000"/>
                                        <p:tgtEl>
                                          <p:spTgt spid="169995"/>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169996"/>
                                        </p:tgtEl>
                                        <p:attrNameLst>
                                          <p:attrName>style.visibility</p:attrName>
                                        </p:attrNameLst>
                                      </p:cBhvr>
                                      <p:to>
                                        <p:strVal val="visible"/>
                                      </p:to>
                                    </p:set>
                                    <p:animEffect transition="in" filter="box(in)">
                                      <p:cBhvr>
                                        <p:cTn id="30" dur="1000"/>
                                        <p:tgtEl>
                                          <p:spTgt spid="169996"/>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169997"/>
                                        </p:tgtEl>
                                        <p:attrNameLst>
                                          <p:attrName>style.visibility</p:attrName>
                                        </p:attrNameLst>
                                      </p:cBhvr>
                                      <p:to>
                                        <p:strVal val="visible"/>
                                      </p:to>
                                    </p:set>
                                    <p:animEffect transition="in" filter="box(in)">
                                      <p:cBhvr>
                                        <p:cTn id="33" dur="1000"/>
                                        <p:tgtEl>
                                          <p:spTgt spid="169997"/>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169998"/>
                                        </p:tgtEl>
                                        <p:attrNameLst>
                                          <p:attrName>style.visibility</p:attrName>
                                        </p:attrNameLst>
                                      </p:cBhvr>
                                      <p:to>
                                        <p:strVal val="visible"/>
                                      </p:to>
                                    </p:set>
                                    <p:animEffect transition="in" filter="box(in)">
                                      <p:cBhvr>
                                        <p:cTn id="36" dur="1000"/>
                                        <p:tgtEl>
                                          <p:spTgt spid="169998"/>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169999"/>
                                        </p:tgtEl>
                                        <p:attrNameLst>
                                          <p:attrName>style.visibility</p:attrName>
                                        </p:attrNameLst>
                                      </p:cBhvr>
                                      <p:to>
                                        <p:strVal val="visible"/>
                                      </p:to>
                                    </p:set>
                                    <p:animEffect transition="in" filter="box(in)">
                                      <p:cBhvr>
                                        <p:cTn id="39" dur="1000"/>
                                        <p:tgtEl>
                                          <p:spTgt spid="169999"/>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170000"/>
                                        </p:tgtEl>
                                        <p:attrNameLst>
                                          <p:attrName>style.visibility</p:attrName>
                                        </p:attrNameLst>
                                      </p:cBhvr>
                                      <p:to>
                                        <p:strVal val="visible"/>
                                      </p:to>
                                    </p:set>
                                    <p:animEffect transition="in" filter="box(in)">
                                      <p:cBhvr>
                                        <p:cTn id="42" dur="1000"/>
                                        <p:tgtEl>
                                          <p:spTgt spid="170000"/>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170001"/>
                                        </p:tgtEl>
                                        <p:attrNameLst>
                                          <p:attrName>style.visibility</p:attrName>
                                        </p:attrNameLst>
                                      </p:cBhvr>
                                      <p:to>
                                        <p:strVal val="visible"/>
                                      </p:to>
                                    </p:set>
                                    <p:animEffect transition="in" filter="box(in)">
                                      <p:cBhvr>
                                        <p:cTn id="45" dur="1000"/>
                                        <p:tgtEl>
                                          <p:spTgt spid="170001"/>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170002"/>
                                        </p:tgtEl>
                                        <p:attrNameLst>
                                          <p:attrName>style.visibility</p:attrName>
                                        </p:attrNameLst>
                                      </p:cBhvr>
                                      <p:to>
                                        <p:strVal val="visible"/>
                                      </p:to>
                                    </p:set>
                                    <p:animEffect transition="in" filter="box(in)">
                                      <p:cBhvr>
                                        <p:cTn id="48" dur="1000"/>
                                        <p:tgtEl>
                                          <p:spTgt spid="170002"/>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170003"/>
                                        </p:tgtEl>
                                        <p:attrNameLst>
                                          <p:attrName>style.visibility</p:attrName>
                                        </p:attrNameLst>
                                      </p:cBhvr>
                                      <p:to>
                                        <p:strVal val="visible"/>
                                      </p:to>
                                    </p:set>
                                    <p:animEffect transition="in" filter="box(in)">
                                      <p:cBhvr>
                                        <p:cTn id="51" dur="1000"/>
                                        <p:tgtEl>
                                          <p:spTgt spid="170003"/>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170004"/>
                                        </p:tgtEl>
                                        <p:attrNameLst>
                                          <p:attrName>style.visibility</p:attrName>
                                        </p:attrNameLst>
                                      </p:cBhvr>
                                      <p:to>
                                        <p:strVal val="visible"/>
                                      </p:to>
                                    </p:set>
                                    <p:animEffect transition="in" filter="box(in)">
                                      <p:cBhvr>
                                        <p:cTn id="54" dur="1000"/>
                                        <p:tgtEl>
                                          <p:spTgt spid="170004"/>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170005"/>
                                        </p:tgtEl>
                                        <p:attrNameLst>
                                          <p:attrName>style.visibility</p:attrName>
                                        </p:attrNameLst>
                                      </p:cBhvr>
                                      <p:to>
                                        <p:strVal val="visible"/>
                                      </p:to>
                                    </p:set>
                                    <p:animEffect transition="in" filter="box(in)">
                                      <p:cBhvr>
                                        <p:cTn id="57" dur="1000"/>
                                        <p:tgtEl>
                                          <p:spTgt spid="170005"/>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170007"/>
                                        </p:tgtEl>
                                        <p:attrNameLst>
                                          <p:attrName>style.visibility</p:attrName>
                                        </p:attrNameLst>
                                      </p:cBhvr>
                                      <p:to>
                                        <p:strVal val="visible"/>
                                      </p:to>
                                    </p:set>
                                    <p:animEffect transition="in" filter="box(in)">
                                      <p:cBhvr>
                                        <p:cTn id="60" dur="1000"/>
                                        <p:tgtEl>
                                          <p:spTgt spid="170007"/>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170008"/>
                                        </p:tgtEl>
                                        <p:attrNameLst>
                                          <p:attrName>style.visibility</p:attrName>
                                        </p:attrNameLst>
                                      </p:cBhvr>
                                      <p:to>
                                        <p:strVal val="visible"/>
                                      </p:to>
                                    </p:set>
                                    <p:animEffect transition="in" filter="box(in)">
                                      <p:cBhvr>
                                        <p:cTn id="63" dur="1000"/>
                                        <p:tgtEl>
                                          <p:spTgt spid="170008"/>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170009"/>
                                        </p:tgtEl>
                                        <p:attrNameLst>
                                          <p:attrName>style.visibility</p:attrName>
                                        </p:attrNameLst>
                                      </p:cBhvr>
                                      <p:to>
                                        <p:strVal val="visible"/>
                                      </p:to>
                                    </p:set>
                                    <p:animEffect transition="in" filter="box(in)">
                                      <p:cBhvr>
                                        <p:cTn id="66" dur="1000"/>
                                        <p:tgtEl>
                                          <p:spTgt spid="170009"/>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170010"/>
                                        </p:tgtEl>
                                        <p:attrNameLst>
                                          <p:attrName>style.visibility</p:attrName>
                                        </p:attrNameLst>
                                      </p:cBhvr>
                                      <p:to>
                                        <p:strVal val="visible"/>
                                      </p:to>
                                    </p:set>
                                    <p:animEffect transition="in" filter="box(in)">
                                      <p:cBhvr>
                                        <p:cTn id="69" dur="1000"/>
                                        <p:tgtEl>
                                          <p:spTgt spid="170010"/>
                                        </p:tgtEl>
                                      </p:cBhvr>
                                    </p:animEffect>
                                  </p:childTnLst>
                                </p:cTn>
                              </p:par>
                              <p:par>
                                <p:cTn id="70" presetID="4" presetClass="entr" presetSubtype="16" fill="hold" grpId="0" nodeType="withEffect">
                                  <p:stCondLst>
                                    <p:cond delay="0"/>
                                  </p:stCondLst>
                                  <p:childTnLst>
                                    <p:set>
                                      <p:cBhvr>
                                        <p:cTn id="71" dur="1" fill="hold">
                                          <p:stCondLst>
                                            <p:cond delay="0"/>
                                          </p:stCondLst>
                                        </p:cTn>
                                        <p:tgtEl>
                                          <p:spTgt spid="170011"/>
                                        </p:tgtEl>
                                        <p:attrNameLst>
                                          <p:attrName>style.visibility</p:attrName>
                                        </p:attrNameLst>
                                      </p:cBhvr>
                                      <p:to>
                                        <p:strVal val="visible"/>
                                      </p:to>
                                    </p:set>
                                    <p:animEffect transition="in" filter="box(in)">
                                      <p:cBhvr>
                                        <p:cTn id="72" dur="1000"/>
                                        <p:tgtEl>
                                          <p:spTgt spid="170011"/>
                                        </p:tgtEl>
                                      </p:cBhvr>
                                    </p:animEffect>
                                  </p:childTnLst>
                                </p:cTn>
                              </p:par>
                              <p:par>
                                <p:cTn id="73" presetID="4" presetClass="entr" presetSubtype="16" fill="hold" grpId="0" nodeType="withEffect">
                                  <p:stCondLst>
                                    <p:cond delay="0"/>
                                  </p:stCondLst>
                                  <p:childTnLst>
                                    <p:set>
                                      <p:cBhvr>
                                        <p:cTn id="74" dur="1" fill="hold">
                                          <p:stCondLst>
                                            <p:cond delay="0"/>
                                          </p:stCondLst>
                                        </p:cTn>
                                        <p:tgtEl>
                                          <p:spTgt spid="170012"/>
                                        </p:tgtEl>
                                        <p:attrNameLst>
                                          <p:attrName>style.visibility</p:attrName>
                                        </p:attrNameLst>
                                      </p:cBhvr>
                                      <p:to>
                                        <p:strVal val="visible"/>
                                      </p:to>
                                    </p:set>
                                    <p:animEffect transition="in" filter="box(in)">
                                      <p:cBhvr>
                                        <p:cTn id="75" dur="1000"/>
                                        <p:tgtEl>
                                          <p:spTgt spid="170012"/>
                                        </p:tgtEl>
                                      </p:cBhvr>
                                    </p:animEffect>
                                  </p:childTnLst>
                                </p:cTn>
                              </p:par>
                              <p:par>
                                <p:cTn id="76" presetID="4" presetClass="entr" presetSubtype="16" fill="hold" grpId="0" nodeType="withEffect">
                                  <p:stCondLst>
                                    <p:cond delay="0"/>
                                  </p:stCondLst>
                                  <p:childTnLst>
                                    <p:set>
                                      <p:cBhvr>
                                        <p:cTn id="77" dur="1" fill="hold">
                                          <p:stCondLst>
                                            <p:cond delay="0"/>
                                          </p:stCondLst>
                                        </p:cTn>
                                        <p:tgtEl>
                                          <p:spTgt spid="170013"/>
                                        </p:tgtEl>
                                        <p:attrNameLst>
                                          <p:attrName>style.visibility</p:attrName>
                                        </p:attrNameLst>
                                      </p:cBhvr>
                                      <p:to>
                                        <p:strVal val="visible"/>
                                      </p:to>
                                    </p:set>
                                    <p:animEffect transition="in" filter="box(in)">
                                      <p:cBhvr>
                                        <p:cTn id="78" dur="1000"/>
                                        <p:tgtEl>
                                          <p:spTgt spid="170013"/>
                                        </p:tgtEl>
                                      </p:cBhvr>
                                    </p:animEffect>
                                  </p:childTnLst>
                                </p:cTn>
                              </p:par>
                              <p:par>
                                <p:cTn id="79" presetID="4" presetClass="entr" presetSubtype="16" fill="hold" grpId="0" nodeType="withEffect">
                                  <p:stCondLst>
                                    <p:cond delay="0"/>
                                  </p:stCondLst>
                                  <p:childTnLst>
                                    <p:set>
                                      <p:cBhvr>
                                        <p:cTn id="80" dur="1" fill="hold">
                                          <p:stCondLst>
                                            <p:cond delay="0"/>
                                          </p:stCondLst>
                                        </p:cTn>
                                        <p:tgtEl>
                                          <p:spTgt spid="170014"/>
                                        </p:tgtEl>
                                        <p:attrNameLst>
                                          <p:attrName>style.visibility</p:attrName>
                                        </p:attrNameLst>
                                      </p:cBhvr>
                                      <p:to>
                                        <p:strVal val="visible"/>
                                      </p:to>
                                    </p:set>
                                    <p:animEffect transition="in" filter="box(in)">
                                      <p:cBhvr>
                                        <p:cTn id="81" dur="1000"/>
                                        <p:tgtEl>
                                          <p:spTgt spid="170014"/>
                                        </p:tgtEl>
                                      </p:cBhvr>
                                    </p:animEffect>
                                  </p:childTnLst>
                                </p:cTn>
                              </p:par>
                              <p:par>
                                <p:cTn id="82" presetID="4" presetClass="entr" presetSubtype="16" fill="hold" grpId="0" nodeType="withEffect">
                                  <p:stCondLst>
                                    <p:cond delay="0"/>
                                  </p:stCondLst>
                                  <p:childTnLst>
                                    <p:set>
                                      <p:cBhvr>
                                        <p:cTn id="83" dur="1" fill="hold">
                                          <p:stCondLst>
                                            <p:cond delay="0"/>
                                          </p:stCondLst>
                                        </p:cTn>
                                        <p:tgtEl>
                                          <p:spTgt spid="170015"/>
                                        </p:tgtEl>
                                        <p:attrNameLst>
                                          <p:attrName>style.visibility</p:attrName>
                                        </p:attrNameLst>
                                      </p:cBhvr>
                                      <p:to>
                                        <p:strVal val="visible"/>
                                      </p:to>
                                    </p:set>
                                    <p:animEffect transition="in" filter="box(in)">
                                      <p:cBhvr>
                                        <p:cTn id="84" dur="1000"/>
                                        <p:tgtEl>
                                          <p:spTgt spid="170015"/>
                                        </p:tgtEl>
                                      </p:cBhvr>
                                    </p:animEffect>
                                  </p:childTnLst>
                                </p:cTn>
                              </p:par>
                              <p:par>
                                <p:cTn id="85" presetID="4" presetClass="entr" presetSubtype="16" fill="hold" grpId="0" nodeType="withEffect">
                                  <p:stCondLst>
                                    <p:cond delay="0"/>
                                  </p:stCondLst>
                                  <p:childTnLst>
                                    <p:set>
                                      <p:cBhvr>
                                        <p:cTn id="86" dur="1" fill="hold">
                                          <p:stCondLst>
                                            <p:cond delay="0"/>
                                          </p:stCondLst>
                                        </p:cTn>
                                        <p:tgtEl>
                                          <p:spTgt spid="170016"/>
                                        </p:tgtEl>
                                        <p:attrNameLst>
                                          <p:attrName>style.visibility</p:attrName>
                                        </p:attrNameLst>
                                      </p:cBhvr>
                                      <p:to>
                                        <p:strVal val="visible"/>
                                      </p:to>
                                    </p:set>
                                    <p:animEffect transition="in" filter="box(in)">
                                      <p:cBhvr>
                                        <p:cTn id="87" dur="1000"/>
                                        <p:tgtEl>
                                          <p:spTgt spid="170016"/>
                                        </p:tgtEl>
                                      </p:cBhvr>
                                    </p:animEffect>
                                  </p:childTnLst>
                                </p:cTn>
                              </p:par>
                              <p:par>
                                <p:cTn id="88" presetID="4" presetClass="entr" presetSubtype="16" fill="hold" grpId="0" nodeType="withEffect">
                                  <p:stCondLst>
                                    <p:cond delay="0"/>
                                  </p:stCondLst>
                                  <p:childTnLst>
                                    <p:set>
                                      <p:cBhvr>
                                        <p:cTn id="89" dur="1" fill="hold">
                                          <p:stCondLst>
                                            <p:cond delay="0"/>
                                          </p:stCondLst>
                                        </p:cTn>
                                        <p:tgtEl>
                                          <p:spTgt spid="170017"/>
                                        </p:tgtEl>
                                        <p:attrNameLst>
                                          <p:attrName>style.visibility</p:attrName>
                                        </p:attrNameLst>
                                      </p:cBhvr>
                                      <p:to>
                                        <p:strVal val="visible"/>
                                      </p:to>
                                    </p:set>
                                    <p:animEffect transition="in" filter="box(in)">
                                      <p:cBhvr>
                                        <p:cTn id="90" dur="1000"/>
                                        <p:tgtEl>
                                          <p:spTgt spid="1700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0" grpId="0" animBg="1"/>
      <p:bldP spid="169991" grpId="0" animBg="1"/>
      <p:bldP spid="169992" grpId="0" animBg="1"/>
      <p:bldP spid="169993" grpId="0" animBg="1"/>
      <p:bldP spid="169994" grpId="0" animBg="1"/>
      <p:bldP spid="169995" grpId="0" animBg="1"/>
      <p:bldP spid="169996" grpId="0" animBg="1"/>
      <p:bldP spid="169997" grpId="0" animBg="1"/>
      <p:bldP spid="169998" grpId="0" animBg="1"/>
      <p:bldP spid="169999" grpId="0" animBg="1"/>
      <p:bldP spid="170000" grpId="0"/>
      <p:bldP spid="170001" grpId="0"/>
      <p:bldP spid="170002" grpId="0"/>
      <p:bldP spid="170003" grpId="0"/>
      <p:bldP spid="170004" grpId="0"/>
      <p:bldP spid="170005" grpId="0"/>
      <p:bldP spid="170007" grpId="0"/>
      <p:bldP spid="170008" grpId="0"/>
      <p:bldP spid="170009" grpId="0"/>
      <p:bldP spid="170010" grpId="0"/>
      <p:bldP spid="170011" grpId="0"/>
      <p:bldP spid="170012" grpId="0"/>
      <p:bldP spid="170013" grpId="0"/>
      <p:bldP spid="170014" grpId="0"/>
      <p:bldP spid="170015" grpId="0"/>
      <p:bldP spid="170016" grpId="0"/>
      <p:bldP spid="170017" grpId="0"/>
    </p:bld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Text Box 4"/>
          <p:cNvSpPr txBox="1">
            <a:spLocks noChangeArrowheads="1"/>
          </p:cNvSpPr>
          <p:nvPr/>
        </p:nvSpPr>
        <p:spPr bwMode="auto">
          <a:xfrm>
            <a:off x="539750" y="1916113"/>
            <a:ext cx="8208963" cy="2074862"/>
          </a:xfrm>
          <a:prstGeom prst="rect">
            <a:avLst/>
          </a:prstGeom>
          <a:noFill/>
          <a:ln w="9525">
            <a:noFill/>
            <a:miter lim="800000"/>
            <a:headEnd/>
            <a:tailEnd/>
          </a:ln>
          <a:effectLst/>
        </p:spPr>
        <p:txBody>
          <a:bodyPr>
            <a:spAutoFit/>
          </a:bodyPr>
          <a:lstStyle/>
          <a:p>
            <a:pPr>
              <a:spcBef>
                <a:spcPct val="50000"/>
              </a:spcBef>
            </a:pPr>
            <a:r>
              <a:rPr lang="fa-IR" sz="3200">
                <a:solidFill>
                  <a:srgbClr val="00FFCC"/>
                </a:solidFill>
              </a:rPr>
              <a:t>انحصار طبیعی :</a:t>
            </a:r>
          </a:p>
          <a:p>
            <a:pPr algn="just">
              <a:spcBef>
                <a:spcPct val="50000"/>
              </a:spcBef>
            </a:pPr>
            <a:r>
              <a:rPr lang="fa-IR" sz="2800">
                <a:solidFill>
                  <a:srgbClr val="00FFCC"/>
                </a:solidFill>
              </a:rPr>
              <a:t>شرکتی که با بازده فزاینده به مقیاس مواجه است ( یعنی هزینه متوسط بلند مدت کاهنده دارد ) قادر است کالا را به تمام بازار با هزینه کمتر هر واحد نسبت به 2 یا تعداد بیشتری شرکت ، عرضه کند.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1012">
                                            <p:txEl>
                                              <p:pRg st="0" end="0"/>
                                            </p:txEl>
                                          </p:spTgt>
                                        </p:tgtEl>
                                        <p:attrNameLst>
                                          <p:attrName>style.visibility</p:attrName>
                                        </p:attrNameLst>
                                      </p:cBhvr>
                                      <p:to>
                                        <p:strVal val="visible"/>
                                      </p:to>
                                    </p:set>
                                    <p:animEffect transition="in" filter="dissolve">
                                      <p:cBhvr>
                                        <p:cTn id="7" dur="500"/>
                                        <p:tgtEl>
                                          <p:spTgt spid="17101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71012">
                                            <p:txEl>
                                              <p:pRg st="1" end="1"/>
                                            </p:txEl>
                                          </p:spTgt>
                                        </p:tgtEl>
                                        <p:attrNameLst>
                                          <p:attrName>style.visibility</p:attrName>
                                        </p:attrNameLst>
                                      </p:cBhvr>
                                      <p:to>
                                        <p:strVal val="visible"/>
                                      </p:to>
                                    </p:set>
                                    <p:animEffect transition="in" filter="dissolve">
                                      <p:cBhvr>
                                        <p:cTn id="10" dur="500"/>
                                        <p:tgtEl>
                                          <p:spTgt spid="1710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6" name="Text Box 4"/>
          <p:cNvSpPr txBox="1">
            <a:spLocks noChangeArrowheads="1"/>
          </p:cNvSpPr>
          <p:nvPr/>
        </p:nvSpPr>
        <p:spPr bwMode="auto">
          <a:xfrm>
            <a:off x="323850" y="1773238"/>
            <a:ext cx="8424863" cy="3786187"/>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CC"/>
                </a:solidFill>
              </a:rPr>
              <a:t>تبعیض قیمت :</a:t>
            </a:r>
          </a:p>
          <a:p>
            <a:pPr marL="342900" indent="-342900">
              <a:spcBef>
                <a:spcPct val="50000"/>
              </a:spcBef>
            </a:pPr>
            <a:r>
              <a:rPr lang="fa-IR" sz="2800">
                <a:solidFill>
                  <a:srgbClr val="00FFCC"/>
                </a:solidFill>
              </a:rPr>
              <a:t>یعنی اعمال قیمت های مختلف برای یک کالا،</a:t>
            </a:r>
          </a:p>
          <a:p>
            <a:pPr marL="342900" indent="-342900">
              <a:spcBef>
                <a:spcPct val="50000"/>
              </a:spcBef>
              <a:buFontTx/>
              <a:buAutoNum type="arabicParenR"/>
            </a:pPr>
            <a:r>
              <a:rPr lang="fa-IR" sz="2800">
                <a:solidFill>
                  <a:srgbClr val="00FFCC"/>
                </a:solidFill>
              </a:rPr>
              <a:t>برای مقادیر مختلف خریداری شده</a:t>
            </a:r>
          </a:p>
          <a:p>
            <a:pPr marL="342900" indent="-342900">
              <a:spcBef>
                <a:spcPct val="50000"/>
              </a:spcBef>
              <a:buFontTx/>
              <a:buAutoNum type="arabicParenR"/>
            </a:pPr>
            <a:r>
              <a:rPr lang="fa-IR" sz="2800">
                <a:solidFill>
                  <a:srgbClr val="00FFCC"/>
                </a:solidFill>
              </a:rPr>
              <a:t>برای طبقات مختلف مصرف کنندگان</a:t>
            </a:r>
          </a:p>
          <a:p>
            <a:pPr marL="342900" indent="-342900">
              <a:spcBef>
                <a:spcPct val="50000"/>
              </a:spcBef>
            </a:pPr>
            <a:r>
              <a:rPr lang="fa-IR" sz="2800">
                <a:solidFill>
                  <a:srgbClr val="00FFCC"/>
                </a:solidFill>
              </a:rPr>
              <a:t>یا 3) در بازارهای مختلف </a:t>
            </a:r>
          </a:p>
          <a:p>
            <a:pPr marL="342900" indent="-342900">
              <a:spcBef>
                <a:spcPct val="50000"/>
              </a:spcBef>
            </a:pP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2036">
                                            <p:txEl>
                                              <p:pRg st="0" end="0"/>
                                            </p:txEl>
                                          </p:spTgt>
                                        </p:tgtEl>
                                        <p:attrNameLst>
                                          <p:attrName>style.visibility</p:attrName>
                                        </p:attrNameLst>
                                      </p:cBhvr>
                                      <p:to>
                                        <p:strVal val="visible"/>
                                      </p:to>
                                    </p:set>
                                    <p:anim calcmode="lin" valueType="num">
                                      <p:cBhvr>
                                        <p:cTn id="7" dur="1000" fill="hold"/>
                                        <p:tgtEl>
                                          <p:spTgt spid="17203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7203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72036">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72036">
                                            <p:txEl>
                                              <p:pRg st="1" end="1"/>
                                            </p:txEl>
                                          </p:spTgt>
                                        </p:tgtEl>
                                        <p:attrNameLst>
                                          <p:attrName>style.visibility</p:attrName>
                                        </p:attrNameLst>
                                      </p:cBhvr>
                                      <p:to>
                                        <p:strVal val="visible"/>
                                      </p:to>
                                    </p:set>
                                    <p:anim calcmode="lin" valueType="num">
                                      <p:cBhvr>
                                        <p:cTn id="12" dur="1000" fill="hold"/>
                                        <p:tgtEl>
                                          <p:spTgt spid="172036">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172036">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172036">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72036">
                                            <p:txEl>
                                              <p:pRg st="2" end="2"/>
                                            </p:txEl>
                                          </p:spTgt>
                                        </p:tgtEl>
                                        <p:attrNameLst>
                                          <p:attrName>style.visibility</p:attrName>
                                        </p:attrNameLst>
                                      </p:cBhvr>
                                      <p:to>
                                        <p:strVal val="visible"/>
                                      </p:to>
                                    </p:set>
                                    <p:anim calcmode="lin" valueType="num">
                                      <p:cBhvr>
                                        <p:cTn id="17" dur="1000" fill="hold"/>
                                        <p:tgtEl>
                                          <p:spTgt spid="172036">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172036">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172036">
                                            <p:txEl>
                                              <p:pRg st="2" end="2"/>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72036">
                                            <p:txEl>
                                              <p:pRg st="3" end="3"/>
                                            </p:txEl>
                                          </p:spTgt>
                                        </p:tgtEl>
                                        <p:attrNameLst>
                                          <p:attrName>style.visibility</p:attrName>
                                        </p:attrNameLst>
                                      </p:cBhvr>
                                      <p:to>
                                        <p:strVal val="visible"/>
                                      </p:to>
                                    </p:set>
                                    <p:anim calcmode="lin" valueType="num">
                                      <p:cBhvr>
                                        <p:cTn id="22" dur="1000" fill="hold"/>
                                        <p:tgtEl>
                                          <p:spTgt spid="172036">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172036">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172036">
                                            <p:txEl>
                                              <p:pRg st="3" end="3"/>
                                            </p:txEl>
                                          </p:spTgt>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172036">
                                            <p:txEl>
                                              <p:pRg st="4" end="4"/>
                                            </p:txEl>
                                          </p:spTgt>
                                        </p:tgtEl>
                                        <p:attrNameLst>
                                          <p:attrName>style.visibility</p:attrName>
                                        </p:attrNameLst>
                                      </p:cBhvr>
                                      <p:to>
                                        <p:strVal val="visible"/>
                                      </p:to>
                                    </p:set>
                                    <p:anim calcmode="lin" valueType="num">
                                      <p:cBhvr>
                                        <p:cTn id="27" dur="1000" fill="hold"/>
                                        <p:tgtEl>
                                          <p:spTgt spid="172036">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172036">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172036">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172036">
                                            <p:txEl>
                                              <p:pRg st="0" end="0"/>
                                            </p:txEl>
                                          </p:spTgt>
                                        </p:tgtEl>
                                        <p:attrNameLst>
                                          <p:attrName>style.visibility</p:attrName>
                                        </p:attrNameLst>
                                      </p:cBhvr>
                                      <p:to>
                                        <p:strVal val="visible"/>
                                      </p:to>
                                    </p:set>
                                    <p:animEffect transition="in" filter="dissolve">
                                      <p:cBhvr>
                                        <p:cTn id="34" dur="500"/>
                                        <p:tgtEl>
                                          <p:spTgt spid="172036">
                                            <p:txEl>
                                              <p:pRg st="0" end="0"/>
                                            </p:txEl>
                                          </p:spTgt>
                                        </p:tgtEl>
                                      </p:cBhvr>
                                    </p:animEffect>
                                  </p:childTnLst>
                                </p:cTn>
                              </p:par>
                              <p:par>
                                <p:cTn id="35" presetID="9" presetClass="entr" presetSubtype="0" fill="hold" nodeType="withEffect">
                                  <p:stCondLst>
                                    <p:cond delay="0"/>
                                  </p:stCondLst>
                                  <p:childTnLst>
                                    <p:set>
                                      <p:cBhvr>
                                        <p:cTn id="36" dur="1" fill="hold">
                                          <p:stCondLst>
                                            <p:cond delay="0"/>
                                          </p:stCondLst>
                                        </p:cTn>
                                        <p:tgtEl>
                                          <p:spTgt spid="172036">
                                            <p:txEl>
                                              <p:pRg st="1" end="1"/>
                                            </p:txEl>
                                          </p:spTgt>
                                        </p:tgtEl>
                                        <p:attrNameLst>
                                          <p:attrName>style.visibility</p:attrName>
                                        </p:attrNameLst>
                                      </p:cBhvr>
                                      <p:to>
                                        <p:strVal val="visible"/>
                                      </p:to>
                                    </p:set>
                                    <p:animEffect transition="in" filter="dissolve">
                                      <p:cBhvr>
                                        <p:cTn id="37" dur="500"/>
                                        <p:tgtEl>
                                          <p:spTgt spid="172036">
                                            <p:txEl>
                                              <p:pRg st="1" end="1"/>
                                            </p:txEl>
                                          </p:spTgt>
                                        </p:tgtEl>
                                      </p:cBhvr>
                                    </p:animEffect>
                                  </p:childTnLst>
                                </p:cTn>
                              </p:par>
                              <p:par>
                                <p:cTn id="38" presetID="9" presetClass="entr" presetSubtype="0" fill="hold" nodeType="withEffect">
                                  <p:stCondLst>
                                    <p:cond delay="0"/>
                                  </p:stCondLst>
                                  <p:childTnLst>
                                    <p:set>
                                      <p:cBhvr>
                                        <p:cTn id="39" dur="1" fill="hold">
                                          <p:stCondLst>
                                            <p:cond delay="0"/>
                                          </p:stCondLst>
                                        </p:cTn>
                                        <p:tgtEl>
                                          <p:spTgt spid="172036">
                                            <p:txEl>
                                              <p:pRg st="2" end="2"/>
                                            </p:txEl>
                                          </p:spTgt>
                                        </p:tgtEl>
                                        <p:attrNameLst>
                                          <p:attrName>style.visibility</p:attrName>
                                        </p:attrNameLst>
                                      </p:cBhvr>
                                      <p:to>
                                        <p:strVal val="visible"/>
                                      </p:to>
                                    </p:set>
                                    <p:animEffect transition="in" filter="dissolve">
                                      <p:cBhvr>
                                        <p:cTn id="40" dur="500"/>
                                        <p:tgtEl>
                                          <p:spTgt spid="172036">
                                            <p:txEl>
                                              <p:pRg st="2" end="2"/>
                                            </p:txEl>
                                          </p:spTgt>
                                        </p:tgtEl>
                                      </p:cBhvr>
                                    </p:animEffect>
                                  </p:childTnLst>
                                </p:cTn>
                              </p:par>
                              <p:par>
                                <p:cTn id="41" presetID="9" presetClass="entr" presetSubtype="0" fill="hold" nodeType="withEffect">
                                  <p:stCondLst>
                                    <p:cond delay="0"/>
                                  </p:stCondLst>
                                  <p:childTnLst>
                                    <p:set>
                                      <p:cBhvr>
                                        <p:cTn id="42" dur="1" fill="hold">
                                          <p:stCondLst>
                                            <p:cond delay="0"/>
                                          </p:stCondLst>
                                        </p:cTn>
                                        <p:tgtEl>
                                          <p:spTgt spid="172036">
                                            <p:txEl>
                                              <p:pRg st="3" end="3"/>
                                            </p:txEl>
                                          </p:spTgt>
                                        </p:tgtEl>
                                        <p:attrNameLst>
                                          <p:attrName>style.visibility</p:attrName>
                                        </p:attrNameLst>
                                      </p:cBhvr>
                                      <p:to>
                                        <p:strVal val="visible"/>
                                      </p:to>
                                    </p:set>
                                    <p:animEffect transition="in" filter="dissolve">
                                      <p:cBhvr>
                                        <p:cTn id="43" dur="500"/>
                                        <p:tgtEl>
                                          <p:spTgt spid="172036">
                                            <p:txEl>
                                              <p:pRg st="3" end="3"/>
                                            </p:txEl>
                                          </p:spTgt>
                                        </p:tgtEl>
                                      </p:cBhvr>
                                    </p:animEffect>
                                  </p:childTnLst>
                                </p:cTn>
                              </p:par>
                              <p:par>
                                <p:cTn id="44" presetID="9" presetClass="entr" presetSubtype="0" fill="hold" nodeType="withEffect">
                                  <p:stCondLst>
                                    <p:cond delay="0"/>
                                  </p:stCondLst>
                                  <p:childTnLst>
                                    <p:set>
                                      <p:cBhvr>
                                        <p:cTn id="45" dur="1" fill="hold">
                                          <p:stCondLst>
                                            <p:cond delay="0"/>
                                          </p:stCondLst>
                                        </p:cTn>
                                        <p:tgtEl>
                                          <p:spTgt spid="172036">
                                            <p:txEl>
                                              <p:pRg st="4" end="4"/>
                                            </p:txEl>
                                          </p:spTgt>
                                        </p:tgtEl>
                                        <p:attrNameLst>
                                          <p:attrName>style.visibility</p:attrName>
                                        </p:attrNameLst>
                                      </p:cBhvr>
                                      <p:to>
                                        <p:strVal val="visible"/>
                                      </p:to>
                                    </p:set>
                                    <p:animEffect transition="in" filter="dissolve">
                                      <p:cBhvr>
                                        <p:cTn id="46" dur="500"/>
                                        <p:tgtEl>
                                          <p:spTgt spid="17203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build="allAtOnce"/>
    </p:bld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Text Box 4"/>
          <p:cNvSpPr txBox="1">
            <a:spLocks noChangeArrowheads="1"/>
          </p:cNvSpPr>
          <p:nvPr/>
        </p:nvSpPr>
        <p:spPr bwMode="auto">
          <a:xfrm>
            <a:off x="468313" y="2060575"/>
            <a:ext cx="8135937" cy="1647825"/>
          </a:xfrm>
          <a:prstGeom prst="rect">
            <a:avLst/>
          </a:prstGeom>
          <a:noFill/>
          <a:ln w="9525">
            <a:noFill/>
            <a:miter lim="800000"/>
            <a:headEnd/>
            <a:tailEnd/>
          </a:ln>
          <a:effectLst/>
        </p:spPr>
        <p:txBody>
          <a:bodyPr>
            <a:spAutoFit/>
          </a:bodyPr>
          <a:lstStyle/>
          <a:p>
            <a:pPr>
              <a:spcBef>
                <a:spcPct val="50000"/>
              </a:spcBef>
            </a:pPr>
            <a:r>
              <a:rPr lang="fa-IR" sz="3200">
                <a:solidFill>
                  <a:srgbClr val="00FFCC"/>
                </a:solidFill>
              </a:rPr>
              <a:t>انحصار خالص :</a:t>
            </a:r>
          </a:p>
          <a:p>
            <a:pPr algn="just">
              <a:spcBef>
                <a:spcPct val="50000"/>
              </a:spcBef>
            </a:pPr>
            <a:r>
              <a:rPr lang="fa-IR" sz="2800">
                <a:solidFill>
                  <a:srgbClr val="00FFCC"/>
                </a:solidFill>
              </a:rPr>
              <a:t>شکلی از بازار که فقط یک فروشنده برای کالا وجود دارد و هیچگونه جایگزین نزدیکی برای آن کالا موجود نیست.</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3060">
                                            <p:txEl>
                                              <p:pRg st="0" end="0"/>
                                            </p:txEl>
                                          </p:spTgt>
                                        </p:tgtEl>
                                        <p:attrNameLst>
                                          <p:attrName>style.visibility</p:attrName>
                                        </p:attrNameLst>
                                      </p:cBhvr>
                                      <p:to>
                                        <p:strVal val="visible"/>
                                      </p:to>
                                    </p:set>
                                    <p:animEffect transition="in" filter="dissolve">
                                      <p:cBhvr>
                                        <p:cTn id="7" dur="500"/>
                                        <p:tgtEl>
                                          <p:spTgt spid="1730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73060">
                                            <p:txEl>
                                              <p:pRg st="1" end="1"/>
                                            </p:txEl>
                                          </p:spTgt>
                                        </p:tgtEl>
                                        <p:attrNameLst>
                                          <p:attrName>style.visibility</p:attrName>
                                        </p:attrNameLst>
                                      </p:cBhvr>
                                      <p:to>
                                        <p:strVal val="visible"/>
                                      </p:to>
                                    </p:set>
                                    <p:animEffect transition="in" filter="dissolve">
                                      <p:cBhvr>
                                        <p:cTn id="10" dur="500"/>
                                        <p:tgtEl>
                                          <p:spTgt spid="17306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Text Box 4"/>
          <p:cNvSpPr txBox="1">
            <a:spLocks noChangeArrowheads="1"/>
          </p:cNvSpPr>
          <p:nvPr/>
        </p:nvSpPr>
        <p:spPr bwMode="auto">
          <a:xfrm>
            <a:off x="684213" y="1989138"/>
            <a:ext cx="7993062" cy="2562225"/>
          </a:xfrm>
          <a:prstGeom prst="rect">
            <a:avLst/>
          </a:prstGeom>
          <a:noFill/>
          <a:ln w="9525">
            <a:noFill/>
            <a:miter lim="800000"/>
            <a:headEnd/>
            <a:tailEnd/>
          </a:ln>
          <a:effectLst/>
        </p:spPr>
        <p:txBody>
          <a:bodyPr>
            <a:spAutoFit/>
          </a:bodyPr>
          <a:lstStyle/>
          <a:p>
            <a:pPr algn="just">
              <a:spcBef>
                <a:spcPct val="50000"/>
              </a:spcBef>
            </a:pPr>
            <a:r>
              <a:rPr lang="fa-IR" sz="3200">
                <a:solidFill>
                  <a:srgbClr val="00FFCC"/>
                </a:solidFill>
              </a:rPr>
              <a:t>تبعیض قیمت چیست ؟ چرا انحصارگر مایل به اعمال آن است؟</a:t>
            </a:r>
          </a:p>
          <a:p>
            <a:pPr algn="just">
              <a:spcBef>
                <a:spcPct val="50000"/>
              </a:spcBef>
            </a:pPr>
            <a:r>
              <a:rPr lang="fa-IR" sz="2800">
                <a:solidFill>
                  <a:srgbClr val="00FFCC"/>
                </a:solidFill>
              </a:rPr>
              <a:t>تبعیض قیمت عبارت است از اعمال قیمت های مختلف برای کالا (1) برای مقادیر مختلف خریداری شده ، (2) به طبقات مختلف مصرف کننده ، (3) در بازارهای مختلف. </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4084">
                                            <p:txEl>
                                              <p:pRg st="0" end="0"/>
                                            </p:txEl>
                                          </p:spTgt>
                                        </p:tgtEl>
                                        <p:attrNameLst>
                                          <p:attrName>style.visibility</p:attrName>
                                        </p:attrNameLst>
                                      </p:cBhvr>
                                      <p:to>
                                        <p:strVal val="visible"/>
                                      </p:to>
                                    </p:set>
                                    <p:animEffect transition="in" filter="dissolve">
                                      <p:cBhvr>
                                        <p:cTn id="7" dur="500"/>
                                        <p:tgtEl>
                                          <p:spTgt spid="1740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74084">
                                            <p:txEl>
                                              <p:pRg st="1" end="1"/>
                                            </p:txEl>
                                          </p:spTgt>
                                        </p:tgtEl>
                                        <p:attrNameLst>
                                          <p:attrName>style.visibility</p:attrName>
                                        </p:attrNameLst>
                                      </p:cBhvr>
                                      <p:to>
                                        <p:strVal val="visible"/>
                                      </p:to>
                                    </p:set>
                                    <p:animEffect transition="in" filter="dissolve">
                                      <p:cBhvr>
                                        <p:cTn id="10" dur="500"/>
                                        <p:tgtEl>
                                          <p:spTgt spid="1740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8" name="Text Box 4"/>
          <p:cNvSpPr txBox="1">
            <a:spLocks noChangeArrowheads="1"/>
          </p:cNvSpPr>
          <p:nvPr/>
        </p:nvSpPr>
        <p:spPr bwMode="auto">
          <a:xfrm>
            <a:off x="395288" y="476250"/>
            <a:ext cx="8353425" cy="914400"/>
          </a:xfrm>
          <a:prstGeom prst="rect">
            <a:avLst/>
          </a:prstGeom>
          <a:noFill/>
          <a:ln w="9525">
            <a:noFill/>
            <a:miter lim="800000"/>
            <a:headEnd/>
            <a:tailEnd/>
          </a:ln>
          <a:effectLst/>
        </p:spPr>
        <p:txBody>
          <a:bodyPr>
            <a:spAutoFit/>
          </a:bodyPr>
          <a:lstStyle/>
          <a:p>
            <a:pPr>
              <a:spcBef>
                <a:spcPct val="50000"/>
              </a:spcBef>
            </a:pPr>
            <a:endParaRPr lang="fa-IR" sz="2400"/>
          </a:p>
          <a:p>
            <a:pPr>
              <a:spcBef>
                <a:spcPct val="50000"/>
              </a:spcBef>
            </a:pPr>
            <a:endParaRPr lang="en-US" sz="2000"/>
          </a:p>
        </p:txBody>
      </p:sp>
      <p:sp>
        <p:nvSpPr>
          <p:cNvPr id="175109" name="Text Box 5"/>
          <p:cNvSpPr txBox="1">
            <a:spLocks noChangeArrowheads="1"/>
          </p:cNvSpPr>
          <p:nvPr/>
        </p:nvSpPr>
        <p:spPr bwMode="auto">
          <a:xfrm>
            <a:off x="611188" y="1268413"/>
            <a:ext cx="8207375" cy="4059237"/>
          </a:xfrm>
          <a:prstGeom prst="rect">
            <a:avLst/>
          </a:prstGeom>
          <a:noFill/>
          <a:ln w="9525">
            <a:noFill/>
            <a:miter lim="800000"/>
            <a:headEnd/>
            <a:tailEnd/>
          </a:ln>
          <a:effectLst/>
        </p:spPr>
        <p:txBody>
          <a:bodyPr>
            <a:spAutoFit/>
          </a:bodyPr>
          <a:lstStyle/>
          <a:p>
            <a:pPr algn="just">
              <a:spcBef>
                <a:spcPct val="50000"/>
              </a:spcBef>
            </a:pPr>
            <a:r>
              <a:rPr lang="fa-IR" sz="3200">
                <a:solidFill>
                  <a:srgbClr val="00FFCC"/>
                </a:solidFill>
              </a:rPr>
              <a:t>شرایط لازم برای اعمال تبعیض قیمت توسط انحصارگر چیست؟</a:t>
            </a:r>
          </a:p>
          <a:p>
            <a:pPr algn="just">
              <a:spcBef>
                <a:spcPct val="50000"/>
              </a:spcBef>
            </a:pPr>
            <a:r>
              <a:rPr lang="fa-IR" sz="2800">
                <a:solidFill>
                  <a:srgbClr val="00FFCC"/>
                </a:solidFill>
              </a:rPr>
              <a:t>انحصارگر برای اعمال تبعیض قیمت و سود بردن از آن،</a:t>
            </a:r>
          </a:p>
          <a:p>
            <a:pPr algn="just">
              <a:spcBef>
                <a:spcPct val="50000"/>
              </a:spcBef>
            </a:pPr>
            <a:r>
              <a:rPr lang="fa-IR" sz="2800">
                <a:solidFill>
                  <a:srgbClr val="00FFCC"/>
                </a:solidFill>
              </a:rPr>
              <a:t>1) باید اطلاعات کافی از تقاضای طبقات مختلف مشتریان یا بازارهای مختلف برای کالای خود داشته باشد.</a:t>
            </a:r>
          </a:p>
          <a:p>
            <a:pPr algn="just">
              <a:spcBef>
                <a:spcPct val="50000"/>
              </a:spcBef>
            </a:pPr>
            <a:r>
              <a:rPr lang="fa-IR" sz="2800">
                <a:solidFill>
                  <a:srgbClr val="00FFCC"/>
                </a:solidFill>
              </a:rPr>
              <a:t>2) این منحنی های تقاضا باید کششهای مختلف داشته باشند.</a:t>
            </a:r>
          </a:p>
          <a:p>
            <a:pPr algn="just">
              <a:spcBef>
                <a:spcPct val="50000"/>
              </a:spcBef>
            </a:pPr>
            <a:r>
              <a:rPr lang="fa-IR" sz="2800">
                <a:solidFill>
                  <a:srgbClr val="00FFCC"/>
                </a:solidFill>
              </a:rPr>
              <a:t>3) انحصارگر باید قادر به جدا نگهداشتن بازارها از هم باشد.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5109">
                                            <p:txEl>
                                              <p:pRg st="0" end="0"/>
                                            </p:txEl>
                                          </p:spTgt>
                                        </p:tgtEl>
                                        <p:attrNameLst>
                                          <p:attrName>style.visibility</p:attrName>
                                        </p:attrNameLst>
                                      </p:cBhvr>
                                      <p:to>
                                        <p:strVal val="visible"/>
                                      </p:to>
                                    </p:set>
                                    <p:animEffect transition="in" filter="dissolve">
                                      <p:cBhvr>
                                        <p:cTn id="7" dur="500"/>
                                        <p:tgtEl>
                                          <p:spTgt spid="17510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75109">
                                            <p:txEl>
                                              <p:pRg st="1" end="1"/>
                                            </p:txEl>
                                          </p:spTgt>
                                        </p:tgtEl>
                                        <p:attrNameLst>
                                          <p:attrName>style.visibility</p:attrName>
                                        </p:attrNameLst>
                                      </p:cBhvr>
                                      <p:to>
                                        <p:strVal val="visible"/>
                                      </p:to>
                                    </p:set>
                                    <p:animEffect transition="in" filter="dissolve">
                                      <p:cBhvr>
                                        <p:cTn id="10" dur="500"/>
                                        <p:tgtEl>
                                          <p:spTgt spid="175109">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75109">
                                            <p:txEl>
                                              <p:pRg st="2" end="2"/>
                                            </p:txEl>
                                          </p:spTgt>
                                        </p:tgtEl>
                                        <p:attrNameLst>
                                          <p:attrName>style.visibility</p:attrName>
                                        </p:attrNameLst>
                                      </p:cBhvr>
                                      <p:to>
                                        <p:strVal val="visible"/>
                                      </p:to>
                                    </p:set>
                                    <p:animEffect transition="in" filter="dissolve">
                                      <p:cBhvr>
                                        <p:cTn id="13" dur="500"/>
                                        <p:tgtEl>
                                          <p:spTgt spid="175109">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75109">
                                            <p:txEl>
                                              <p:pRg st="3" end="3"/>
                                            </p:txEl>
                                          </p:spTgt>
                                        </p:tgtEl>
                                        <p:attrNameLst>
                                          <p:attrName>style.visibility</p:attrName>
                                        </p:attrNameLst>
                                      </p:cBhvr>
                                      <p:to>
                                        <p:strVal val="visible"/>
                                      </p:to>
                                    </p:set>
                                    <p:animEffect transition="in" filter="dissolve">
                                      <p:cBhvr>
                                        <p:cTn id="16" dur="500"/>
                                        <p:tgtEl>
                                          <p:spTgt spid="175109">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75109">
                                            <p:txEl>
                                              <p:pRg st="4" end="4"/>
                                            </p:txEl>
                                          </p:spTgt>
                                        </p:tgtEl>
                                        <p:attrNameLst>
                                          <p:attrName>style.visibility</p:attrName>
                                        </p:attrNameLst>
                                      </p:cBhvr>
                                      <p:to>
                                        <p:strVal val="visible"/>
                                      </p:to>
                                    </p:set>
                                    <p:animEffect transition="in" filter="dissolve">
                                      <p:cBhvr>
                                        <p:cTn id="19" dur="500"/>
                                        <p:tgtEl>
                                          <p:spTgt spid="1751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2" name="Text Box 4"/>
          <p:cNvSpPr txBox="1">
            <a:spLocks noChangeArrowheads="1"/>
          </p:cNvSpPr>
          <p:nvPr/>
        </p:nvSpPr>
        <p:spPr bwMode="auto">
          <a:xfrm>
            <a:off x="323850" y="1916113"/>
            <a:ext cx="8424863" cy="2562225"/>
          </a:xfrm>
          <a:prstGeom prst="rect">
            <a:avLst/>
          </a:prstGeom>
          <a:noFill/>
          <a:ln w="9525">
            <a:noFill/>
            <a:miter lim="800000"/>
            <a:headEnd/>
            <a:tailEnd/>
          </a:ln>
          <a:effectLst/>
        </p:spPr>
        <p:txBody>
          <a:bodyPr>
            <a:spAutoFit/>
          </a:bodyPr>
          <a:lstStyle/>
          <a:p>
            <a:pPr algn="just">
              <a:spcBef>
                <a:spcPct val="50000"/>
              </a:spcBef>
            </a:pPr>
            <a:r>
              <a:rPr lang="fa-IR" sz="3200">
                <a:solidFill>
                  <a:srgbClr val="00FFCC"/>
                </a:solidFill>
              </a:rPr>
              <a:t>نمونه ای از تبعیض قیمت </a:t>
            </a:r>
            <a:r>
              <a:rPr lang="ar-SA" sz="3200">
                <a:solidFill>
                  <a:srgbClr val="00FFCC"/>
                </a:solidFill>
              </a:rPr>
              <a:t>که شامل قیمت های مختلف برای مقادیر مختلف خریداری شده بوسیله مشتریان </a:t>
            </a:r>
            <a:r>
              <a:rPr lang="fa-IR" sz="3200">
                <a:solidFill>
                  <a:srgbClr val="00FFCC"/>
                </a:solidFill>
              </a:rPr>
              <a:t>است </a:t>
            </a:r>
            <a:r>
              <a:rPr lang="ar-SA" sz="3200">
                <a:solidFill>
                  <a:srgbClr val="00FFCC"/>
                </a:solidFill>
              </a:rPr>
              <a:t>را ذکر کنید.</a:t>
            </a:r>
            <a:endParaRPr lang="fa-IR" sz="3200">
              <a:solidFill>
                <a:srgbClr val="00FFCC"/>
              </a:solidFill>
            </a:endParaRPr>
          </a:p>
          <a:p>
            <a:pPr algn="just">
              <a:spcBef>
                <a:spcPct val="50000"/>
              </a:spcBef>
            </a:pPr>
            <a:r>
              <a:rPr lang="fa-IR" sz="2800">
                <a:solidFill>
                  <a:srgbClr val="00FFCC"/>
                </a:solidFill>
              </a:rPr>
              <a:t>مثال این نوع تبعیض قیمت، شرکتهای تلفن هستند. آن ها ممکن است برای 50 تلفن اول ، تلفنی 5 ریال در ماه و برای هر تلفن اضافی 3 ریال پول بگیرند.</a:t>
            </a: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6132">
                                            <p:txEl>
                                              <p:pRg st="0" end="0"/>
                                            </p:txEl>
                                          </p:spTgt>
                                        </p:tgtEl>
                                        <p:attrNameLst>
                                          <p:attrName>style.visibility</p:attrName>
                                        </p:attrNameLst>
                                      </p:cBhvr>
                                      <p:to>
                                        <p:strVal val="visible"/>
                                      </p:to>
                                    </p:set>
                                    <p:animEffect transition="in" filter="dissolve">
                                      <p:cBhvr>
                                        <p:cTn id="7" dur="500"/>
                                        <p:tgtEl>
                                          <p:spTgt spid="17613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76132">
                                            <p:txEl>
                                              <p:pRg st="1" end="1"/>
                                            </p:txEl>
                                          </p:spTgt>
                                        </p:tgtEl>
                                        <p:attrNameLst>
                                          <p:attrName>style.visibility</p:attrName>
                                        </p:attrNameLst>
                                      </p:cBhvr>
                                      <p:to>
                                        <p:strVal val="visible"/>
                                      </p:to>
                                    </p:set>
                                    <p:animEffect transition="in" filter="dissolve">
                                      <p:cBhvr>
                                        <p:cTn id="10" dur="500"/>
                                        <p:tgtEl>
                                          <p:spTgt spid="17613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7" name="Text Box 5"/>
          <p:cNvSpPr txBox="1">
            <a:spLocks noChangeArrowheads="1"/>
          </p:cNvSpPr>
          <p:nvPr/>
        </p:nvSpPr>
        <p:spPr bwMode="auto">
          <a:xfrm>
            <a:off x="539750" y="2133600"/>
            <a:ext cx="8207375" cy="2349500"/>
          </a:xfrm>
          <a:prstGeom prst="rect">
            <a:avLst/>
          </a:prstGeom>
          <a:noFill/>
          <a:ln w="9525">
            <a:noFill/>
            <a:miter lim="800000"/>
            <a:headEnd/>
            <a:tailEnd/>
          </a:ln>
          <a:effectLst/>
        </p:spPr>
        <p:txBody>
          <a:bodyPr>
            <a:spAutoFit/>
          </a:bodyPr>
          <a:lstStyle/>
          <a:p>
            <a:pPr algn="just">
              <a:spcBef>
                <a:spcPct val="50000"/>
              </a:spcBef>
            </a:pPr>
            <a:r>
              <a:rPr lang="fa-IR" sz="3200">
                <a:solidFill>
                  <a:srgbClr val="00FFCC"/>
                </a:solidFill>
              </a:rPr>
              <a:t>نمونه ای از تبعیض قیمت </a:t>
            </a:r>
            <a:r>
              <a:rPr lang="ar-SA" sz="3200">
                <a:solidFill>
                  <a:srgbClr val="00FFCC"/>
                </a:solidFill>
              </a:rPr>
              <a:t>که شامل</a:t>
            </a:r>
            <a:r>
              <a:rPr lang="fa-IR" sz="3200">
                <a:solidFill>
                  <a:srgbClr val="00FFCC"/>
                </a:solidFill>
              </a:rPr>
              <a:t> اعمال</a:t>
            </a:r>
            <a:r>
              <a:rPr lang="ar-SA" sz="3200">
                <a:solidFill>
                  <a:srgbClr val="00FFCC"/>
                </a:solidFill>
              </a:rPr>
              <a:t> قیمت های مختلف برای </a:t>
            </a:r>
            <a:r>
              <a:rPr lang="fa-IR" sz="3200">
                <a:solidFill>
                  <a:srgbClr val="00FFCC"/>
                </a:solidFill>
              </a:rPr>
              <a:t>هر طبقه از مشتریان</a:t>
            </a:r>
            <a:r>
              <a:rPr lang="ar-SA" sz="3200">
                <a:solidFill>
                  <a:srgbClr val="00FFCC"/>
                </a:solidFill>
              </a:rPr>
              <a:t> </a:t>
            </a:r>
            <a:r>
              <a:rPr lang="fa-IR" sz="3200">
                <a:solidFill>
                  <a:srgbClr val="00FFCC"/>
                </a:solidFill>
              </a:rPr>
              <a:t>است </a:t>
            </a:r>
            <a:r>
              <a:rPr lang="ar-SA" sz="3200">
                <a:solidFill>
                  <a:srgbClr val="00FFCC"/>
                </a:solidFill>
              </a:rPr>
              <a:t>را ذکر کنید.</a:t>
            </a:r>
            <a:endParaRPr lang="fa-IR" sz="3200">
              <a:solidFill>
                <a:srgbClr val="00FFCC"/>
              </a:solidFill>
            </a:endParaRPr>
          </a:p>
          <a:p>
            <a:pPr algn="just">
              <a:spcBef>
                <a:spcPct val="50000"/>
              </a:spcBef>
            </a:pPr>
            <a:r>
              <a:rPr lang="fa-IR" sz="2800">
                <a:solidFill>
                  <a:srgbClr val="00FFCC"/>
                </a:solidFill>
              </a:rPr>
              <a:t>مثال این نوع تبعیض قیمت ، شرکت های برق می باشند.</a:t>
            </a:r>
          </a:p>
          <a:p>
            <a:pPr algn="just">
              <a:spcBef>
                <a:spcPct val="50000"/>
              </a:spcBef>
            </a:pP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7157">
                                            <p:txEl>
                                              <p:pRg st="0" end="0"/>
                                            </p:txEl>
                                          </p:spTgt>
                                        </p:tgtEl>
                                        <p:attrNameLst>
                                          <p:attrName>style.visibility</p:attrName>
                                        </p:attrNameLst>
                                      </p:cBhvr>
                                      <p:to>
                                        <p:strVal val="visible"/>
                                      </p:to>
                                    </p:set>
                                    <p:animEffect transition="in" filter="dissolve">
                                      <p:cBhvr>
                                        <p:cTn id="7" dur="500"/>
                                        <p:tgtEl>
                                          <p:spTgt spid="177157">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77157">
                                            <p:txEl>
                                              <p:pRg st="1" end="1"/>
                                            </p:txEl>
                                          </p:spTgt>
                                        </p:tgtEl>
                                        <p:attrNameLst>
                                          <p:attrName>style.visibility</p:attrName>
                                        </p:attrNameLst>
                                      </p:cBhvr>
                                      <p:to>
                                        <p:strVal val="visible"/>
                                      </p:to>
                                    </p:set>
                                    <p:animEffect transition="in" filter="dissolve">
                                      <p:cBhvr>
                                        <p:cTn id="10" dur="500"/>
                                        <p:tgtEl>
                                          <p:spTgt spid="17715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395288" y="1125538"/>
            <a:ext cx="8497887" cy="3660775"/>
          </a:xfrm>
          <a:prstGeom prst="rect">
            <a:avLst/>
          </a:prstGeom>
          <a:noFill/>
          <a:ln w="9525">
            <a:noFill/>
            <a:miter lim="800000"/>
            <a:headEnd/>
            <a:tailEnd/>
          </a:ln>
          <a:effectLst/>
        </p:spPr>
        <p:txBody>
          <a:bodyPr>
            <a:spAutoFit/>
          </a:bodyPr>
          <a:lstStyle/>
          <a:p>
            <a:pPr>
              <a:spcBef>
                <a:spcPct val="50000"/>
              </a:spcBef>
            </a:pPr>
            <a:r>
              <a:rPr lang="fa-IR" sz="3200">
                <a:solidFill>
                  <a:srgbClr val="66FF66"/>
                </a:solidFill>
              </a:rPr>
              <a:t>چه کالاهایی باید تولید شود ؟</a:t>
            </a:r>
          </a:p>
          <a:p>
            <a:pPr>
              <a:spcBef>
                <a:spcPct val="50000"/>
              </a:spcBef>
            </a:pPr>
            <a:r>
              <a:rPr lang="fa-IR" sz="3200">
                <a:solidFill>
                  <a:srgbClr val="66FF66"/>
                </a:solidFill>
              </a:rPr>
              <a:t>چگونه کالا تولید شود ؟</a:t>
            </a:r>
          </a:p>
          <a:p>
            <a:pPr algn="just">
              <a:spcBef>
                <a:spcPct val="50000"/>
              </a:spcBef>
            </a:pPr>
            <a:r>
              <a:rPr lang="fa-IR" sz="2800">
                <a:solidFill>
                  <a:srgbClr val="66FF66"/>
                </a:solidFill>
              </a:rPr>
              <a:t>محدودیتهایی چون زمان ، منابع موجود در جزیره ، آب و هوای آن ، اطلاعات و مهارت رابینسن ، می تواند چگونگی تولید کالاها و حد استفاده از منابع را روشن کند و بالاخره اینکه چه کالایی از بین کالاهایی که امکان تولید آن بوسیله رابینسن هست ، تولید می شود به ترجیحات او بستگی دارد.</a:t>
            </a:r>
            <a:endParaRPr lang="en-US" sz="2800">
              <a:solidFill>
                <a:srgbClr val="66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dissolve">
                                      <p:cBhvr>
                                        <p:cTn id="7" dur="500"/>
                                        <p:tgtEl>
                                          <p:spTgt spid="1741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7412">
                                            <p:txEl>
                                              <p:pRg st="1" end="1"/>
                                            </p:txEl>
                                          </p:spTgt>
                                        </p:tgtEl>
                                        <p:attrNameLst>
                                          <p:attrName>style.visibility</p:attrName>
                                        </p:attrNameLst>
                                      </p:cBhvr>
                                      <p:to>
                                        <p:strVal val="visible"/>
                                      </p:to>
                                    </p:set>
                                    <p:animEffect transition="in" filter="dissolve">
                                      <p:cBhvr>
                                        <p:cTn id="10" dur="500"/>
                                        <p:tgtEl>
                                          <p:spTgt spid="1741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7412">
                                            <p:txEl>
                                              <p:pRg st="2" end="2"/>
                                            </p:txEl>
                                          </p:spTgt>
                                        </p:tgtEl>
                                        <p:attrNameLst>
                                          <p:attrName>style.visibility</p:attrName>
                                        </p:attrNameLst>
                                      </p:cBhvr>
                                      <p:to>
                                        <p:strVal val="visible"/>
                                      </p:to>
                                    </p:set>
                                    <p:animEffect transition="in" filter="dissolve">
                                      <p:cBhvr>
                                        <p:cTn id="13" dur="500"/>
                                        <p:tgtEl>
                                          <p:spTgt spid="174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Text Box 4"/>
          <p:cNvSpPr txBox="1">
            <a:spLocks noChangeArrowheads="1"/>
          </p:cNvSpPr>
          <p:nvPr/>
        </p:nvSpPr>
        <p:spPr bwMode="auto">
          <a:xfrm>
            <a:off x="611188" y="1628775"/>
            <a:ext cx="8208962" cy="4057650"/>
          </a:xfrm>
          <a:prstGeom prst="rect">
            <a:avLst/>
          </a:prstGeom>
          <a:noFill/>
          <a:ln w="9525">
            <a:noFill/>
            <a:miter lim="800000"/>
            <a:headEnd/>
            <a:tailEnd/>
          </a:ln>
          <a:effectLst/>
        </p:spPr>
        <p:txBody>
          <a:bodyPr>
            <a:spAutoFit/>
          </a:bodyPr>
          <a:lstStyle/>
          <a:p>
            <a:pPr algn="just">
              <a:spcBef>
                <a:spcPct val="50000"/>
              </a:spcBef>
            </a:pPr>
            <a:r>
              <a:rPr lang="fa-IR" sz="3200">
                <a:solidFill>
                  <a:srgbClr val="00FFCC"/>
                </a:solidFill>
              </a:rPr>
              <a:t>نمونه ای از تبعیض قیمت </a:t>
            </a:r>
            <a:r>
              <a:rPr lang="ar-SA" sz="3200">
                <a:solidFill>
                  <a:srgbClr val="00FFCC"/>
                </a:solidFill>
              </a:rPr>
              <a:t>که شامل قیمت های مختلف </a:t>
            </a:r>
            <a:r>
              <a:rPr lang="fa-IR" sz="3200">
                <a:solidFill>
                  <a:srgbClr val="00FFCC"/>
                </a:solidFill>
              </a:rPr>
              <a:t>در بازارهای</a:t>
            </a:r>
            <a:r>
              <a:rPr lang="ar-SA" sz="3200">
                <a:solidFill>
                  <a:srgbClr val="00FFCC"/>
                </a:solidFill>
              </a:rPr>
              <a:t> مختلف </a:t>
            </a:r>
            <a:r>
              <a:rPr lang="fa-IR" sz="3200">
                <a:solidFill>
                  <a:srgbClr val="00FFCC"/>
                </a:solidFill>
              </a:rPr>
              <a:t>است </a:t>
            </a:r>
            <a:r>
              <a:rPr lang="ar-SA" sz="3200">
                <a:solidFill>
                  <a:srgbClr val="00FFCC"/>
                </a:solidFill>
              </a:rPr>
              <a:t>را ذکر کنید.</a:t>
            </a:r>
            <a:endParaRPr lang="fa-IR" sz="3200">
              <a:solidFill>
                <a:srgbClr val="00FFCC"/>
              </a:solidFill>
            </a:endParaRPr>
          </a:p>
          <a:p>
            <a:pPr algn="just">
              <a:spcBef>
                <a:spcPct val="50000"/>
              </a:spcBef>
            </a:pPr>
            <a:r>
              <a:rPr lang="fa-IR" sz="2800">
                <a:solidFill>
                  <a:srgbClr val="00FFCC"/>
                </a:solidFill>
              </a:rPr>
              <a:t>این نوع تبعیض قیمت در تجارت بین المللی دیده می شود. وقتی که یک کشور کالایی را به خارج ارزانتر از بازار داخلی می فروشد ، به این نوع تبعیض قیمت « دامپینگ </a:t>
            </a:r>
            <a:r>
              <a:rPr lang="en-US" sz="2800">
                <a:solidFill>
                  <a:srgbClr val="00FFCC"/>
                </a:solidFill>
              </a:rPr>
              <a:t>Damping</a:t>
            </a:r>
            <a:r>
              <a:rPr lang="fa-IR" sz="2800">
                <a:solidFill>
                  <a:srgbClr val="00FFCC"/>
                </a:solidFill>
              </a:rPr>
              <a:t> »  می گویند. دلیل این دامپینگ این است که تقاضا برای محصول انحصارگر در خارج کشش بیشتری نسبت به بازار داخلی دارد.</a:t>
            </a:r>
          </a:p>
          <a:p>
            <a:pPr algn="just">
              <a:spcBef>
                <a:spcPct val="50000"/>
              </a:spcBef>
            </a:pPr>
            <a:endParaRPr lang="en-US" sz="2800">
              <a:solidFill>
                <a:srgbClr val="00FF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8180">
                                            <p:txEl>
                                              <p:pRg st="0" end="0"/>
                                            </p:txEl>
                                          </p:spTgt>
                                        </p:tgtEl>
                                        <p:attrNameLst>
                                          <p:attrName>style.visibility</p:attrName>
                                        </p:attrNameLst>
                                      </p:cBhvr>
                                      <p:to>
                                        <p:strVal val="visible"/>
                                      </p:to>
                                    </p:set>
                                    <p:animEffect transition="in" filter="dissolve">
                                      <p:cBhvr>
                                        <p:cTn id="7" dur="500"/>
                                        <p:tgtEl>
                                          <p:spTgt spid="17818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78180">
                                            <p:txEl>
                                              <p:pRg st="1" end="1"/>
                                            </p:txEl>
                                          </p:spTgt>
                                        </p:tgtEl>
                                        <p:attrNameLst>
                                          <p:attrName>style.visibility</p:attrName>
                                        </p:attrNameLst>
                                      </p:cBhvr>
                                      <p:to>
                                        <p:strVal val="visible"/>
                                      </p:to>
                                    </p:set>
                                    <p:animEffect transition="in" filter="dissolve">
                                      <p:cBhvr>
                                        <p:cTn id="10" dur="500"/>
                                        <p:tgtEl>
                                          <p:spTgt spid="1781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8" name="Text Box 4"/>
          <p:cNvSpPr txBox="1">
            <a:spLocks noChangeArrowheads="1"/>
          </p:cNvSpPr>
          <p:nvPr/>
        </p:nvSpPr>
        <p:spPr bwMode="auto">
          <a:xfrm>
            <a:off x="1150938" y="2205038"/>
            <a:ext cx="7993062" cy="1616075"/>
          </a:xfrm>
          <a:prstGeom prst="rect">
            <a:avLst/>
          </a:prstGeom>
          <a:noFill/>
          <a:ln w="9525">
            <a:noFill/>
            <a:miter lim="800000"/>
            <a:headEnd/>
            <a:tailEnd/>
          </a:ln>
          <a:effectLst/>
        </p:spPr>
        <p:txBody>
          <a:bodyPr>
            <a:spAutoFit/>
          </a:bodyPr>
          <a:lstStyle/>
          <a:p>
            <a:pPr>
              <a:spcBef>
                <a:spcPct val="50000"/>
              </a:spcBef>
            </a:pPr>
            <a:r>
              <a:rPr lang="fa-IR" sz="4000">
                <a:solidFill>
                  <a:srgbClr val="FFFF66"/>
                </a:solidFill>
              </a:rPr>
              <a:t>                        فصل دهم</a:t>
            </a:r>
          </a:p>
          <a:p>
            <a:pPr>
              <a:spcBef>
                <a:spcPct val="50000"/>
              </a:spcBef>
            </a:pPr>
            <a:r>
              <a:rPr lang="fa-IR" sz="4000">
                <a:solidFill>
                  <a:srgbClr val="FFFF66"/>
                </a:solidFill>
              </a:rPr>
              <a:t>                    قیمت و محصول</a:t>
            </a:r>
            <a:endParaRPr lang="en-US" sz="40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0228">
                                            <p:txEl>
                                              <p:pRg st="0" end="0"/>
                                            </p:txEl>
                                          </p:spTgt>
                                        </p:tgtEl>
                                        <p:attrNameLst>
                                          <p:attrName>style.visibility</p:attrName>
                                        </p:attrNameLst>
                                      </p:cBhvr>
                                      <p:to>
                                        <p:strVal val="visible"/>
                                      </p:to>
                                    </p:set>
                                    <p:animEffect transition="in" filter="dissolve">
                                      <p:cBhvr>
                                        <p:cTn id="7" dur="500"/>
                                        <p:tgtEl>
                                          <p:spTgt spid="18022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0228">
                                            <p:txEl>
                                              <p:pRg st="1" end="1"/>
                                            </p:txEl>
                                          </p:spTgt>
                                        </p:tgtEl>
                                        <p:attrNameLst>
                                          <p:attrName>style.visibility</p:attrName>
                                        </p:attrNameLst>
                                      </p:cBhvr>
                                      <p:to>
                                        <p:strVal val="visible"/>
                                      </p:to>
                                    </p:set>
                                    <p:animEffect transition="in" filter="dissolve">
                                      <p:cBhvr>
                                        <p:cTn id="10" dur="500"/>
                                        <p:tgtEl>
                                          <p:spTgt spid="1802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2" name="Text Box 4"/>
          <p:cNvSpPr txBox="1">
            <a:spLocks noChangeArrowheads="1"/>
          </p:cNvSpPr>
          <p:nvPr/>
        </p:nvSpPr>
        <p:spPr bwMode="auto">
          <a:xfrm>
            <a:off x="611188" y="1844675"/>
            <a:ext cx="7993062" cy="3357563"/>
          </a:xfrm>
          <a:prstGeom prst="rect">
            <a:avLst/>
          </a:prstGeom>
          <a:noFill/>
          <a:ln w="9525">
            <a:noFill/>
            <a:miter lim="800000"/>
            <a:headEnd/>
            <a:tailEnd/>
          </a:ln>
          <a:effectLst/>
        </p:spPr>
        <p:txBody>
          <a:bodyPr>
            <a:spAutoFit/>
          </a:bodyPr>
          <a:lstStyle/>
          <a:p>
            <a:pPr marL="342900" indent="-342900" algn="just">
              <a:spcBef>
                <a:spcPct val="50000"/>
              </a:spcBef>
            </a:pPr>
            <a:r>
              <a:rPr lang="fa-IR" sz="3200">
                <a:solidFill>
                  <a:srgbClr val="FFFF66"/>
                </a:solidFill>
              </a:rPr>
              <a:t>هدفهای کلی : </a:t>
            </a:r>
          </a:p>
          <a:p>
            <a:pPr marL="342900" indent="-342900" algn="just">
              <a:spcBef>
                <a:spcPct val="50000"/>
              </a:spcBef>
              <a:buFontTx/>
              <a:buAutoNum type="arabicPeriod"/>
            </a:pPr>
            <a:r>
              <a:rPr lang="fa-IR" sz="2800">
                <a:solidFill>
                  <a:srgbClr val="FFFF66"/>
                </a:solidFill>
              </a:rPr>
              <a:t>دانشجو با مفاهیم « رقابت انحصاری » و« رقابت کامل » آشنا می شود.</a:t>
            </a:r>
          </a:p>
          <a:p>
            <a:pPr marL="342900" indent="-342900" algn="just">
              <a:spcBef>
                <a:spcPct val="50000"/>
              </a:spcBef>
              <a:buFontTx/>
              <a:buAutoNum type="arabicPeriod"/>
            </a:pPr>
            <a:r>
              <a:rPr lang="fa-IR" sz="2800">
                <a:solidFill>
                  <a:srgbClr val="FFFF66"/>
                </a:solidFill>
              </a:rPr>
              <a:t>تعادل بلند مدت شرکت های انحصاری و شرکت های رقابتی را با توجه به نمودار می فهمد.</a:t>
            </a:r>
          </a:p>
          <a:p>
            <a:pPr marL="342900" indent="-342900" algn="just">
              <a:spcBef>
                <a:spcPct val="50000"/>
              </a:spcBef>
              <a:buFontTx/>
              <a:buAutoNum type="arabicPeriod"/>
            </a:pPr>
            <a:r>
              <a:rPr lang="fa-IR" sz="2800">
                <a:solidFill>
                  <a:srgbClr val="FFFF66"/>
                </a:solidFill>
              </a:rPr>
              <a:t>کارایی بلند مدت رقابت انحصاری و رقابت کامل را یاد می گیرد.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1252">
                                            <p:txEl>
                                              <p:pRg st="0" end="0"/>
                                            </p:txEl>
                                          </p:spTgt>
                                        </p:tgtEl>
                                        <p:attrNameLst>
                                          <p:attrName>style.visibility</p:attrName>
                                        </p:attrNameLst>
                                      </p:cBhvr>
                                      <p:to>
                                        <p:strVal val="visible"/>
                                      </p:to>
                                    </p:set>
                                    <p:animEffect transition="in" filter="dissolve">
                                      <p:cBhvr>
                                        <p:cTn id="7" dur="500"/>
                                        <p:tgtEl>
                                          <p:spTgt spid="18125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1252">
                                            <p:txEl>
                                              <p:pRg st="1" end="1"/>
                                            </p:txEl>
                                          </p:spTgt>
                                        </p:tgtEl>
                                        <p:attrNameLst>
                                          <p:attrName>style.visibility</p:attrName>
                                        </p:attrNameLst>
                                      </p:cBhvr>
                                      <p:to>
                                        <p:strVal val="visible"/>
                                      </p:to>
                                    </p:set>
                                    <p:animEffect transition="in" filter="dissolve">
                                      <p:cBhvr>
                                        <p:cTn id="10" dur="500"/>
                                        <p:tgtEl>
                                          <p:spTgt spid="18125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81252">
                                            <p:txEl>
                                              <p:pRg st="2" end="2"/>
                                            </p:txEl>
                                          </p:spTgt>
                                        </p:tgtEl>
                                        <p:attrNameLst>
                                          <p:attrName>style.visibility</p:attrName>
                                        </p:attrNameLst>
                                      </p:cBhvr>
                                      <p:to>
                                        <p:strVal val="visible"/>
                                      </p:to>
                                    </p:set>
                                    <p:animEffect transition="in" filter="dissolve">
                                      <p:cBhvr>
                                        <p:cTn id="13" dur="500"/>
                                        <p:tgtEl>
                                          <p:spTgt spid="18125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81252">
                                            <p:txEl>
                                              <p:pRg st="3" end="3"/>
                                            </p:txEl>
                                          </p:spTgt>
                                        </p:tgtEl>
                                        <p:attrNameLst>
                                          <p:attrName>style.visibility</p:attrName>
                                        </p:attrNameLst>
                                      </p:cBhvr>
                                      <p:to>
                                        <p:strVal val="visible"/>
                                      </p:to>
                                    </p:set>
                                    <p:animEffect transition="in" filter="dissolve">
                                      <p:cBhvr>
                                        <p:cTn id="16" dur="500"/>
                                        <p:tgtEl>
                                          <p:spTgt spid="18125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6" name="Text Box 4"/>
          <p:cNvSpPr txBox="1">
            <a:spLocks noChangeArrowheads="1"/>
          </p:cNvSpPr>
          <p:nvPr/>
        </p:nvSpPr>
        <p:spPr bwMode="auto">
          <a:xfrm>
            <a:off x="539750" y="1196975"/>
            <a:ext cx="8064500" cy="5281613"/>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FFFF66"/>
                </a:solidFill>
              </a:rPr>
              <a:t>هدفهای رفتاری :</a:t>
            </a:r>
          </a:p>
          <a:p>
            <a:pPr marL="342900" indent="-342900">
              <a:spcBef>
                <a:spcPct val="50000"/>
              </a:spcBef>
              <a:buFontTx/>
              <a:buAutoNum type="arabicPeriod"/>
            </a:pPr>
            <a:r>
              <a:rPr lang="fa-IR" sz="2800">
                <a:solidFill>
                  <a:srgbClr val="FFFF66"/>
                </a:solidFill>
              </a:rPr>
              <a:t>« رقابت انحصاری » را با ذکر یک مثال تعریف کند.</a:t>
            </a:r>
          </a:p>
          <a:p>
            <a:pPr marL="342900" indent="-342900">
              <a:spcBef>
                <a:spcPct val="50000"/>
              </a:spcBef>
              <a:buFontTx/>
              <a:buAutoNum type="arabicPeriod"/>
            </a:pPr>
            <a:r>
              <a:rPr lang="fa-IR" sz="2800">
                <a:solidFill>
                  <a:srgbClr val="FFFF66"/>
                </a:solidFill>
              </a:rPr>
              <a:t>بهترین یا سودآورترین سطح تولید را با توجه به منحنی تقاضا در کوتاه مدت ذکر نماید.</a:t>
            </a:r>
          </a:p>
          <a:p>
            <a:pPr marL="342900" indent="-342900">
              <a:spcBef>
                <a:spcPct val="50000"/>
              </a:spcBef>
              <a:buFontTx/>
              <a:buAutoNum type="arabicPeriod"/>
            </a:pPr>
            <a:r>
              <a:rPr lang="fa-IR" sz="2800">
                <a:solidFill>
                  <a:srgbClr val="FFFF66"/>
                </a:solidFill>
              </a:rPr>
              <a:t>رقابت انحصاری را با رقابت کامل مقایسه نماید.</a:t>
            </a:r>
          </a:p>
          <a:p>
            <a:pPr marL="342900" indent="-342900">
              <a:spcBef>
                <a:spcPct val="50000"/>
              </a:spcBef>
              <a:buFontTx/>
              <a:buAutoNum type="arabicPeriod"/>
            </a:pPr>
            <a:r>
              <a:rPr lang="fa-IR" sz="2800">
                <a:solidFill>
                  <a:srgbClr val="FFFF66"/>
                </a:solidFill>
              </a:rPr>
              <a:t>اصطلاحات مهم اقتصادی زیر را تعریف نماید :</a:t>
            </a:r>
          </a:p>
          <a:p>
            <a:pPr marL="342900" indent="-342900">
              <a:spcBef>
                <a:spcPct val="50000"/>
              </a:spcBef>
            </a:pPr>
            <a:r>
              <a:rPr lang="fa-IR" sz="2800">
                <a:solidFill>
                  <a:srgbClr val="FFFF66"/>
                </a:solidFill>
              </a:rPr>
              <a:t>  الف) محصولات متمایز        ب) رقابت انحصاری                 ج) رقابت غیر قیمتی</a:t>
            </a:r>
          </a:p>
          <a:p>
            <a:pPr marL="342900" indent="-342900">
              <a:spcBef>
                <a:spcPct val="50000"/>
              </a:spcBef>
              <a:buFontTx/>
              <a:buAutoNum type="arabicPeriod"/>
            </a:pP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2276">
                                            <p:txEl>
                                              <p:pRg st="0" end="0"/>
                                            </p:txEl>
                                          </p:spTgt>
                                        </p:tgtEl>
                                        <p:attrNameLst>
                                          <p:attrName>style.visibility</p:attrName>
                                        </p:attrNameLst>
                                      </p:cBhvr>
                                      <p:to>
                                        <p:strVal val="visible"/>
                                      </p:to>
                                    </p:set>
                                    <p:animEffect transition="in" filter="dissolve">
                                      <p:cBhvr>
                                        <p:cTn id="7" dur="500"/>
                                        <p:tgtEl>
                                          <p:spTgt spid="1822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2276">
                                            <p:txEl>
                                              <p:pRg st="1" end="1"/>
                                            </p:txEl>
                                          </p:spTgt>
                                        </p:tgtEl>
                                        <p:attrNameLst>
                                          <p:attrName>style.visibility</p:attrName>
                                        </p:attrNameLst>
                                      </p:cBhvr>
                                      <p:to>
                                        <p:strVal val="visible"/>
                                      </p:to>
                                    </p:set>
                                    <p:animEffect transition="in" filter="dissolve">
                                      <p:cBhvr>
                                        <p:cTn id="10" dur="500"/>
                                        <p:tgtEl>
                                          <p:spTgt spid="18227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82276">
                                            <p:txEl>
                                              <p:pRg st="2" end="2"/>
                                            </p:txEl>
                                          </p:spTgt>
                                        </p:tgtEl>
                                        <p:attrNameLst>
                                          <p:attrName>style.visibility</p:attrName>
                                        </p:attrNameLst>
                                      </p:cBhvr>
                                      <p:to>
                                        <p:strVal val="visible"/>
                                      </p:to>
                                    </p:set>
                                    <p:animEffect transition="in" filter="dissolve">
                                      <p:cBhvr>
                                        <p:cTn id="13" dur="500"/>
                                        <p:tgtEl>
                                          <p:spTgt spid="18227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82276">
                                            <p:txEl>
                                              <p:pRg st="3" end="3"/>
                                            </p:txEl>
                                          </p:spTgt>
                                        </p:tgtEl>
                                        <p:attrNameLst>
                                          <p:attrName>style.visibility</p:attrName>
                                        </p:attrNameLst>
                                      </p:cBhvr>
                                      <p:to>
                                        <p:strVal val="visible"/>
                                      </p:to>
                                    </p:set>
                                    <p:animEffect transition="in" filter="dissolve">
                                      <p:cBhvr>
                                        <p:cTn id="16" dur="500"/>
                                        <p:tgtEl>
                                          <p:spTgt spid="182276">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82276">
                                            <p:txEl>
                                              <p:pRg st="4" end="4"/>
                                            </p:txEl>
                                          </p:spTgt>
                                        </p:tgtEl>
                                        <p:attrNameLst>
                                          <p:attrName>style.visibility</p:attrName>
                                        </p:attrNameLst>
                                      </p:cBhvr>
                                      <p:to>
                                        <p:strVal val="visible"/>
                                      </p:to>
                                    </p:set>
                                    <p:animEffect transition="in" filter="dissolve">
                                      <p:cBhvr>
                                        <p:cTn id="19" dur="500"/>
                                        <p:tgtEl>
                                          <p:spTgt spid="182276">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182276">
                                            <p:txEl>
                                              <p:pRg st="5" end="5"/>
                                            </p:txEl>
                                          </p:spTgt>
                                        </p:tgtEl>
                                        <p:attrNameLst>
                                          <p:attrName>style.visibility</p:attrName>
                                        </p:attrNameLst>
                                      </p:cBhvr>
                                      <p:to>
                                        <p:strVal val="visible"/>
                                      </p:to>
                                    </p:set>
                                    <p:animEffect transition="in" filter="dissolve">
                                      <p:cBhvr>
                                        <p:cTn id="22" dur="500"/>
                                        <p:tgtEl>
                                          <p:spTgt spid="18227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Text Box 4"/>
          <p:cNvSpPr txBox="1">
            <a:spLocks noChangeArrowheads="1"/>
          </p:cNvSpPr>
          <p:nvPr/>
        </p:nvSpPr>
        <p:spPr bwMode="auto">
          <a:xfrm>
            <a:off x="468313" y="1916113"/>
            <a:ext cx="8207375" cy="3998912"/>
          </a:xfrm>
          <a:prstGeom prst="rect">
            <a:avLst/>
          </a:prstGeom>
          <a:noFill/>
          <a:ln w="9525">
            <a:noFill/>
            <a:miter lim="800000"/>
            <a:headEnd/>
            <a:tailEnd/>
          </a:ln>
          <a:effectLst/>
        </p:spPr>
        <p:txBody>
          <a:bodyPr>
            <a:spAutoFit/>
          </a:bodyPr>
          <a:lstStyle/>
          <a:p>
            <a:pPr marL="342900" indent="-342900" algn="just">
              <a:spcBef>
                <a:spcPct val="50000"/>
              </a:spcBef>
            </a:pPr>
            <a:r>
              <a:rPr lang="fa-IR" sz="3200">
                <a:solidFill>
                  <a:srgbClr val="FFFF66"/>
                </a:solidFill>
              </a:rPr>
              <a:t>ادامه هدفهای رفتاری :</a:t>
            </a:r>
          </a:p>
          <a:p>
            <a:pPr marL="342900" indent="-342900" algn="just">
              <a:spcBef>
                <a:spcPct val="50000"/>
              </a:spcBef>
            </a:pPr>
            <a:r>
              <a:rPr lang="fa-IR" sz="2800">
                <a:solidFill>
                  <a:srgbClr val="FFFF66"/>
                </a:solidFill>
              </a:rPr>
              <a:t>5. عناصر رقابتی انحصاری را مشخص کند.</a:t>
            </a:r>
          </a:p>
          <a:p>
            <a:pPr marL="342900" indent="-342900" algn="just">
              <a:spcBef>
                <a:spcPct val="50000"/>
              </a:spcBef>
            </a:pPr>
            <a:r>
              <a:rPr lang="fa-IR" sz="2800">
                <a:solidFill>
                  <a:srgbClr val="FFFF66"/>
                </a:solidFill>
              </a:rPr>
              <a:t>6. علت مشکل بودن تعریف صنعت رقابت انحصاری را بیان نماید.</a:t>
            </a:r>
          </a:p>
          <a:p>
            <a:pPr marL="342900" indent="-342900" algn="just">
              <a:spcBef>
                <a:spcPct val="50000"/>
              </a:spcBef>
            </a:pPr>
            <a:r>
              <a:rPr lang="fa-IR" sz="2800">
                <a:solidFill>
                  <a:srgbClr val="FFFF66"/>
                </a:solidFill>
              </a:rPr>
              <a:t>7. مفاهیم کارایی بلندمدت رقابت انحصاری را در ارتباط با تخصیص منابع و اندازه کارگاه و استفاده از کارگاه شرح دهد.</a:t>
            </a:r>
          </a:p>
          <a:p>
            <a:pPr marL="342900" indent="-342900" algn="just">
              <a:spcBef>
                <a:spcPct val="50000"/>
              </a:spcBef>
            </a:pPr>
            <a:r>
              <a:rPr lang="fa-IR" sz="2800">
                <a:solidFill>
                  <a:srgbClr val="FFFF66"/>
                </a:solidFill>
              </a:rPr>
              <a:t>8. با استفاده از نمودار تعادل بلندمدت یک شرکت انحصاری را با موقعیت تعادل بلندمدت یک شرکت رقابتی مقایسه کند.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3300">
                                            <p:txEl>
                                              <p:pRg st="0" end="0"/>
                                            </p:txEl>
                                          </p:spTgt>
                                        </p:tgtEl>
                                        <p:attrNameLst>
                                          <p:attrName>style.visibility</p:attrName>
                                        </p:attrNameLst>
                                      </p:cBhvr>
                                      <p:to>
                                        <p:strVal val="visible"/>
                                      </p:to>
                                    </p:set>
                                    <p:animEffect transition="in" filter="dissolve">
                                      <p:cBhvr>
                                        <p:cTn id="7" dur="500"/>
                                        <p:tgtEl>
                                          <p:spTgt spid="18330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3300">
                                            <p:txEl>
                                              <p:pRg st="1" end="1"/>
                                            </p:txEl>
                                          </p:spTgt>
                                        </p:tgtEl>
                                        <p:attrNameLst>
                                          <p:attrName>style.visibility</p:attrName>
                                        </p:attrNameLst>
                                      </p:cBhvr>
                                      <p:to>
                                        <p:strVal val="visible"/>
                                      </p:to>
                                    </p:set>
                                    <p:animEffect transition="in" filter="dissolve">
                                      <p:cBhvr>
                                        <p:cTn id="10" dur="500"/>
                                        <p:tgtEl>
                                          <p:spTgt spid="18330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83300">
                                            <p:txEl>
                                              <p:pRg st="2" end="2"/>
                                            </p:txEl>
                                          </p:spTgt>
                                        </p:tgtEl>
                                        <p:attrNameLst>
                                          <p:attrName>style.visibility</p:attrName>
                                        </p:attrNameLst>
                                      </p:cBhvr>
                                      <p:to>
                                        <p:strVal val="visible"/>
                                      </p:to>
                                    </p:set>
                                    <p:animEffect transition="in" filter="dissolve">
                                      <p:cBhvr>
                                        <p:cTn id="13" dur="500"/>
                                        <p:tgtEl>
                                          <p:spTgt spid="18330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83300">
                                            <p:txEl>
                                              <p:pRg st="3" end="3"/>
                                            </p:txEl>
                                          </p:spTgt>
                                        </p:tgtEl>
                                        <p:attrNameLst>
                                          <p:attrName>style.visibility</p:attrName>
                                        </p:attrNameLst>
                                      </p:cBhvr>
                                      <p:to>
                                        <p:strVal val="visible"/>
                                      </p:to>
                                    </p:set>
                                    <p:animEffect transition="in" filter="dissolve">
                                      <p:cBhvr>
                                        <p:cTn id="16" dur="500"/>
                                        <p:tgtEl>
                                          <p:spTgt spid="183300">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183300">
                                            <p:txEl>
                                              <p:pRg st="4" end="4"/>
                                            </p:txEl>
                                          </p:spTgt>
                                        </p:tgtEl>
                                        <p:attrNameLst>
                                          <p:attrName>style.visibility</p:attrName>
                                        </p:attrNameLst>
                                      </p:cBhvr>
                                      <p:to>
                                        <p:strVal val="visible"/>
                                      </p:to>
                                    </p:set>
                                    <p:animEffect transition="in" filter="dissolve">
                                      <p:cBhvr>
                                        <p:cTn id="19" dur="500"/>
                                        <p:tgtEl>
                                          <p:spTgt spid="1833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4" name="Text Box 4"/>
          <p:cNvSpPr txBox="1">
            <a:spLocks noChangeArrowheads="1"/>
          </p:cNvSpPr>
          <p:nvPr/>
        </p:nvSpPr>
        <p:spPr bwMode="auto">
          <a:xfrm>
            <a:off x="611188" y="1989138"/>
            <a:ext cx="8064500" cy="3357562"/>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ادامه هدفهای رفتاری :</a:t>
            </a:r>
          </a:p>
          <a:p>
            <a:pPr algn="just">
              <a:spcBef>
                <a:spcPct val="50000"/>
              </a:spcBef>
            </a:pPr>
            <a:r>
              <a:rPr lang="fa-IR" sz="2800">
                <a:solidFill>
                  <a:srgbClr val="FFFF66"/>
                </a:solidFill>
              </a:rPr>
              <a:t>9. اثرات تبلیغات و تنوع گذاری در کالاهای مشابه را روی     منحنی های تقاضا و هزینه شرکت بیان کند.</a:t>
            </a:r>
          </a:p>
          <a:p>
            <a:pPr algn="just">
              <a:spcBef>
                <a:spcPct val="50000"/>
              </a:spcBef>
            </a:pPr>
            <a:r>
              <a:rPr lang="fa-IR" sz="2800">
                <a:solidFill>
                  <a:srgbClr val="FFFF66"/>
                </a:solidFill>
              </a:rPr>
              <a:t>10. رقابت بدون قیمت را توضیح دهد.</a:t>
            </a:r>
          </a:p>
          <a:p>
            <a:pPr algn="just">
              <a:spcBef>
                <a:spcPct val="50000"/>
              </a:spcBef>
            </a:pPr>
            <a:r>
              <a:rPr lang="fa-IR" sz="2800">
                <a:solidFill>
                  <a:srgbClr val="FFFF66"/>
                </a:solidFill>
              </a:rPr>
              <a:t>11. مزایا و معایب تبلیغات و تنوع گذاری را در کالاهای مشابه عنوان کند.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4324">
                                            <p:txEl>
                                              <p:pRg st="0" end="0"/>
                                            </p:txEl>
                                          </p:spTgt>
                                        </p:tgtEl>
                                        <p:attrNameLst>
                                          <p:attrName>style.visibility</p:attrName>
                                        </p:attrNameLst>
                                      </p:cBhvr>
                                      <p:to>
                                        <p:strVal val="visible"/>
                                      </p:to>
                                    </p:set>
                                    <p:animEffect transition="in" filter="dissolve">
                                      <p:cBhvr>
                                        <p:cTn id="7" dur="500"/>
                                        <p:tgtEl>
                                          <p:spTgt spid="1843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4324">
                                            <p:txEl>
                                              <p:pRg st="1" end="1"/>
                                            </p:txEl>
                                          </p:spTgt>
                                        </p:tgtEl>
                                        <p:attrNameLst>
                                          <p:attrName>style.visibility</p:attrName>
                                        </p:attrNameLst>
                                      </p:cBhvr>
                                      <p:to>
                                        <p:strVal val="visible"/>
                                      </p:to>
                                    </p:set>
                                    <p:animEffect transition="in" filter="dissolve">
                                      <p:cBhvr>
                                        <p:cTn id="10" dur="500"/>
                                        <p:tgtEl>
                                          <p:spTgt spid="18432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84324">
                                            <p:txEl>
                                              <p:pRg st="2" end="2"/>
                                            </p:txEl>
                                          </p:spTgt>
                                        </p:tgtEl>
                                        <p:attrNameLst>
                                          <p:attrName>style.visibility</p:attrName>
                                        </p:attrNameLst>
                                      </p:cBhvr>
                                      <p:to>
                                        <p:strVal val="visible"/>
                                      </p:to>
                                    </p:set>
                                    <p:animEffect transition="in" filter="dissolve">
                                      <p:cBhvr>
                                        <p:cTn id="13" dur="500"/>
                                        <p:tgtEl>
                                          <p:spTgt spid="184324">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84324">
                                            <p:txEl>
                                              <p:pRg st="3" end="3"/>
                                            </p:txEl>
                                          </p:spTgt>
                                        </p:tgtEl>
                                        <p:attrNameLst>
                                          <p:attrName>style.visibility</p:attrName>
                                        </p:attrNameLst>
                                      </p:cBhvr>
                                      <p:to>
                                        <p:strVal val="visible"/>
                                      </p:to>
                                    </p:set>
                                    <p:animEffect transition="in" filter="dissolve">
                                      <p:cBhvr>
                                        <p:cTn id="16" dur="500"/>
                                        <p:tgtEl>
                                          <p:spTgt spid="18432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8" name="Text Box 4"/>
          <p:cNvSpPr txBox="1">
            <a:spLocks noChangeArrowheads="1"/>
          </p:cNvSpPr>
          <p:nvPr/>
        </p:nvSpPr>
        <p:spPr bwMode="auto">
          <a:xfrm>
            <a:off x="395288" y="2060575"/>
            <a:ext cx="8280400" cy="2074863"/>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تعریف رقابت انحصاری :</a:t>
            </a:r>
          </a:p>
          <a:p>
            <a:pPr algn="just">
              <a:spcBef>
                <a:spcPct val="50000"/>
              </a:spcBef>
            </a:pPr>
            <a:r>
              <a:rPr lang="fa-IR" sz="2800">
                <a:solidFill>
                  <a:srgbClr val="FFFF66"/>
                </a:solidFill>
              </a:rPr>
              <a:t>در رقابت انحصاری تعداد زیادی شرکت وجود دارند که کالاها و خدمات مشابه ولی متنوع ( یا متمایز ) را به فروش می رسانند. درواقع مخلوطی است از رقابت و انحصار.</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5348">
                                            <p:txEl>
                                              <p:pRg st="0" end="0"/>
                                            </p:txEl>
                                          </p:spTgt>
                                        </p:tgtEl>
                                        <p:attrNameLst>
                                          <p:attrName>style.visibility</p:attrName>
                                        </p:attrNameLst>
                                      </p:cBhvr>
                                      <p:to>
                                        <p:strVal val="visible"/>
                                      </p:to>
                                    </p:set>
                                    <p:animEffect transition="in" filter="dissolve">
                                      <p:cBhvr>
                                        <p:cTn id="7" dur="500"/>
                                        <p:tgtEl>
                                          <p:spTgt spid="18534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5348">
                                            <p:txEl>
                                              <p:pRg st="1" end="1"/>
                                            </p:txEl>
                                          </p:spTgt>
                                        </p:tgtEl>
                                        <p:attrNameLst>
                                          <p:attrName>style.visibility</p:attrName>
                                        </p:attrNameLst>
                                      </p:cBhvr>
                                      <p:to>
                                        <p:strVal val="visible"/>
                                      </p:to>
                                    </p:set>
                                    <p:animEffect transition="in" filter="dissolve">
                                      <p:cBhvr>
                                        <p:cTn id="10" dur="500"/>
                                        <p:tgtEl>
                                          <p:spTgt spid="1853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2" name="Text Box 4"/>
          <p:cNvSpPr txBox="1">
            <a:spLocks noChangeArrowheads="1"/>
          </p:cNvSpPr>
          <p:nvPr/>
        </p:nvSpPr>
        <p:spPr bwMode="auto">
          <a:xfrm>
            <a:off x="539750" y="2133600"/>
            <a:ext cx="8207375" cy="2501900"/>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به حداکثر رساندن سود :</a:t>
            </a:r>
          </a:p>
          <a:p>
            <a:pPr algn="just">
              <a:spcBef>
                <a:spcPct val="50000"/>
              </a:spcBef>
            </a:pPr>
            <a:r>
              <a:rPr lang="fa-IR" sz="2800">
                <a:solidFill>
                  <a:srgbClr val="FFFF66"/>
                </a:solidFill>
              </a:rPr>
              <a:t>انحصارگر رقابتی با منحنی تقاضا با شیب منفی ( تمایز محصول ) ولی بسیار کشش دار ( به علت در دسترس بودن جایگزین های نزدیک ) روبرو است. بهترین یا سودآورترین سطح تولید وقتی است که </a:t>
            </a:r>
            <a:r>
              <a:rPr lang="en-US" sz="2800">
                <a:solidFill>
                  <a:srgbClr val="FFFF66"/>
                </a:solidFill>
              </a:rPr>
              <a:t>MR=MC</a:t>
            </a:r>
            <a:r>
              <a:rPr lang="fa-IR" sz="2800">
                <a:solidFill>
                  <a:srgbClr val="FFFF66"/>
                </a:solidFill>
              </a:rPr>
              <a:t> ، با </a:t>
            </a:r>
            <a:r>
              <a:rPr lang="en-US" sz="2800">
                <a:solidFill>
                  <a:srgbClr val="FFFF66"/>
                </a:solidFill>
              </a:rPr>
              <a:t>P&gt;AVC</a:t>
            </a:r>
            <a:r>
              <a:rPr lang="fa-IR" sz="2800">
                <a:solidFill>
                  <a:srgbClr val="FFFF66"/>
                </a:solidFill>
              </a:rPr>
              <a:t> باشد. </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6372">
                                            <p:txEl>
                                              <p:pRg st="0" end="0"/>
                                            </p:txEl>
                                          </p:spTgt>
                                        </p:tgtEl>
                                        <p:attrNameLst>
                                          <p:attrName>style.visibility</p:attrName>
                                        </p:attrNameLst>
                                      </p:cBhvr>
                                      <p:to>
                                        <p:strVal val="visible"/>
                                      </p:to>
                                    </p:set>
                                    <p:animEffect transition="in" filter="dissolve">
                                      <p:cBhvr>
                                        <p:cTn id="7" dur="500"/>
                                        <p:tgtEl>
                                          <p:spTgt spid="18637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6372">
                                            <p:txEl>
                                              <p:pRg st="1" end="1"/>
                                            </p:txEl>
                                          </p:spTgt>
                                        </p:tgtEl>
                                        <p:attrNameLst>
                                          <p:attrName>style.visibility</p:attrName>
                                        </p:attrNameLst>
                                      </p:cBhvr>
                                      <p:to>
                                        <p:strVal val="visible"/>
                                      </p:to>
                                    </p:set>
                                    <p:animEffect transition="in" filter="dissolve">
                                      <p:cBhvr>
                                        <p:cTn id="10" dur="500"/>
                                        <p:tgtEl>
                                          <p:spTgt spid="1863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6" name="Text Box 4"/>
          <p:cNvSpPr txBox="1">
            <a:spLocks noChangeArrowheads="1"/>
          </p:cNvSpPr>
          <p:nvPr/>
        </p:nvSpPr>
        <p:spPr bwMode="auto">
          <a:xfrm>
            <a:off x="611188" y="2133600"/>
            <a:ext cx="8064500" cy="2501900"/>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خصوصیات رقابت انحصاری :</a:t>
            </a:r>
          </a:p>
          <a:p>
            <a:pPr algn="just">
              <a:spcBef>
                <a:spcPct val="50000"/>
              </a:spcBef>
            </a:pPr>
            <a:r>
              <a:rPr lang="fa-IR" sz="2800">
                <a:solidFill>
                  <a:srgbClr val="FFFF66"/>
                </a:solidFill>
              </a:rPr>
              <a:t>در این تولید ، شرکت می تواند در کوتاه مدت سود ببرد ، سر به سر شود یا زیان خود را به حداقل برساند. در بلندمدت ، شرکتها یا بوسیله سود کوتاه مدت جذب این صنعت می شوند یا اگر زیان کوتاه مدت وجود دارد ، صنعت را ترک می گویند.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7396">
                                            <p:txEl>
                                              <p:pRg st="0" end="0"/>
                                            </p:txEl>
                                          </p:spTgt>
                                        </p:tgtEl>
                                        <p:attrNameLst>
                                          <p:attrName>style.visibility</p:attrName>
                                        </p:attrNameLst>
                                      </p:cBhvr>
                                      <p:to>
                                        <p:strVal val="visible"/>
                                      </p:to>
                                    </p:set>
                                    <p:animEffect transition="in" filter="dissolve">
                                      <p:cBhvr>
                                        <p:cTn id="7" dur="500"/>
                                        <p:tgtEl>
                                          <p:spTgt spid="18739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7396">
                                            <p:txEl>
                                              <p:pRg st="1" end="1"/>
                                            </p:txEl>
                                          </p:spTgt>
                                        </p:tgtEl>
                                        <p:attrNameLst>
                                          <p:attrName>style.visibility</p:attrName>
                                        </p:attrNameLst>
                                      </p:cBhvr>
                                      <p:to>
                                        <p:strVal val="visible"/>
                                      </p:to>
                                    </p:set>
                                    <p:animEffect transition="in" filter="dissolve">
                                      <p:cBhvr>
                                        <p:cTn id="10" dur="500"/>
                                        <p:tgtEl>
                                          <p:spTgt spid="1873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20" name="Text Box 4"/>
          <p:cNvSpPr txBox="1">
            <a:spLocks noChangeArrowheads="1"/>
          </p:cNvSpPr>
          <p:nvPr/>
        </p:nvSpPr>
        <p:spPr bwMode="auto">
          <a:xfrm>
            <a:off x="684213" y="476250"/>
            <a:ext cx="8064500" cy="2501900"/>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مفاهیم کارایی بلند مدت رقابت انحصاری :</a:t>
            </a:r>
          </a:p>
          <a:p>
            <a:pPr algn="just">
              <a:spcBef>
                <a:spcPct val="50000"/>
              </a:spcBef>
            </a:pPr>
            <a:r>
              <a:rPr lang="fa-IR" sz="2800">
                <a:solidFill>
                  <a:srgbClr val="FFFF66"/>
                </a:solidFill>
              </a:rPr>
              <a:t>شرکت رقابتی انحصاری منابع را نادرست تخصیص می دهد زیرا او در وضعیتی تولید می کند که </a:t>
            </a:r>
            <a:r>
              <a:rPr lang="en-US" sz="2800">
                <a:solidFill>
                  <a:srgbClr val="FFFF66"/>
                </a:solidFill>
              </a:rPr>
              <a:t>P&gt;MC</a:t>
            </a:r>
            <a:r>
              <a:rPr lang="fa-IR" sz="2800">
                <a:solidFill>
                  <a:srgbClr val="FFFF66"/>
                </a:solidFill>
              </a:rPr>
              <a:t> است ( نمودار زیر ). علاوه بر این او در پایین ترین نقطه منحنی </a:t>
            </a:r>
            <a:r>
              <a:rPr lang="en-US" sz="2800">
                <a:solidFill>
                  <a:srgbClr val="FFFF66"/>
                </a:solidFill>
              </a:rPr>
              <a:t>LAC</a:t>
            </a:r>
            <a:r>
              <a:rPr lang="fa-IR" sz="2800">
                <a:solidFill>
                  <a:srgbClr val="FFFF66"/>
                </a:solidFill>
              </a:rPr>
              <a:t> مانند رقابت کامل ، تولید نمی کند.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8420">
                                            <p:txEl>
                                              <p:pRg st="0" end="0"/>
                                            </p:txEl>
                                          </p:spTgt>
                                        </p:tgtEl>
                                        <p:attrNameLst>
                                          <p:attrName>style.visibility</p:attrName>
                                        </p:attrNameLst>
                                      </p:cBhvr>
                                      <p:to>
                                        <p:strVal val="visible"/>
                                      </p:to>
                                    </p:set>
                                    <p:animEffect transition="in" filter="dissolve">
                                      <p:cBhvr>
                                        <p:cTn id="7" dur="500"/>
                                        <p:tgtEl>
                                          <p:spTgt spid="1884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8420">
                                            <p:txEl>
                                              <p:pRg st="1" end="1"/>
                                            </p:txEl>
                                          </p:spTgt>
                                        </p:tgtEl>
                                        <p:attrNameLst>
                                          <p:attrName>style.visibility</p:attrName>
                                        </p:attrNameLst>
                                      </p:cBhvr>
                                      <p:to>
                                        <p:strVal val="visible"/>
                                      </p:to>
                                    </p:set>
                                    <p:animEffect transition="in" filter="dissolve">
                                      <p:cBhvr>
                                        <p:cTn id="10" dur="500"/>
                                        <p:tgtEl>
                                          <p:spTgt spid="1884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900113" y="1844675"/>
            <a:ext cx="7993062" cy="2928938"/>
          </a:xfrm>
          <a:prstGeom prst="rect">
            <a:avLst/>
          </a:prstGeom>
          <a:noFill/>
          <a:ln w="9525">
            <a:noFill/>
            <a:miter lim="800000"/>
            <a:headEnd/>
            <a:tailEnd/>
          </a:ln>
          <a:effectLst/>
        </p:spPr>
        <p:txBody>
          <a:bodyPr>
            <a:spAutoFit/>
          </a:bodyPr>
          <a:lstStyle/>
          <a:p>
            <a:pPr>
              <a:spcBef>
                <a:spcPct val="50000"/>
              </a:spcBef>
            </a:pPr>
            <a:r>
              <a:rPr lang="fa-IR" sz="3200">
                <a:solidFill>
                  <a:srgbClr val="66FF66"/>
                </a:solidFill>
              </a:rPr>
              <a:t>چگونه کالاهای تولید شده توزیع شود ؟</a:t>
            </a:r>
          </a:p>
          <a:p>
            <a:pPr algn="just">
              <a:spcBef>
                <a:spcPct val="50000"/>
              </a:spcBef>
            </a:pPr>
            <a:r>
              <a:rPr lang="fa-IR" sz="2800">
                <a:solidFill>
                  <a:srgbClr val="66FF66"/>
                </a:solidFill>
              </a:rPr>
              <a:t>دو حالت می تواند مطرح شود. اول اینکه رابینسن و جمعه با یکدیگر زندگی نمایند ، و به تولید پرداخته و سپس بین خود تولیدات را توزیع نمایند. یا اینکه هر یک به یک منتهی علیه جزیره رفته و به تنهایی به تولید کالا هایی که در آن مزیت دارند و می توانند با مبادله آنها از وجود یکدیگر بهره مند شوند ، بپردازند.</a:t>
            </a:r>
            <a:endParaRPr lang="en-US" sz="2800">
              <a:solidFill>
                <a:srgbClr val="66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dissolve">
                                      <p:cBhvr>
                                        <p:cTn id="7" dur="500"/>
                                        <p:tgtEl>
                                          <p:spTgt spid="184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436">
                                            <p:txEl>
                                              <p:pRg st="1" end="1"/>
                                            </p:txEl>
                                          </p:spTgt>
                                        </p:tgtEl>
                                        <p:attrNameLst>
                                          <p:attrName>style.visibility</p:attrName>
                                        </p:attrNameLst>
                                      </p:cBhvr>
                                      <p:to>
                                        <p:strVal val="visible"/>
                                      </p:to>
                                    </p:set>
                                    <p:animEffect transition="in" filter="dissolve">
                                      <p:cBhvr>
                                        <p:cTn id="10" dur="500"/>
                                        <p:tgtEl>
                                          <p:spTgt spid="184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4" name="Text Box 4"/>
          <p:cNvSpPr txBox="1">
            <a:spLocks noChangeArrowheads="1"/>
          </p:cNvSpPr>
          <p:nvPr/>
        </p:nvSpPr>
        <p:spPr bwMode="auto">
          <a:xfrm>
            <a:off x="468313" y="2205038"/>
            <a:ext cx="8208962" cy="1647825"/>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مقایسه رقابت انحصاری با رقابت کامل :</a:t>
            </a:r>
          </a:p>
          <a:p>
            <a:pPr algn="just">
              <a:spcBef>
                <a:spcPct val="50000"/>
              </a:spcBef>
            </a:pPr>
            <a:r>
              <a:rPr lang="fa-IR" sz="2800">
                <a:solidFill>
                  <a:srgbClr val="FFFF66"/>
                </a:solidFill>
              </a:rPr>
              <a:t>برعکس رقابت کامل ، انحصارگر رقابتی در رقابت بدون قیمت که بصورت آگهی های تجارتی و تمایز محصول است ، شرکت دارد.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9444">
                                            <p:txEl>
                                              <p:pRg st="0" end="0"/>
                                            </p:txEl>
                                          </p:spTgt>
                                        </p:tgtEl>
                                        <p:attrNameLst>
                                          <p:attrName>style.visibility</p:attrName>
                                        </p:attrNameLst>
                                      </p:cBhvr>
                                      <p:to>
                                        <p:strVal val="visible"/>
                                      </p:to>
                                    </p:set>
                                    <p:animEffect transition="in" filter="dissolve">
                                      <p:cBhvr>
                                        <p:cTn id="7" dur="500"/>
                                        <p:tgtEl>
                                          <p:spTgt spid="18944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89444">
                                            <p:txEl>
                                              <p:pRg st="1" end="1"/>
                                            </p:txEl>
                                          </p:spTgt>
                                        </p:tgtEl>
                                        <p:attrNameLst>
                                          <p:attrName>style.visibility</p:attrName>
                                        </p:attrNameLst>
                                      </p:cBhvr>
                                      <p:to>
                                        <p:strVal val="visible"/>
                                      </p:to>
                                    </p:set>
                                    <p:animEffect transition="in" filter="dissolve">
                                      <p:cBhvr>
                                        <p:cTn id="10" dur="500"/>
                                        <p:tgtEl>
                                          <p:spTgt spid="18944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80" name="Text Box 4"/>
          <p:cNvSpPr txBox="1">
            <a:spLocks noChangeArrowheads="1"/>
          </p:cNvSpPr>
          <p:nvPr/>
        </p:nvSpPr>
        <p:spPr bwMode="auto">
          <a:xfrm>
            <a:off x="539750" y="2133600"/>
            <a:ext cx="8135938" cy="1647825"/>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محصولات متمایز :</a:t>
            </a:r>
          </a:p>
          <a:p>
            <a:pPr algn="just">
              <a:spcBef>
                <a:spcPct val="50000"/>
              </a:spcBef>
            </a:pPr>
            <a:r>
              <a:rPr lang="fa-IR" sz="2800">
                <a:solidFill>
                  <a:srgbClr val="FFFF66"/>
                </a:solidFill>
              </a:rPr>
              <a:t>عبارتست از محصولات مشابه ولی نه یکسان که تفاوت های واقعی یا خیالی آن ها می تواند به وسیله آگهی بوجود بیاید.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4980">
                                            <p:txEl>
                                              <p:pRg st="0" end="0"/>
                                            </p:txEl>
                                          </p:spTgt>
                                        </p:tgtEl>
                                        <p:attrNameLst>
                                          <p:attrName>style.visibility</p:attrName>
                                        </p:attrNameLst>
                                      </p:cBhvr>
                                      <p:to>
                                        <p:strVal val="visible"/>
                                      </p:to>
                                    </p:set>
                                    <p:animEffect transition="in" filter="dissolve">
                                      <p:cBhvr>
                                        <p:cTn id="7" dur="500"/>
                                        <p:tgtEl>
                                          <p:spTgt spid="25498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4980">
                                            <p:txEl>
                                              <p:pRg st="1" end="1"/>
                                            </p:txEl>
                                          </p:spTgt>
                                        </p:tgtEl>
                                        <p:attrNameLst>
                                          <p:attrName>style.visibility</p:attrName>
                                        </p:attrNameLst>
                                      </p:cBhvr>
                                      <p:to>
                                        <p:strVal val="visible"/>
                                      </p:to>
                                    </p:set>
                                    <p:animEffect transition="in" filter="dissolve">
                                      <p:cBhvr>
                                        <p:cTn id="10" dur="500"/>
                                        <p:tgtEl>
                                          <p:spTgt spid="2549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4" name="Text Box 4"/>
          <p:cNvSpPr txBox="1">
            <a:spLocks noChangeArrowheads="1"/>
          </p:cNvSpPr>
          <p:nvPr/>
        </p:nvSpPr>
        <p:spPr bwMode="auto">
          <a:xfrm>
            <a:off x="468313" y="2133600"/>
            <a:ext cx="8208962" cy="2074863"/>
          </a:xfrm>
          <a:prstGeom prst="rect">
            <a:avLst/>
          </a:prstGeom>
          <a:noFill/>
          <a:ln w="9525">
            <a:noFill/>
            <a:miter lim="800000"/>
            <a:headEnd/>
            <a:tailEnd/>
          </a:ln>
          <a:effectLst/>
        </p:spPr>
        <p:txBody>
          <a:bodyPr>
            <a:spAutoFit/>
          </a:bodyPr>
          <a:lstStyle/>
          <a:p>
            <a:pPr algn="just">
              <a:spcBef>
                <a:spcPct val="50000"/>
              </a:spcBef>
            </a:pPr>
            <a:r>
              <a:rPr lang="fa-IR" sz="3200">
                <a:solidFill>
                  <a:srgbClr val="FFFF66"/>
                </a:solidFill>
              </a:rPr>
              <a:t>رقابت غیر قیمتی :</a:t>
            </a:r>
          </a:p>
          <a:p>
            <a:pPr algn="just">
              <a:spcBef>
                <a:spcPct val="50000"/>
              </a:spcBef>
            </a:pPr>
            <a:r>
              <a:rPr lang="fa-IR" sz="2800">
                <a:solidFill>
                  <a:srgbClr val="FFFF66"/>
                </a:solidFill>
              </a:rPr>
              <a:t>عبارتست از تکنیک های رقابتی تبلیغات ، افزایش فروش ، خدمات برای مشتریان و تمایز محصولات که معمولاً در بازارهای رقابت انحصاری و انحصاری فروش پیدا می شود.</a:t>
            </a:r>
            <a:endParaRPr lang="en-US" sz="2800">
              <a:solidFill>
                <a:srgbClr val="FF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6004">
                                            <p:txEl>
                                              <p:pRg st="0" end="0"/>
                                            </p:txEl>
                                          </p:spTgt>
                                        </p:tgtEl>
                                        <p:attrNameLst>
                                          <p:attrName>style.visibility</p:attrName>
                                        </p:attrNameLst>
                                      </p:cBhvr>
                                      <p:to>
                                        <p:strVal val="visible"/>
                                      </p:to>
                                    </p:set>
                                    <p:animEffect transition="in" filter="dissolve">
                                      <p:cBhvr>
                                        <p:cTn id="7" dur="500"/>
                                        <p:tgtEl>
                                          <p:spTgt spid="25600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6004">
                                            <p:txEl>
                                              <p:pRg st="1" end="1"/>
                                            </p:txEl>
                                          </p:spTgt>
                                        </p:tgtEl>
                                        <p:attrNameLst>
                                          <p:attrName>style.visibility</p:attrName>
                                        </p:attrNameLst>
                                      </p:cBhvr>
                                      <p:to>
                                        <p:strVal val="visible"/>
                                      </p:to>
                                    </p:set>
                                    <p:animEffect transition="in" filter="dissolve">
                                      <p:cBhvr>
                                        <p:cTn id="10" dur="500"/>
                                        <p:tgtEl>
                                          <p:spTgt spid="2560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2" name="Text Box 4"/>
          <p:cNvSpPr txBox="1">
            <a:spLocks noChangeArrowheads="1"/>
          </p:cNvSpPr>
          <p:nvPr/>
        </p:nvSpPr>
        <p:spPr bwMode="auto">
          <a:xfrm>
            <a:off x="1476375" y="2708275"/>
            <a:ext cx="5111750" cy="1006475"/>
          </a:xfrm>
          <a:prstGeom prst="rect">
            <a:avLst/>
          </a:prstGeom>
          <a:noFill/>
          <a:ln w="9525">
            <a:noFill/>
            <a:miter lim="800000"/>
            <a:headEnd/>
            <a:tailEnd/>
          </a:ln>
          <a:effectLst/>
        </p:spPr>
        <p:txBody>
          <a:bodyPr>
            <a:spAutoFit/>
          </a:bodyPr>
          <a:lstStyle/>
          <a:p>
            <a:pPr>
              <a:spcBef>
                <a:spcPct val="50000"/>
              </a:spcBef>
            </a:pPr>
            <a:r>
              <a:rPr lang="fa-IR" sz="6000">
                <a:solidFill>
                  <a:srgbClr val="FFFF00"/>
                </a:solidFill>
                <a:latin typeface="Tahoma" pitchFamily="34" charset="0"/>
                <a:cs typeface="Nazanin" pitchFamily="2" charset="-78"/>
              </a:rPr>
              <a:t>و اللهُ ولیُّ التّوفيق</a:t>
            </a:r>
            <a:endParaRPr lang="en-US" sz="6000">
              <a:solidFill>
                <a:srgbClr val="FFFF00"/>
              </a:solidFill>
              <a:latin typeface="Tahoma" pitchFamily="34" charset="0"/>
              <a:cs typeface="Nazanin" pitchFamily="2" charset="-78"/>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539750" y="1844675"/>
            <a:ext cx="8353425" cy="2928938"/>
          </a:xfrm>
          <a:prstGeom prst="rect">
            <a:avLst/>
          </a:prstGeom>
          <a:noFill/>
          <a:ln w="9525">
            <a:noFill/>
            <a:miter lim="800000"/>
            <a:headEnd/>
            <a:tailEnd/>
          </a:ln>
          <a:effectLst/>
        </p:spPr>
        <p:txBody>
          <a:bodyPr>
            <a:spAutoFit/>
          </a:bodyPr>
          <a:lstStyle/>
          <a:p>
            <a:pPr>
              <a:spcBef>
                <a:spcPct val="50000"/>
              </a:spcBef>
            </a:pPr>
            <a:r>
              <a:rPr lang="fa-IR" sz="3200">
                <a:solidFill>
                  <a:srgbClr val="66FF66"/>
                </a:solidFill>
              </a:rPr>
              <a:t>کالاهای سرمایه ای و کالاهای مصرفی :</a:t>
            </a:r>
          </a:p>
          <a:p>
            <a:pPr algn="just">
              <a:spcBef>
                <a:spcPct val="50000"/>
              </a:spcBef>
            </a:pPr>
            <a:r>
              <a:rPr lang="fa-IR" sz="2800">
                <a:solidFill>
                  <a:srgbClr val="66FF66"/>
                </a:solidFill>
              </a:rPr>
              <a:t>سرمایه هر چیزی است که برای تولید کالاها و خدمات دیگر در یک دوره زمانی ، به کار گرفته شود و مستهلک گردد. در نتیجه تولید سرمایه به این معنی است که منافع امروز را برای فواید آینده مبادله  می کنیم. مرحله استفاده از منابع برای تولید یک سرمایه جدید را سرمایه گذاری می نامیم.</a:t>
            </a:r>
            <a:endParaRPr lang="en-US" sz="2800">
              <a:solidFill>
                <a:srgbClr val="66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dissolve">
                                      <p:cBhvr>
                                        <p:cTn id="7" dur="500"/>
                                        <p:tgtEl>
                                          <p:spTgt spid="194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460">
                                            <p:txEl>
                                              <p:pRg st="1" end="1"/>
                                            </p:txEl>
                                          </p:spTgt>
                                        </p:tgtEl>
                                        <p:attrNameLst>
                                          <p:attrName>style.visibility</p:attrName>
                                        </p:attrNameLst>
                                      </p:cBhvr>
                                      <p:to>
                                        <p:strVal val="visible"/>
                                      </p:to>
                                    </p:set>
                                    <p:animEffect transition="in" filter="dissolve">
                                      <p:cBhvr>
                                        <p:cTn id="10" dur="500"/>
                                        <p:tgtEl>
                                          <p:spTgt spid="1946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8" name="Text Box 4"/>
          <p:cNvSpPr txBox="1">
            <a:spLocks noChangeArrowheads="1"/>
          </p:cNvSpPr>
          <p:nvPr/>
        </p:nvSpPr>
        <p:spPr bwMode="auto">
          <a:xfrm>
            <a:off x="684213" y="1773238"/>
            <a:ext cx="8137525" cy="2503487"/>
          </a:xfrm>
          <a:prstGeom prst="rect">
            <a:avLst/>
          </a:prstGeom>
          <a:noFill/>
          <a:ln w="9525">
            <a:noFill/>
            <a:miter lim="800000"/>
            <a:headEnd/>
            <a:tailEnd/>
          </a:ln>
          <a:effectLst/>
        </p:spPr>
        <p:txBody>
          <a:bodyPr>
            <a:spAutoFit/>
          </a:bodyPr>
          <a:lstStyle/>
          <a:p>
            <a:pPr>
              <a:spcBef>
                <a:spcPct val="50000"/>
              </a:spcBef>
            </a:pPr>
            <a:r>
              <a:rPr lang="fa-IR" sz="3200">
                <a:solidFill>
                  <a:srgbClr val="66FF66"/>
                </a:solidFill>
              </a:rPr>
              <a:t>عوامل مؤثر در انتخاب نوع کالا برای تولید :</a:t>
            </a:r>
          </a:p>
          <a:p>
            <a:pPr>
              <a:spcBef>
                <a:spcPct val="50000"/>
              </a:spcBef>
              <a:buFontTx/>
              <a:buChar char="•"/>
            </a:pPr>
            <a:r>
              <a:rPr lang="fa-IR" sz="2000">
                <a:solidFill>
                  <a:srgbClr val="66FF66"/>
                </a:solidFill>
              </a:rPr>
              <a:t> </a:t>
            </a:r>
            <a:r>
              <a:rPr lang="fa-IR" sz="2800">
                <a:solidFill>
                  <a:srgbClr val="66FF66"/>
                </a:solidFill>
              </a:rPr>
              <a:t>کمیابی</a:t>
            </a:r>
          </a:p>
          <a:p>
            <a:pPr>
              <a:spcBef>
                <a:spcPct val="50000"/>
              </a:spcBef>
              <a:buFontTx/>
              <a:buChar char="•"/>
            </a:pPr>
            <a:r>
              <a:rPr lang="fa-IR" sz="2800">
                <a:solidFill>
                  <a:srgbClr val="66FF66"/>
                </a:solidFill>
              </a:rPr>
              <a:t> انتخاب</a:t>
            </a:r>
          </a:p>
          <a:p>
            <a:pPr>
              <a:spcBef>
                <a:spcPct val="50000"/>
              </a:spcBef>
              <a:buFontTx/>
              <a:buChar char="•"/>
            </a:pPr>
            <a:r>
              <a:rPr lang="fa-IR" sz="2800">
                <a:solidFill>
                  <a:srgbClr val="66FF66"/>
                </a:solidFill>
              </a:rPr>
              <a:t> هزینه فرصت</a:t>
            </a:r>
            <a:endParaRPr lang="en-US" sz="2800">
              <a:solidFill>
                <a:srgbClr val="66FF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6548">
                                            <p:txEl>
                                              <p:pRg st="0" end="0"/>
                                            </p:txEl>
                                          </p:spTgt>
                                        </p:tgtEl>
                                        <p:attrNameLst>
                                          <p:attrName>style.visibility</p:attrName>
                                        </p:attrNameLst>
                                      </p:cBhvr>
                                      <p:to>
                                        <p:strVal val="visible"/>
                                      </p:to>
                                    </p:set>
                                    <p:animEffect transition="in" filter="dissolve">
                                      <p:cBhvr>
                                        <p:cTn id="7" dur="500"/>
                                        <p:tgtEl>
                                          <p:spTgt spid="23654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6548">
                                            <p:txEl>
                                              <p:pRg st="1" end="1"/>
                                            </p:txEl>
                                          </p:spTgt>
                                        </p:tgtEl>
                                        <p:attrNameLst>
                                          <p:attrName>style.visibility</p:attrName>
                                        </p:attrNameLst>
                                      </p:cBhvr>
                                      <p:to>
                                        <p:strVal val="visible"/>
                                      </p:to>
                                    </p:set>
                                    <p:animEffect transition="in" filter="dissolve">
                                      <p:cBhvr>
                                        <p:cTn id="10" dur="500"/>
                                        <p:tgtEl>
                                          <p:spTgt spid="23654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36548">
                                            <p:txEl>
                                              <p:pRg st="2" end="2"/>
                                            </p:txEl>
                                          </p:spTgt>
                                        </p:tgtEl>
                                        <p:attrNameLst>
                                          <p:attrName>style.visibility</p:attrName>
                                        </p:attrNameLst>
                                      </p:cBhvr>
                                      <p:to>
                                        <p:strVal val="visible"/>
                                      </p:to>
                                    </p:set>
                                    <p:animEffect transition="in" filter="dissolve">
                                      <p:cBhvr>
                                        <p:cTn id="13" dur="500"/>
                                        <p:tgtEl>
                                          <p:spTgt spid="23654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36548">
                                            <p:txEl>
                                              <p:pRg st="3" end="3"/>
                                            </p:txEl>
                                          </p:spTgt>
                                        </p:tgtEl>
                                        <p:attrNameLst>
                                          <p:attrName>style.visibility</p:attrName>
                                        </p:attrNameLst>
                                      </p:cBhvr>
                                      <p:to>
                                        <p:strVal val="visible"/>
                                      </p:to>
                                    </p:set>
                                    <p:animEffect transition="in" filter="dissolve">
                                      <p:cBhvr>
                                        <p:cTn id="16" dur="500"/>
                                        <p:tgtEl>
                                          <p:spTgt spid="2365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539750" y="1773238"/>
            <a:ext cx="8280400" cy="2257425"/>
          </a:xfrm>
          <a:prstGeom prst="rect">
            <a:avLst/>
          </a:prstGeom>
          <a:noFill/>
          <a:ln w="9525">
            <a:noFill/>
            <a:miter lim="800000"/>
            <a:headEnd/>
            <a:tailEnd/>
          </a:ln>
          <a:effectLst/>
        </p:spPr>
        <p:txBody>
          <a:bodyPr>
            <a:spAutoFit/>
          </a:bodyPr>
          <a:lstStyle/>
          <a:p>
            <a:pPr>
              <a:spcBef>
                <a:spcPct val="50000"/>
              </a:spcBef>
            </a:pPr>
            <a:r>
              <a:rPr lang="fa-IR" sz="4000">
                <a:solidFill>
                  <a:srgbClr val="FF99FF"/>
                </a:solidFill>
              </a:rPr>
              <a:t>قسمت چهارم :</a:t>
            </a:r>
          </a:p>
          <a:p>
            <a:pPr>
              <a:spcBef>
                <a:spcPct val="50000"/>
              </a:spcBef>
            </a:pPr>
            <a:r>
              <a:rPr lang="fa-IR" sz="2800">
                <a:solidFill>
                  <a:srgbClr val="FF99FF"/>
                </a:solidFill>
              </a:rPr>
              <a:t> </a:t>
            </a:r>
            <a:r>
              <a:rPr lang="fa-IR" sz="3600">
                <a:solidFill>
                  <a:srgbClr val="FF99FF"/>
                </a:solidFill>
              </a:rPr>
              <a:t>کاربرد منحنی امکانات تولید</a:t>
            </a:r>
          </a:p>
          <a:p>
            <a:pPr>
              <a:spcBef>
                <a:spcPct val="50000"/>
              </a:spcBef>
            </a:pPr>
            <a:endParaRPr lang="en-US" sz="3200">
              <a:solidFill>
                <a:srgbClr val="FF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Effect transition="in" filter="dissolve">
                                      <p:cBhvr>
                                        <p:cTn id="7" dur="500"/>
                                        <p:tgtEl>
                                          <p:spTgt spid="204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484">
                                            <p:txEl>
                                              <p:pRg st="1" end="1"/>
                                            </p:txEl>
                                          </p:spTgt>
                                        </p:tgtEl>
                                        <p:attrNameLst>
                                          <p:attrName>style.visibility</p:attrName>
                                        </p:attrNameLst>
                                      </p:cBhvr>
                                      <p:to>
                                        <p:strVal val="visible"/>
                                      </p:to>
                                    </p:set>
                                    <p:animEffect transition="in" filter="dissolve">
                                      <p:cBhvr>
                                        <p:cTn id="10" dur="500"/>
                                        <p:tgtEl>
                                          <p:spTgt spid="204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8" name="Text Box 4"/>
          <p:cNvSpPr txBox="1">
            <a:spLocks noChangeArrowheads="1"/>
          </p:cNvSpPr>
          <p:nvPr/>
        </p:nvSpPr>
        <p:spPr bwMode="auto">
          <a:xfrm>
            <a:off x="539750" y="1700213"/>
            <a:ext cx="8280400" cy="2503487"/>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rPr>
              <a:t>هدفهای کلی :</a:t>
            </a:r>
          </a:p>
          <a:p>
            <a:pPr>
              <a:spcBef>
                <a:spcPct val="50000"/>
              </a:spcBef>
            </a:pPr>
            <a:r>
              <a:rPr lang="fa-IR" sz="2800">
                <a:solidFill>
                  <a:srgbClr val="FF99FF"/>
                </a:solidFill>
              </a:rPr>
              <a:t>1- کاربرد منحنی امکانات را در اقتصاد یاد می گیرد.</a:t>
            </a:r>
          </a:p>
          <a:p>
            <a:pPr>
              <a:spcBef>
                <a:spcPct val="50000"/>
              </a:spcBef>
            </a:pPr>
            <a:r>
              <a:rPr lang="fa-IR" sz="2800">
                <a:solidFill>
                  <a:srgbClr val="FF99FF"/>
                </a:solidFill>
              </a:rPr>
              <a:t>2- چگونگی رشد اقتصادی را می فهمد.</a:t>
            </a:r>
          </a:p>
          <a:p>
            <a:pPr>
              <a:spcBef>
                <a:spcPct val="50000"/>
              </a:spcBef>
            </a:pPr>
            <a:endParaRPr lang="en-US" sz="28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5588">
                                            <p:txEl>
                                              <p:pRg st="0" end="0"/>
                                            </p:txEl>
                                          </p:spTgt>
                                        </p:tgtEl>
                                        <p:attrNameLst>
                                          <p:attrName>style.visibility</p:attrName>
                                        </p:attrNameLst>
                                      </p:cBhvr>
                                      <p:to>
                                        <p:strVal val="visible"/>
                                      </p:to>
                                    </p:set>
                                    <p:animEffect transition="in" filter="dissolve">
                                      <p:cBhvr>
                                        <p:cTn id="7" dur="500"/>
                                        <p:tgtEl>
                                          <p:spTgt spid="19558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5588">
                                            <p:txEl>
                                              <p:pRg st="1" end="1"/>
                                            </p:txEl>
                                          </p:spTgt>
                                        </p:tgtEl>
                                        <p:attrNameLst>
                                          <p:attrName>style.visibility</p:attrName>
                                        </p:attrNameLst>
                                      </p:cBhvr>
                                      <p:to>
                                        <p:strVal val="visible"/>
                                      </p:to>
                                    </p:set>
                                    <p:animEffect transition="in" filter="dissolve">
                                      <p:cBhvr>
                                        <p:cTn id="10" dur="500"/>
                                        <p:tgtEl>
                                          <p:spTgt spid="19558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95588">
                                            <p:txEl>
                                              <p:pRg st="2" end="2"/>
                                            </p:txEl>
                                          </p:spTgt>
                                        </p:tgtEl>
                                        <p:attrNameLst>
                                          <p:attrName>style.visibility</p:attrName>
                                        </p:attrNameLst>
                                      </p:cBhvr>
                                      <p:to>
                                        <p:strVal val="visible"/>
                                      </p:to>
                                    </p:set>
                                    <p:animEffect transition="in" filter="dissolve">
                                      <p:cBhvr>
                                        <p:cTn id="13" dur="500"/>
                                        <p:tgtEl>
                                          <p:spTgt spid="1955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468313" y="1484313"/>
            <a:ext cx="8424862" cy="3357562"/>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rPr>
              <a:t>هدفهای رفتاری :</a:t>
            </a:r>
          </a:p>
          <a:p>
            <a:pPr algn="just">
              <a:spcBef>
                <a:spcPct val="50000"/>
              </a:spcBef>
            </a:pPr>
            <a:r>
              <a:rPr lang="fa-IR" sz="2800">
                <a:solidFill>
                  <a:srgbClr val="FF99FF"/>
                </a:solidFill>
              </a:rPr>
              <a:t>1- اصطلاح « منحنی امکانات تولید » را تعریف نماید.</a:t>
            </a:r>
          </a:p>
          <a:p>
            <a:pPr algn="just">
              <a:spcBef>
                <a:spcPct val="50000"/>
              </a:spcBef>
            </a:pPr>
            <a:r>
              <a:rPr lang="fa-IR" sz="2800">
                <a:solidFill>
                  <a:srgbClr val="FF99FF"/>
                </a:solidFill>
              </a:rPr>
              <a:t>2- با آوردن یک مثال یک « منحنی امکانات تولید » را رسم کند ، و جابجایی از یک موقعیت به یک موقعیت دیگر روی منحنی امکانات تولید را تشریح نماید.</a:t>
            </a:r>
          </a:p>
          <a:p>
            <a:pPr algn="just">
              <a:spcBef>
                <a:spcPct val="50000"/>
              </a:spcBef>
            </a:pPr>
            <a:r>
              <a:rPr lang="fa-IR" sz="2800">
                <a:solidFill>
                  <a:srgbClr val="FF99FF"/>
                </a:solidFill>
              </a:rPr>
              <a:t>3- کاربرد « منحنی امکانات تولید » را در اقتصاد بیان نماید.</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animEffect transition="in" filter="dissolve">
                                      <p:cBhvr>
                                        <p:cTn id="7" dur="500"/>
                                        <p:tgtEl>
                                          <p:spTgt spid="2150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508">
                                            <p:txEl>
                                              <p:pRg st="1" end="1"/>
                                            </p:txEl>
                                          </p:spTgt>
                                        </p:tgtEl>
                                        <p:attrNameLst>
                                          <p:attrName>style.visibility</p:attrName>
                                        </p:attrNameLst>
                                      </p:cBhvr>
                                      <p:to>
                                        <p:strVal val="visible"/>
                                      </p:to>
                                    </p:set>
                                    <p:animEffect transition="in" filter="dissolve">
                                      <p:cBhvr>
                                        <p:cTn id="10" dur="500"/>
                                        <p:tgtEl>
                                          <p:spTgt spid="2150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1508">
                                            <p:txEl>
                                              <p:pRg st="2" end="2"/>
                                            </p:txEl>
                                          </p:spTgt>
                                        </p:tgtEl>
                                        <p:attrNameLst>
                                          <p:attrName>style.visibility</p:attrName>
                                        </p:attrNameLst>
                                      </p:cBhvr>
                                      <p:to>
                                        <p:strVal val="visible"/>
                                      </p:to>
                                    </p:set>
                                    <p:animEffect transition="in" filter="dissolve">
                                      <p:cBhvr>
                                        <p:cTn id="13" dur="500"/>
                                        <p:tgtEl>
                                          <p:spTgt spid="2150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1508">
                                            <p:txEl>
                                              <p:pRg st="3" end="3"/>
                                            </p:txEl>
                                          </p:spTgt>
                                        </p:tgtEl>
                                        <p:attrNameLst>
                                          <p:attrName>style.visibility</p:attrName>
                                        </p:attrNameLst>
                                      </p:cBhvr>
                                      <p:to>
                                        <p:strVal val="visible"/>
                                      </p:to>
                                    </p:set>
                                    <p:animEffect transition="in" filter="dissolve">
                                      <p:cBhvr>
                                        <p:cTn id="16" dur="500"/>
                                        <p:tgtEl>
                                          <p:spTgt spid="215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539750" y="836613"/>
            <a:ext cx="8424863" cy="2989262"/>
          </a:xfrm>
          <a:prstGeom prst="rect">
            <a:avLst/>
          </a:prstGeom>
          <a:noFill/>
          <a:ln w="9525">
            <a:noFill/>
            <a:miter lim="800000"/>
            <a:headEnd/>
            <a:tailEnd/>
          </a:ln>
          <a:effectLst/>
        </p:spPr>
        <p:txBody>
          <a:bodyPr>
            <a:spAutoFit/>
          </a:bodyPr>
          <a:lstStyle/>
          <a:p>
            <a:pPr>
              <a:spcBef>
                <a:spcPct val="50000"/>
              </a:spcBef>
            </a:pPr>
            <a:r>
              <a:rPr lang="fa-IR" sz="2800">
                <a:solidFill>
                  <a:srgbClr val="FFFF00"/>
                </a:solidFill>
              </a:rPr>
              <a:t>                </a:t>
            </a:r>
            <a:r>
              <a:rPr lang="en-US" sz="2800">
                <a:solidFill>
                  <a:srgbClr val="FFFF00"/>
                </a:solidFill>
              </a:rPr>
              <a:t>                 </a:t>
            </a:r>
            <a:r>
              <a:rPr lang="fa-IR" sz="2800">
                <a:solidFill>
                  <a:srgbClr val="FFFF00"/>
                </a:solidFill>
              </a:rPr>
              <a:t>                       </a:t>
            </a:r>
          </a:p>
          <a:p>
            <a:pPr>
              <a:spcBef>
                <a:spcPct val="50000"/>
              </a:spcBef>
            </a:pPr>
            <a:endParaRPr lang="fa-IR" sz="2800">
              <a:solidFill>
                <a:srgbClr val="FFFF00"/>
              </a:solidFill>
            </a:endParaRPr>
          </a:p>
          <a:p>
            <a:pPr>
              <a:spcBef>
                <a:spcPct val="50000"/>
              </a:spcBef>
            </a:pPr>
            <a:r>
              <a:rPr lang="fa-IR" sz="2800">
                <a:solidFill>
                  <a:srgbClr val="FFFF00"/>
                </a:solidFill>
              </a:rPr>
              <a:t>                                    </a:t>
            </a:r>
            <a:r>
              <a:rPr lang="fa-IR" sz="4000">
                <a:solidFill>
                  <a:srgbClr val="FFFF00"/>
                </a:solidFill>
              </a:rPr>
              <a:t>فصل اول</a:t>
            </a:r>
          </a:p>
          <a:p>
            <a:pPr>
              <a:spcBef>
                <a:spcPct val="50000"/>
              </a:spcBef>
            </a:pPr>
            <a:r>
              <a:rPr lang="fa-IR" sz="3600">
                <a:solidFill>
                  <a:srgbClr val="FFFF00"/>
                </a:solidFill>
              </a:rPr>
              <a:t>         </a:t>
            </a:r>
            <a:r>
              <a:rPr lang="fa-IR" sz="4000">
                <a:solidFill>
                  <a:srgbClr val="FFFF00"/>
                </a:solidFill>
              </a:rPr>
              <a:t>« تعریف علم اقتصاد و کاربرد آن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animEffect transition="in" filter="dissolve">
                                      <p:cBhvr>
                                        <p:cTn id="7" dur="500"/>
                                        <p:tgtEl>
                                          <p:spTgt spid="30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076">
                                            <p:txEl>
                                              <p:pRg st="2" end="2"/>
                                            </p:txEl>
                                          </p:spTgt>
                                        </p:tgtEl>
                                        <p:attrNameLst>
                                          <p:attrName>style.visibility</p:attrName>
                                        </p:attrNameLst>
                                      </p:cBhvr>
                                      <p:to>
                                        <p:strVal val="visible"/>
                                      </p:to>
                                    </p:set>
                                    <p:animEffect transition="in" filter="dissolve">
                                      <p:cBhvr>
                                        <p:cTn id="10" dur="500"/>
                                        <p:tgtEl>
                                          <p:spTgt spid="3076">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animEffect transition="in" filter="dissolve">
                                      <p:cBhvr>
                                        <p:cTn id="13" dur="500"/>
                                        <p:tgtEl>
                                          <p:spTgt spid="307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2" name="Text Box 4"/>
          <p:cNvSpPr txBox="1">
            <a:spLocks noChangeArrowheads="1"/>
          </p:cNvSpPr>
          <p:nvPr/>
        </p:nvSpPr>
        <p:spPr bwMode="auto">
          <a:xfrm>
            <a:off x="611188" y="1557338"/>
            <a:ext cx="8135937" cy="4029075"/>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rPr>
              <a:t>ادامه هدفهای رفتاری :</a:t>
            </a:r>
          </a:p>
          <a:p>
            <a:pPr algn="just">
              <a:spcBef>
                <a:spcPct val="50000"/>
              </a:spcBef>
            </a:pPr>
            <a:r>
              <a:rPr lang="fa-IR" sz="2800">
                <a:solidFill>
                  <a:srgbClr val="FF99FF"/>
                </a:solidFill>
              </a:rPr>
              <a:t>4- « عدم کارایی » را تعریف کند و یک موقعیت از عدم کارایی را با رسم یک نمودار ، نشان دهد.</a:t>
            </a:r>
          </a:p>
          <a:p>
            <a:pPr algn="just">
              <a:spcBef>
                <a:spcPct val="50000"/>
              </a:spcBef>
            </a:pPr>
            <a:r>
              <a:rPr lang="fa-IR" sz="2800">
                <a:solidFill>
                  <a:srgbClr val="FF99FF"/>
                </a:solidFill>
              </a:rPr>
              <a:t>5- یک « اقتصاد کارآمد » را با ذکر مثال بنویسد.</a:t>
            </a:r>
          </a:p>
          <a:p>
            <a:pPr algn="just">
              <a:spcBef>
                <a:spcPct val="50000"/>
              </a:spcBef>
            </a:pPr>
            <a:r>
              <a:rPr lang="fa-IR" sz="2800">
                <a:solidFill>
                  <a:srgbClr val="FF99FF"/>
                </a:solidFill>
              </a:rPr>
              <a:t>6- علل منفی بودن شیب منحنی امکانات تولید را بیان نماید.</a:t>
            </a:r>
          </a:p>
          <a:p>
            <a:pPr>
              <a:spcBef>
                <a:spcPct val="50000"/>
              </a:spcBef>
            </a:pPr>
            <a:endParaRPr lang="en-US" sz="2800">
              <a:solidFill>
                <a:srgbClr val="FF99FF"/>
              </a:solidFill>
            </a:endParaRPr>
          </a:p>
          <a:p>
            <a:pPr>
              <a:spcBef>
                <a:spcPct val="50000"/>
              </a:spcBef>
            </a:pPr>
            <a:endParaRPr lang="en-US" sz="20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6612">
                                            <p:txEl>
                                              <p:pRg st="0" end="0"/>
                                            </p:txEl>
                                          </p:spTgt>
                                        </p:tgtEl>
                                        <p:attrNameLst>
                                          <p:attrName>style.visibility</p:attrName>
                                        </p:attrNameLst>
                                      </p:cBhvr>
                                      <p:to>
                                        <p:strVal val="visible"/>
                                      </p:to>
                                    </p:set>
                                    <p:animEffect transition="in" filter="dissolve">
                                      <p:cBhvr>
                                        <p:cTn id="7" dur="500"/>
                                        <p:tgtEl>
                                          <p:spTgt spid="19661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6612">
                                            <p:txEl>
                                              <p:pRg st="1" end="1"/>
                                            </p:txEl>
                                          </p:spTgt>
                                        </p:tgtEl>
                                        <p:attrNameLst>
                                          <p:attrName>style.visibility</p:attrName>
                                        </p:attrNameLst>
                                      </p:cBhvr>
                                      <p:to>
                                        <p:strVal val="visible"/>
                                      </p:to>
                                    </p:set>
                                    <p:animEffect transition="in" filter="dissolve">
                                      <p:cBhvr>
                                        <p:cTn id="10" dur="500"/>
                                        <p:tgtEl>
                                          <p:spTgt spid="19661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96612">
                                            <p:txEl>
                                              <p:pRg st="2" end="2"/>
                                            </p:txEl>
                                          </p:spTgt>
                                        </p:tgtEl>
                                        <p:attrNameLst>
                                          <p:attrName>style.visibility</p:attrName>
                                        </p:attrNameLst>
                                      </p:cBhvr>
                                      <p:to>
                                        <p:strVal val="visible"/>
                                      </p:to>
                                    </p:set>
                                    <p:animEffect transition="in" filter="dissolve">
                                      <p:cBhvr>
                                        <p:cTn id="13" dur="500"/>
                                        <p:tgtEl>
                                          <p:spTgt spid="19661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96612">
                                            <p:txEl>
                                              <p:pRg st="3" end="3"/>
                                            </p:txEl>
                                          </p:spTgt>
                                        </p:tgtEl>
                                        <p:attrNameLst>
                                          <p:attrName>style.visibility</p:attrName>
                                        </p:attrNameLst>
                                      </p:cBhvr>
                                      <p:to>
                                        <p:strVal val="visible"/>
                                      </p:to>
                                    </p:set>
                                    <p:animEffect transition="in" filter="dissolve">
                                      <p:cBhvr>
                                        <p:cTn id="16" dur="500"/>
                                        <p:tgtEl>
                                          <p:spTgt spid="1966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6" name="Text Box 4"/>
          <p:cNvSpPr txBox="1">
            <a:spLocks noChangeArrowheads="1"/>
          </p:cNvSpPr>
          <p:nvPr/>
        </p:nvSpPr>
        <p:spPr bwMode="auto">
          <a:xfrm>
            <a:off x="611188" y="1484313"/>
            <a:ext cx="8137525" cy="2930525"/>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rPr>
              <a:t>ادامه هدفهای رفتاری :</a:t>
            </a:r>
          </a:p>
          <a:p>
            <a:pPr algn="just">
              <a:spcBef>
                <a:spcPct val="50000"/>
              </a:spcBef>
            </a:pPr>
            <a:r>
              <a:rPr lang="fa-IR" sz="2800">
                <a:solidFill>
                  <a:srgbClr val="FF99FF"/>
                </a:solidFill>
              </a:rPr>
              <a:t>7- اصطلاح رشد اقتصادی را تعریف کند.</a:t>
            </a:r>
          </a:p>
          <a:p>
            <a:pPr algn="just">
              <a:spcBef>
                <a:spcPct val="50000"/>
              </a:spcBef>
            </a:pPr>
            <a:r>
              <a:rPr lang="fa-IR" sz="2800">
                <a:solidFill>
                  <a:srgbClr val="FF99FF"/>
                </a:solidFill>
              </a:rPr>
              <a:t>8- عوامل مؤثر در رشد اقتصادی جامعه را تعریف کند.</a:t>
            </a:r>
          </a:p>
          <a:p>
            <a:pPr algn="just">
              <a:spcBef>
                <a:spcPct val="50000"/>
              </a:spcBef>
            </a:pPr>
            <a:r>
              <a:rPr lang="fa-IR" sz="2800">
                <a:solidFill>
                  <a:srgbClr val="FF99FF"/>
                </a:solidFill>
              </a:rPr>
              <a:t>9- با استفاده از منحنی امکانات تولید ، وضعیت کشورهای فقیر و غنی را رسم نماید.</a:t>
            </a:r>
            <a:endParaRPr lang="en-US" sz="28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7636">
                                            <p:txEl>
                                              <p:pRg st="0" end="0"/>
                                            </p:txEl>
                                          </p:spTgt>
                                        </p:tgtEl>
                                        <p:attrNameLst>
                                          <p:attrName>style.visibility</p:attrName>
                                        </p:attrNameLst>
                                      </p:cBhvr>
                                      <p:to>
                                        <p:strVal val="visible"/>
                                      </p:to>
                                    </p:set>
                                    <p:animEffect transition="in" filter="dissolve">
                                      <p:cBhvr>
                                        <p:cTn id="7" dur="500"/>
                                        <p:tgtEl>
                                          <p:spTgt spid="1976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7636">
                                            <p:txEl>
                                              <p:pRg st="1" end="1"/>
                                            </p:txEl>
                                          </p:spTgt>
                                        </p:tgtEl>
                                        <p:attrNameLst>
                                          <p:attrName>style.visibility</p:attrName>
                                        </p:attrNameLst>
                                      </p:cBhvr>
                                      <p:to>
                                        <p:strVal val="visible"/>
                                      </p:to>
                                    </p:set>
                                    <p:animEffect transition="in" filter="dissolve">
                                      <p:cBhvr>
                                        <p:cTn id="10" dur="500"/>
                                        <p:tgtEl>
                                          <p:spTgt spid="19763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97636">
                                            <p:txEl>
                                              <p:pRg st="2" end="2"/>
                                            </p:txEl>
                                          </p:spTgt>
                                        </p:tgtEl>
                                        <p:attrNameLst>
                                          <p:attrName>style.visibility</p:attrName>
                                        </p:attrNameLst>
                                      </p:cBhvr>
                                      <p:to>
                                        <p:strVal val="visible"/>
                                      </p:to>
                                    </p:set>
                                    <p:animEffect transition="in" filter="dissolve">
                                      <p:cBhvr>
                                        <p:cTn id="13" dur="500"/>
                                        <p:tgtEl>
                                          <p:spTgt spid="19763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97636">
                                            <p:txEl>
                                              <p:pRg st="3" end="3"/>
                                            </p:txEl>
                                          </p:spTgt>
                                        </p:tgtEl>
                                        <p:attrNameLst>
                                          <p:attrName>style.visibility</p:attrName>
                                        </p:attrNameLst>
                                      </p:cBhvr>
                                      <p:to>
                                        <p:strVal val="visible"/>
                                      </p:to>
                                    </p:set>
                                    <p:animEffect transition="in" filter="dissolve">
                                      <p:cBhvr>
                                        <p:cTn id="16" dur="500"/>
                                        <p:tgtEl>
                                          <p:spTgt spid="1976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6" name="Text Box 4"/>
          <p:cNvSpPr txBox="1">
            <a:spLocks noChangeArrowheads="1"/>
          </p:cNvSpPr>
          <p:nvPr/>
        </p:nvSpPr>
        <p:spPr bwMode="auto">
          <a:xfrm>
            <a:off x="755650" y="1773238"/>
            <a:ext cx="8064500" cy="1647825"/>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latin typeface="Tahoma" pitchFamily="34" charset="0"/>
              </a:rPr>
              <a:t>اقتصاد کارآمد :</a:t>
            </a:r>
          </a:p>
          <a:p>
            <a:pPr algn="just">
              <a:spcBef>
                <a:spcPct val="50000"/>
              </a:spcBef>
            </a:pPr>
            <a:r>
              <a:rPr lang="fa-IR" sz="2800">
                <a:solidFill>
                  <a:srgbClr val="FF99FF"/>
                </a:solidFill>
                <a:latin typeface="Tahoma" pitchFamily="34" charset="0"/>
              </a:rPr>
              <a:t>یک اقتصاد کارآمد آن است که کالاهای مورد نیاز مردم را با حداقل هزینه یا حداکثر کارایی تولید کند.</a:t>
            </a:r>
            <a:endParaRPr lang="en-US" sz="2800">
              <a:solidFill>
                <a:srgbClr val="FF99FF"/>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3476">
                                            <p:txEl>
                                              <p:pRg st="0" end="0"/>
                                            </p:txEl>
                                          </p:spTgt>
                                        </p:tgtEl>
                                        <p:attrNameLst>
                                          <p:attrName>style.visibility</p:attrName>
                                        </p:attrNameLst>
                                      </p:cBhvr>
                                      <p:to>
                                        <p:strVal val="visible"/>
                                      </p:to>
                                    </p:set>
                                    <p:animEffect transition="in" filter="dissolve">
                                      <p:cBhvr>
                                        <p:cTn id="7" dur="500"/>
                                        <p:tgtEl>
                                          <p:spTgt spid="2334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3476">
                                            <p:txEl>
                                              <p:pRg st="1" end="1"/>
                                            </p:txEl>
                                          </p:spTgt>
                                        </p:tgtEl>
                                        <p:attrNameLst>
                                          <p:attrName>style.visibility</p:attrName>
                                        </p:attrNameLst>
                                      </p:cBhvr>
                                      <p:to>
                                        <p:strVal val="visible"/>
                                      </p:to>
                                    </p:set>
                                    <p:animEffect transition="in" filter="dissolve">
                                      <p:cBhvr>
                                        <p:cTn id="10" dur="500"/>
                                        <p:tgtEl>
                                          <p:spTgt spid="2334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Text Box 4"/>
          <p:cNvSpPr txBox="1">
            <a:spLocks noChangeArrowheads="1"/>
          </p:cNvSpPr>
          <p:nvPr/>
        </p:nvSpPr>
        <p:spPr bwMode="auto">
          <a:xfrm>
            <a:off x="827088" y="1773238"/>
            <a:ext cx="7920037" cy="2074862"/>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latin typeface="Tahoma" pitchFamily="34" charset="0"/>
              </a:rPr>
              <a:t>عدم کارایی در تولید :</a:t>
            </a:r>
          </a:p>
          <a:p>
            <a:pPr algn="just">
              <a:spcBef>
                <a:spcPct val="50000"/>
              </a:spcBef>
            </a:pPr>
            <a:r>
              <a:rPr lang="fa-IR" sz="2800">
                <a:solidFill>
                  <a:srgbClr val="FF99FF"/>
                </a:solidFill>
                <a:latin typeface="Tahoma" pitchFamily="34" charset="0"/>
              </a:rPr>
              <a:t>اگر جامعه ای در تولید کالاها و خدمات تخصیص مؤثر منابع تولیدی را مدنظر قرار ندهد ، عدم کارایی در تولید واضح خواهد بود.</a:t>
            </a:r>
            <a:endParaRPr lang="en-US" sz="2800">
              <a:solidFill>
                <a:srgbClr val="FF99FF"/>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4500">
                                            <p:txEl>
                                              <p:pRg st="0" end="0"/>
                                            </p:txEl>
                                          </p:spTgt>
                                        </p:tgtEl>
                                        <p:attrNameLst>
                                          <p:attrName>style.visibility</p:attrName>
                                        </p:attrNameLst>
                                      </p:cBhvr>
                                      <p:to>
                                        <p:strVal val="visible"/>
                                      </p:to>
                                    </p:set>
                                    <p:animEffect transition="in" filter="dissolve">
                                      <p:cBhvr>
                                        <p:cTn id="7" dur="500"/>
                                        <p:tgtEl>
                                          <p:spTgt spid="23450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4500">
                                            <p:txEl>
                                              <p:pRg st="1" end="1"/>
                                            </p:txEl>
                                          </p:spTgt>
                                        </p:tgtEl>
                                        <p:attrNameLst>
                                          <p:attrName>style.visibility</p:attrName>
                                        </p:attrNameLst>
                                      </p:cBhvr>
                                      <p:to>
                                        <p:strVal val="visible"/>
                                      </p:to>
                                    </p:set>
                                    <p:animEffect transition="in" filter="dissolve">
                                      <p:cBhvr>
                                        <p:cTn id="10" dur="500"/>
                                        <p:tgtEl>
                                          <p:spTgt spid="2345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2" name="Text Box 4"/>
          <p:cNvSpPr txBox="1">
            <a:spLocks noChangeArrowheads="1"/>
          </p:cNvSpPr>
          <p:nvPr/>
        </p:nvSpPr>
        <p:spPr bwMode="auto">
          <a:xfrm>
            <a:off x="539750" y="1844675"/>
            <a:ext cx="8353425" cy="1647825"/>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latin typeface="Tahoma" pitchFamily="34" charset="0"/>
              </a:rPr>
              <a:t>چگونه رشد اقتصادی ممکن می شود؟</a:t>
            </a:r>
          </a:p>
          <a:p>
            <a:pPr algn="just">
              <a:spcBef>
                <a:spcPct val="50000"/>
              </a:spcBef>
            </a:pPr>
            <a:r>
              <a:rPr lang="fa-IR" sz="2800">
                <a:solidFill>
                  <a:srgbClr val="FF99FF"/>
                </a:solidFill>
                <a:latin typeface="Tahoma" pitchFamily="34" charset="0"/>
              </a:rPr>
              <a:t>رشد اقتصادی زمانی رخ می دهد که منابع جدید کشف شده مورد استفاده قرار گیرد یا بتواند با منابع موجود تولیدات را افزایش دهد.</a:t>
            </a:r>
            <a:endParaRPr lang="en-US" sz="2800">
              <a:solidFill>
                <a:srgbClr val="FF99FF"/>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7572">
                                            <p:txEl>
                                              <p:pRg st="0" end="0"/>
                                            </p:txEl>
                                          </p:spTgt>
                                        </p:tgtEl>
                                        <p:attrNameLst>
                                          <p:attrName>style.visibility</p:attrName>
                                        </p:attrNameLst>
                                      </p:cBhvr>
                                      <p:to>
                                        <p:strVal val="visible"/>
                                      </p:to>
                                    </p:set>
                                    <p:animEffect transition="in" filter="dissolve">
                                      <p:cBhvr>
                                        <p:cTn id="7" dur="500"/>
                                        <p:tgtEl>
                                          <p:spTgt spid="23757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7572">
                                            <p:txEl>
                                              <p:pRg st="1" end="1"/>
                                            </p:txEl>
                                          </p:spTgt>
                                        </p:tgtEl>
                                        <p:attrNameLst>
                                          <p:attrName>style.visibility</p:attrName>
                                        </p:attrNameLst>
                                      </p:cBhvr>
                                      <p:to>
                                        <p:strVal val="visible"/>
                                      </p:to>
                                    </p:set>
                                    <p:animEffect transition="in" filter="dissolve">
                                      <p:cBhvr>
                                        <p:cTn id="10" dur="500"/>
                                        <p:tgtEl>
                                          <p:spTgt spid="2375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4" name="Text Box 4"/>
          <p:cNvSpPr txBox="1">
            <a:spLocks noChangeArrowheads="1"/>
          </p:cNvSpPr>
          <p:nvPr/>
        </p:nvSpPr>
        <p:spPr bwMode="auto">
          <a:xfrm>
            <a:off x="684213" y="1773238"/>
            <a:ext cx="8135937" cy="1862137"/>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latin typeface="Tahoma" pitchFamily="34" charset="0"/>
              </a:rPr>
              <a:t>عوامل مؤثر در رشد اقتصادی :</a:t>
            </a:r>
          </a:p>
          <a:p>
            <a:pPr>
              <a:spcBef>
                <a:spcPct val="50000"/>
              </a:spcBef>
              <a:buFontTx/>
              <a:buChar char="•"/>
            </a:pPr>
            <a:r>
              <a:rPr lang="fa-IR" sz="2800">
                <a:solidFill>
                  <a:srgbClr val="FF99FF"/>
                </a:solidFill>
                <a:latin typeface="Tahoma" pitchFamily="34" charset="0"/>
              </a:rPr>
              <a:t> ذخیره سرمایه</a:t>
            </a:r>
          </a:p>
          <a:p>
            <a:pPr>
              <a:spcBef>
                <a:spcPct val="50000"/>
              </a:spcBef>
              <a:buFontTx/>
              <a:buChar char="•"/>
            </a:pPr>
            <a:r>
              <a:rPr lang="fa-IR" sz="2800">
                <a:solidFill>
                  <a:srgbClr val="FF99FF"/>
                </a:solidFill>
                <a:latin typeface="Tahoma" pitchFamily="34" charset="0"/>
              </a:rPr>
              <a:t> تغییرات تکنیکی</a:t>
            </a:r>
            <a:endParaRPr lang="en-US" sz="2800">
              <a:solidFill>
                <a:srgbClr val="FF99FF"/>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5524">
                                            <p:txEl>
                                              <p:pRg st="0" end="0"/>
                                            </p:txEl>
                                          </p:spTgt>
                                        </p:tgtEl>
                                        <p:attrNameLst>
                                          <p:attrName>style.visibility</p:attrName>
                                        </p:attrNameLst>
                                      </p:cBhvr>
                                      <p:to>
                                        <p:strVal val="visible"/>
                                      </p:to>
                                    </p:set>
                                    <p:animEffect transition="in" filter="dissolve">
                                      <p:cBhvr>
                                        <p:cTn id="7" dur="500"/>
                                        <p:tgtEl>
                                          <p:spTgt spid="2355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5524">
                                            <p:txEl>
                                              <p:pRg st="1" end="1"/>
                                            </p:txEl>
                                          </p:spTgt>
                                        </p:tgtEl>
                                        <p:attrNameLst>
                                          <p:attrName>style.visibility</p:attrName>
                                        </p:attrNameLst>
                                      </p:cBhvr>
                                      <p:to>
                                        <p:strVal val="visible"/>
                                      </p:to>
                                    </p:set>
                                    <p:animEffect transition="in" filter="dissolve">
                                      <p:cBhvr>
                                        <p:cTn id="10" dur="500"/>
                                        <p:tgtEl>
                                          <p:spTgt spid="23552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35524">
                                            <p:txEl>
                                              <p:pRg st="2" end="2"/>
                                            </p:txEl>
                                          </p:spTgt>
                                        </p:tgtEl>
                                        <p:attrNameLst>
                                          <p:attrName>style.visibility</p:attrName>
                                        </p:attrNameLst>
                                      </p:cBhvr>
                                      <p:to>
                                        <p:strVal val="visible"/>
                                      </p:to>
                                    </p:set>
                                    <p:animEffect transition="in" filter="dissolve">
                                      <p:cBhvr>
                                        <p:cTn id="13" dur="500"/>
                                        <p:tgtEl>
                                          <p:spTgt spid="2355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611188" y="1268413"/>
            <a:ext cx="8135937" cy="3997325"/>
          </a:xfrm>
          <a:prstGeom prst="rect">
            <a:avLst/>
          </a:prstGeom>
          <a:noFill/>
          <a:ln w="9525">
            <a:noFill/>
            <a:miter lim="800000"/>
            <a:headEnd/>
            <a:tailEnd/>
          </a:ln>
          <a:effectLst/>
        </p:spPr>
        <p:txBody>
          <a:bodyPr>
            <a:spAutoFit/>
          </a:bodyPr>
          <a:lstStyle/>
          <a:p>
            <a:pPr algn="just">
              <a:spcBef>
                <a:spcPct val="50000"/>
              </a:spcBef>
            </a:pPr>
            <a:r>
              <a:rPr lang="fa-IR" sz="3200">
                <a:solidFill>
                  <a:srgbClr val="FF99FF"/>
                </a:solidFill>
              </a:rPr>
              <a:t>منحنی امکانات تولید :</a:t>
            </a:r>
          </a:p>
          <a:p>
            <a:pPr algn="just">
              <a:spcBef>
                <a:spcPct val="50000"/>
              </a:spcBef>
            </a:pPr>
            <a:r>
              <a:rPr lang="fa-IR" sz="2800">
                <a:solidFill>
                  <a:srgbClr val="FF99FF"/>
                </a:solidFill>
              </a:rPr>
              <a:t>منحنی امکانات تولید ، منحنی است که کلیه ترکیب های ممکن از قبیل کالاها و خدمات که می توانند تولید شوند را نشان می دهد ، باید توجه نمود که نقاط روی منحنی امکانات تولید نتیجه اشتغال کلیه منابع موجود به صورت کارآمد می باشد و عدم اشتغال و عدم کارآیی دو مفهوم دیگر اقتصادی است که توسط منحنی امکانات تولید می توان آنها را نشان داد.</a:t>
            </a:r>
          </a:p>
          <a:p>
            <a:pPr algn="just">
              <a:spcBef>
                <a:spcPct val="50000"/>
              </a:spcBef>
            </a:pPr>
            <a:endParaRPr lang="en-US" sz="28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Effect transition="in" filter="dissolve">
                                      <p:cBhvr>
                                        <p:cTn id="7" dur="500"/>
                                        <p:tgtEl>
                                          <p:spTgt spid="2458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580">
                                            <p:txEl>
                                              <p:pRg st="1" end="1"/>
                                            </p:txEl>
                                          </p:spTgt>
                                        </p:tgtEl>
                                        <p:attrNameLst>
                                          <p:attrName>style.visibility</p:attrName>
                                        </p:attrNameLst>
                                      </p:cBhvr>
                                      <p:to>
                                        <p:strVal val="visible"/>
                                      </p:to>
                                    </p:set>
                                    <p:animEffect transition="in" filter="dissolve">
                                      <p:cBhvr>
                                        <p:cTn id="10" dur="500"/>
                                        <p:tgtEl>
                                          <p:spTgt spid="245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60" name="Text Box 4"/>
          <p:cNvSpPr txBox="1">
            <a:spLocks noChangeArrowheads="1"/>
          </p:cNvSpPr>
          <p:nvPr/>
        </p:nvSpPr>
        <p:spPr bwMode="auto">
          <a:xfrm>
            <a:off x="611188" y="1844675"/>
            <a:ext cx="8207375" cy="2074863"/>
          </a:xfrm>
          <a:prstGeom prst="rect">
            <a:avLst/>
          </a:prstGeom>
          <a:noFill/>
          <a:ln w="9525">
            <a:noFill/>
            <a:miter lim="800000"/>
            <a:headEnd/>
            <a:tailEnd/>
          </a:ln>
          <a:effectLst/>
        </p:spPr>
        <p:txBody>
          <a:bodyPr>
            <a:spAutoFit/>
          </a:bodyPr>
          <a:lstStyle/>
          <a:p>
            <a:pPr>
              <a:spcBef>
                <a:spcPct val="50000"/>
              </a:spcBef>
            </a:pPr>
            <a:r>
              <a:rPr lang="fa-IR" sz="3200">
                <a:solidFill>
                  <a:srgbClr val="FF99FF"/>
                </a:solidFill>
              </a:rPr>
              <a:t>رشد اقتصادی :</a:t>
            </a:r>
          </a:p>
          <a:p>
            <a:pPr algn="just">
              <a:spcBef>
                <a:spcPct val="50000"/>
              </a:spcBef>
            </a:pPr>
            <a:r>
              <a:rPr lang="fa-IR" sz="2800">
                <a:solidFill>
                  <a:srgbClr val="FF99FF"/>
                </a:solidFill>
              </a:rPr>
              <a:t>رشد اقتصادی زمانی در یک کشور اتفاق می افتد که منابع جدید کشف شده مورد استفاده قرار گیرد ، عواملی که در رشد اقتصادی مؤثر هستند ، عبارتند از ذخیره سرمایه و تغییرات تکنیکی.</a:t>
            </a:r>
            <a:endParaRPr lang="en-US" sz="2800">
              <a:solidFill>
                <a:srgbClr val="FF99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8660">
                                            <p:txEl>
                                              <p:pRg st="0" end="0"/>
                                            </p:txEl>
                                          </p:spTgt>
                                        </p:tgtEl>
                                        <p:attrNameLst>
                                          <p:attrName>style.visibility</p:attrName>
                                        </p:attrNameLst>
                                      </p:cBhvr>
                                      <p:to>
                                        <p:strVal val="visible"/>
                                      </p:to>
                                    </p:set>
                                    <p:animEffect transition="in" filter="dissolve">
                                      <p:cBhvr>
                                        <p:cTn id="7" dur="500"/>
                                        <p:tgtEl>
                                          <p:spTgt spid="1986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8660">
                                            <p:txEl>
                                              <p:pRg st="1" end="1"/>
                                            </p:txEl>
                                          </p:spTgt>
                                        </p:tgtEl>
                                        <p:attrNameLst>
                                          <p:attrName>style.visibility</p:attrName>
                                        </p:attrNameLst>
                                      </p:cBhvr>
                                      <p:to>
                                        <p:strVal val="visible"/>
                                      </p:to>
                                    </p:set>
                                    <p:animEffect transition="in" filter="dissolve">
                                      <p:cBhvr>
                                        <p:cTn id="10" dur="500"/>
                                        <p:tgtEl>
                                          <p:spTgt spid="19866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4"/>
          <p:cNvSpPr txBox="1">
            <a:spLocks noChangeArrowheads="1"/>
          </p:cNvSpPr>
          <p:nvPr/>
        </p:nvSpPr>
        <p:spPr bwMode="auto">
          <a:xfrm>
            <a:off x="395288" y="476250"/>
            <a:ext cx="828040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5605" name="Text Box 5"/>
          <p:cNvSpPr txBox="1">
            <a:spLocks noChangeArrowheads="1"/>
          </p:cNvSpPr>
          <p:nvPr/>
        </p:nvSpPr>
        <p:spPr bwMode="auto">
          <a:xfrm>
            <a:off x="1042988" y="1844675"/>
            <a:ext cx="7561262" cy="3079750"/>
          </a:xfrm>
          <a:prstGeom prst="rect">
            <a:avLst/>
          </a:prstGeom>
          <a:noFill/>
          <a:ln w="9525">
            <a:noFill/>
            <a:miter lim="800000"/>
            <a:headEnd/>
            <a:tailEnd/>
          </a:ln>
          <a:effectLst/>
        </p:spPr>
        <p:txBody>
          <a:bodyPr>
            <a:spAutoFit/>
          </a:bodyPr>
          <a:lstStyle/>
          <a:p>
            <a:pPr>
              <a:spcBef>
                <a:spcPct val="50000"/>
              </a:spcBef>
            </a:pPr>
            <a:r>
              <a:rPr lang="fa-IR" sz="4000">
                <a:solidFill>
                  <a:srgbClr val="FFFF00"/>
                </a:solidFill>
              </a:rPr>
              <a:t>           </a:t>
            </a:r>
            <a:r>
              <a:rPr lang="en-US" sz="4000">
                <a:solidFill>
                  <a:srgbClr val="FFFF00"/>
                </a:solidFill>
              </a:rPr>
              <a:t>  </a:t>
            </a:r>
            <a:r>
              <a:rPr lang="fa-IR" sz="4000">
                <a:solidFill>
                  <a:srgbClr val="FFFF00"/>
                </a:solidFill>
              </a:rPr>
              <a:t>           فصل دوم</a:t>
            </a:r>
          </a:p>
          <a:p>
            <a:pPr>
              <a:spcBef>
                <a:spcPct val="50000"/>
              </a:spcBef>
            </a:pPr>
            <a:r>
              <a:rPr lang="fa-IR" sz="4000">
                <a:solidFill>
                  <a:srgbClr val="FFFF00"/>
                </a:solidFill>
              </a:rPr>
              <a:t>                 سیستم های اقتصادی</a:t>
            </a:r>
          </a:p>
          <a:p>
            <a:pPr>
              <a:spcBef>
                <a:spcPct val="50000"/>
              </a:spcBef>
            </a:pPr>
            <a:endParaRPr lang="fa-IR" sz="3200">
              <a:solidFill>
                <a:srgbClr val="FFFF00"/>
              </a:solidFill>
            </a:endParaRPr>
          </a:p>
          <a:p>
            <a:pPr>
              <a:spcBef>
                <a:spcPct val="50000"/>
              </a:spcBef>
            </a:pPr>
            <a:endParaRPr lang="en-US" sz="32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dissolve">
                                      <p:cBhvr>
                                        <p:cTn id="7" dur="500"/>
                                        <p:tgtEl>
                                          <p:spTgt spid="2560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5605">
                                            <p:txEl>
                                              <p:pRg st="1" end="1"/>
                                            </p:txEl>
                                          </p:spTgt>
                                        </p:tgtEl>
                                        <p:attrNameLst>
                                          <p:attrName>style.visibility</p:attrName>
                                        </p:attrNameLst>
                                      </p:cBhvr>
                                      <p:to>
                                        <p:strVal val="visible"/>
                                      </p:to>
                                    </p:set>
                                    <p:animEffect transition="in" filter="dissolve">
                                      <p:cBhvr>
                                        <p:cTn id="10" dur="500"/>
                                        <p:tgtEl>
                                          <p:spTgt spid="256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4" name="Text Box 4"/>
          <p:cNvSpPr txBox="1">
            <a:spLocks noChangeArrowheads="1"/>
          </p:cNvSpPr>
          <p:nvPr/>
        </p:nvSpPr>
        <p:spPr bwMode="auto">
          <a:xfrm>
            <a:off x="684213" y="1700213"/>
            <a:ext cx="8135937" cy="3081337"/>
          </a:xfrm>
          <a:prstGeom prst="rect">
            <a:avLst/>
          </a:prstGeom>
          <a:noFill/>
          <a:ln w="9525">
            <a:noFill/>
            <a:miter lim="800000"/>
            <a:headEnd/>
            <a:tailEnd/>
          </a:ln>
          <a:effectLst/>
        </p:spPr>
        <p:txBody>
          <a:bodyPr>
            <a:spAutoFit/>
          </a:bodyPr>
          <a:lstStyle/>
          <a:p>
            <a:pPr>
              <a:spcBef>
                <a:spcPct val="50000"/>
              </a:spcBef>
            </a:pPr>
            <a:r>
              <a:rPr lang="fa-IR" sz="4000">
                <a:solidFill>
                  <a:srgbClr val="FFFF00"/>
                </a:solidFill>
              </a:rPr>
              <a:t>قسمت اول :</a:t>
            </a:r>
          </a:p>
          <a:p>
            <a:pPr>
              <a:spcBef>
                <a:spcPct val="50000"/>
              </a:spcBef>
            </a:pPr>
            <a:r>
              <a:rPr lang="fa-IR" sz="3600">
                <a:solidFill>
                  <a:srgbClr val="FFFF00"/>
                </a:solidFill>
              </a:rPr>
              <a:t>اقتصاد با برنامه ریزی متمرکز</a:t>
            </a:r>
          </a:p>
          <a:p>
            <a:pPr>
              <a:spcBef>
                <a:spcPct val="50000"/>
              </a:spcBef>
            </a:pPr>
            <a:endParaRPr lang="fa-IR" sz="3600">
              <a:solidFill>
                <a:srgbClr val="FFFF00"/>
              </a:solidFill>
            </a:endParaRPr>
          </a:p>
          <a:p>
            <a:pPr>
              <a:spcBef>
                <a:spcPct val="50000"/>
              </a:spcBef>
            </a:pPr>
            <a:endParaRPr lang="en-US" sz="32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9684">
                                            <p:txEl>
                                              <p:pRg st="0" end="0"/>
                                            </p:txEl>
                                          </p:spTgt>
                                        </p:tgtEl>
                                        <p:attrNameLst>
                                          <p:attrName>style.visibility</p:attrName>
                                        </p:attrNameLst>
                                      </p:cBhvr>
                                      <p:to>
                                        <p:strVal val="visible"/>
                                      </p:to>
                                    </p:set>
                                    <p:animEffect transition="in" filter="dissolve">
                                      <p:cBhvr>
                                        <p:cTn id="7" dur="500"/>
                                        <p:tgtEl>
                                          <p:spTgt spid="1996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9684">
                                            <p:txEl>
                                              <p:pRg st="1" end="1"/>
                                            </p:txEl>
                                          </p:spTgt>
                                        </p:tgtEl>
                                        <p:attrNameLst>
                                          <p:attrName>style.visibility</p:attrName>
                                        </p:attrNameLst>
                                      </p:cBhvr>
                                      <p:to>
                                        <p:strVal val="visible"/>
                                      </p:to>
                                    </p:set>
                                    <p:animEffect transition="in" filter="dissolve">
                                      <p:cBhvr>
                                        <p:cTn id="10" dur="500"/>
                                        <p:tgtEl>
                                          <p:spTgt spid="1996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8" name="Text Box 4"/>
          <p:cNvSpPr txBox="1">
            <a:spLocks noChangeArrowheads="1"/>
          </p:cNvSpPr>
          <p:nvPr/>
        </p:nvSpPr>
        <p:spPr bwMode="auto">
          <a:xfrm>
            <a:off x="323850" y="2060575"/>
            <a:ext cx="8424863" cy="2257425"/>
          </a:xfrm>
          <a:prstGeom prst="rect">
            <a:avLst/>
          </a:prstGeom>
          <a:noFill/>
          <a:ln w="9525">
            <a:noFill/>
            <a:miter lim="800000"/>
            <a:headEnd/>
            <a:tailEnd/>
          </a:ln>
          <a:effectLst/>
        </p:spPr>
        <p:txBody>
          <a:bodyPr>
            <a:spAutoFit/>
          </a:bodyPr>
          <a:lstStyle/>
          <a:p>
            <a:pPr>
              <a:spcBef>
                <a:spcPct val="50000"/>
              </a:spcBef>
            </a:pPr>
            <a:r>
              <a:rPr lang="fa-IR" sz="4000">
                <a:solidFill>
                  <a:srgbClr val="FFFF00"/>
                </a:solidFill>
              </a:rPr>
              <a:t>قسمت اول :</a:t>
            </a:r>
          </a:p>
          <a:p>
            <a:pPr>
              <a:spcBef>
                <a:spcPct val="50000"/>
              </a:spcBef>
            </a:pPr>
            <a:r>
              <a:rPr lang="fa-IR" sz="3600">
                <a:solidFill>
                  <a:srgbClr val="FFFF00"/>
                </a:solidFill>
              </a:rPr>
              <a:t> تعریف علم اقتصاد و کاربرد آن</a:t>
            </a:r>
            <a:endParaRPr lang="en-US" sz="2800">
              <a:solidFill>
                <a:srgbClr val="FFFF00"/>
              </a:solidFill>
            </a:endParaRPr>
          </a:p>
          <a:p>
            <a:pPr>
              <a:spcBef>
                <a:spcPct val="50000"/>
              </a:spcBef>
            </a:pPr>
            <a:endParaRPr lang="en-US" sz="32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0468">
                                            <p:txEl>
                                              <p:pRg st="0" end="0"/>
                                            </p:txEl>
                                          </p:spTgt>
                                        </p:tgtEl>
                                        <p:attrNameLst>
                                          <p:attrName>style.visibility</p:attrName>
                                        </p:attrNameLst>
                                      </p:cBhvr>
                                      <p:to>
                                        <p:strVal val="visible"/>
                                      </p:to>
                                    </p:set>
                                    <p:animEffect transition="in" filter="dissolve">
                                      <p:cBhvr>
                                        <p:cTn id="7" dur="500"/>
                                        <p:tgtEl>
                                          <p:spTgt spid="19046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90468">
                                            <p:txEl>
                                              <p:pRg st="1" end="1"/>
                                            </p:txEl>
                                          </p:spTgt>
                                        </p:tgtEl>
                                        <p:attrNameLst>
                                          <p:attrName>style.visibility</p:attrName>
                                        </p:attrNameLst>
                                      </p:cBhvr>
                                      <p:to>
                                        <p:strVal val="visible"/>
                                      </p:to>
                                    </p:set>
                                    <p:animEffect transition="in" filter="dissolve">
                                      <p:cBhvr>
                                        <p:cTn id="10" dur="500"/>
                                        <p:tgtEl>
                                          <p:spTgt spid="19046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8" name="Text Box 4"/>
          <p:cNvSpPr txBox="1">
            <a:spLocks noChangeArrowheads="1"/>
          </p:cNvSpPr>
          <p:nvPr/>
        </p:nvSpPr>
        <p:spPr bwMode="auto">
          <a:xfrm>
            <a:off x="827088" y="1916113"/>
            <a:ext cx="8064500" cy="1647825"/>
          </a:xfrm>
          <a:prstGeom prst="rect">
            <a:avLst/>
          </a:prstGeom>
          <a:noFill/>
          <a:ln w="9525">
            <a:noFill/>
            <a:miter lim="800000"/>
            <a:headEnd/>
            <a:tailEnd/>
          </a:ln>
          <a:effectLst/>
        </p:spPr>
        <p:txBody>
          <a:bodyPr>
            <a:spAutoFit/>
          </a:bodyPr>
          <a:lstStyle/>
          <a:p>
            <a:pPr algn="just">
              <a:spcBef>
                <a:spcPct val="50000"/>
              </a:spcBef>
            </a:pPr>
            <a:r>
              <a:rPr lang="fa-IR" sz="3200">
                <a:solidFill>
                  <a:srgbClr val="FFFF00"/>
                </a:solidFill>
              </a:rPr>
              <a:t>هدفهای کلی فصل دوم :</a:t>
            </a:r>
          </a:p>
          <a:p>
            <a:pPr algn="just">
              <a:spcBef>
                <a:spcPct val="50000"/>
              </a:spcBef>
            </a:pPr>
            <a:r>
              <a:rPr lang="fa-IR" sz="2800">
                <a:solidFill>
                  <a:srgbClr val="FFFF00"/>
                </a:solidFill>
              </a:rPr>
              <a:t>دانشجو با نحوه تولید ، توزیع کالا و خدمات در سیستم های مختلف اقتصادی جهان آشنا می شود.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0708">
                                            <p:txEl>
                                              <p:pRg st="0" end="0"/>
                                            </p:txEl>
                                          </p:spTgt>
                                        </p:tgtEl>
                                        <p:attrNameLst>
                                          <p:attrName>style.visibility</p:attrName>
                                        </p:attrNameLst>
                                      </p:cBhvr>
                                      <p:to>
                                        <p:strVal val="visible"/>
                                      </p:to>
                                    </p:set>
                                    <p:animEffect transition="in" filter="dissolve">
                                      <p:cBhvr>
                                        <p:cTn id="7" dur="500"/>
                                        <p:tgtEl>
                                          <p:spTgt spid="20070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0708">
                                            <p:txEl>
                                              <p:pRg st="1" end="1"/>
                                            </p:txEl>
                                          </p:spTgt>
                                        </p:tgtEl>
                                        <p:attrNameLst>
                                          <p:attrName>style.visibility</p:attrName>
                                        </p:attrNameLst>
                                      </p:cBhvr>
                                      <p:to>
                                        <p:strVal val="visible"/>
                                      </p:to>
                                    </p:set>
                                    <p:animEffect transition="in" filter="dissolve">
                                      <p:cBhvr>
                                        <p:cTn id="10" dur="500"/>
                                        <p:tgtEl>
                                          <p:spTgt spid="20070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4"/>
          <p:cNvSpPr txBox="1">
            <a:spLocks noChangeArrowheads="1"/>
          </p:cNvSpPr>
          <p:nvPr/>
        </p:nvSpPr>
        <p:spPr bwMode="auto">
          <a:xfrm>
            <a:off x="1116013" y="1773238"/>
            <a:ext cx="7632700" cy="2503487"/>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هدف کلی :</a:t>
            </a:r>
          </a:p>
          <a:p>
            <a:pPr>
              <a:spcBef>
                <a:spcPct val="50000"/>
              </a:spcBef>
            </a:pPr>
            <a:r>
              <a:rPr lang="fa-IR" sz="2800">
                <a:solidFill>
                  <a:srgbClr val="FFFF00"/>
                </a:solidFill>
              </a:rPr>
              <a:t>دانشجو با « اقتصاد با برنامه ریزی متمرکز » آشنا می شود.</a:t>
            </a:r>
          </a:p>
          <a:p>
            <a:pPr>
              <a:spcBef>
                <a:spcPct val="50000"/>
              </a:spcBef>
            </a:pPr>
            <a:endParaRPr lang="fa-IR" sz="2800">
              <a:solidFill>
                <a:srgbClr val="FFFF00"/>
              </a:solidFill>
            </a:endParaRPr>
          </a:p>
          <a:p>
            <a:pPr>
              <a:spcBef>
                <a:spcPct val="50000"/>
              </a:spcBef>
            </a:pP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animEffect transition="in" filter="dissolve">
                                      <p:cBhvr>
                                        <p:cTn id="7" dur="500"/>
                                        <p:tgtEl>
                                          <p:spTgt spid="2662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6628">
                                            <p:txEl>
                                              <p:pRg st="1" end="1"/>
                                            </p:txEl>
                                          </p:spTgt>
                                        </p:tgtEl>
                                        <p:attrNameLst>
                                          <p:attrName>style.visibility</p:attrName>
                                        </p:attrNameLst>
                                      </p:cBhvr>
                                      <p:to>
                                        <p:strVal val="visible"/>
                                      </p:to>
                                    </p:set>
                                    <p:animEffect transition="in" filter="dissolve">
                                      <p:cBhvr>
                                        <p:cTn id="10" dur="500"/>
                                        <p:tgtEl>
                                          <p:spTgt spid="266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2" name="Text Box 4"/>
          <p:cNvSpPr txBox="1">
            <a:spLocks noChangeArrowheads="1"/>
          </p:cNvSpPr>
          <p:nvPr/>
        </p:nvSpPr>
        <p:spPr bwMode="auto">
          <a:xfrm>
            <a:off x="468313" y="1700213"/>
            <a:ext cx="8280400" cy="2716212"/>
          </a:xfrm>
          <a:prstGeom prst="rect">
            <a:avLst/>
          </a:prstGeom>
          <a:noFill/>
          <a:ln w="9525">
            <a:noFill/>
            <a:miter lim="800000"/>
            <a:headEnd/>
            <a:tailEnd/>
          </a:ln>
          <a:effectLst/>
        </p:spPr>
        <p:txBody>
          <a:bodyPr>
            <a:spAutoFit/>
          </a:bodyPr>
          <a:lstStyle/>
          <a:p>
            <a:pPr algn="just">
              <a:spcBef>
                <a:spcPct val="50000"/>
              </a:spcBef>
            </a:pPr>
            <a:r>
              <a:rPr lang="fa-IR" sz="3200">
                <a:solidFill>
                  <a:srgbClr val="FFFF00"/>
                </a:solidFill>
              </a:rPr>
              <a:t>هدفهای رفتاری :</a:t>
            </a:r>
          </a:p>
          <a:p>
            <a:pPr algn="just">
              <a:spcBef>
                <a:spcPct val="50000"/>
              </a:spcBef>
            </a:pPr>
            <a:r>
              <a:rPr lang="fa-IR" sz="2800">
                <a:solidFill>
                  <a:srgbClr val="FFFF00"/>
                </a:solidFill>
              </a:rPr>
              <a:t>1- اصطلاح « اقتصاد با برنامه ریزی متمرکز »  را در یک خط تعریف نماید.</a:t>
            </a:r>
          </a:p>
          <a:p>
            <a:pPr algn="just">
              <a:spcBef>
                <a:spcPct val="50000"/>
              </a:spcBef>
            </a:pPr>
            <a:r>
              <a:rPr lang="fa-IR" sz="2800">
                <a:solidFill>
                  <a:srgbClr val="FFFF00"/>
                </a:solidFill>
              </a:rPr>
              <a:t>2- نقش دولت و مردم را در یک اقتصاد متمرکز تعیین و با هم مقایسه کند.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1732">
                                            <p:txEl>
                                              <p:pRg st="0" end="0"/>
                                            </p:txEl>
                                          </p:spTgt>
                                        </p:tgtEl>
                                        <p:attrNameLst>
                                          <p:attrName>style.visibility</p:attrName>
                                        </p:attrNameLst>
                                      </p:cBhvr>
                                      <p:to>
                                        <p:strVal val="visible"/>
                                      </p:to>
                                    </p:set>
                                    <p:animEffect transition="in" filter="dissolve">
                                      <p:cBhvr>
                                        <p:cTn id="7" dur="500"/>
                                        <p:tgtEl>
                                          <p:spTgt spid="20173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1732">
                                            <p:txEl>
                                              <p:pRg st="1" end="1"/>
                                            </p:txEl>
                                          </p:spTgt>
                                        </p:tgtEl>
                                        <p:attrNameLst>
                                          <p:attrName>style.visibility</p:attrName>
                                        </p:attrNameLst>
                                      </p:cBhvr>
                                      <p:to>
                                        <p:strVal val="visible"/>
                                      </p:to>
                                    </p:set>
                                    <p:animEffect transition="in" filter="dissolve">
                                      <p:cBhvr>
                                        <p:cTn id="10" dur="500"/>
                                        <p:tgtEl>
                                          <p:spTgt spid="20173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01732">
                                            <p:txEl>
                                              <p:pRg st="2" end="2"/>
                                            </p:txEl>
                                          </p:spTgt>
                                        </p:tgtEl>
                                        <p:attrNameLst>
                                          <p:attrName>style.visibility</p:attrName>
                                        </p:attrNameLst>
                                      </p:cBhvr>
                                      <p:to>
                                        <p:strVal val="visible"/>
                                      </p:to>
                                    </p:set>
                                    <p:animEffect transition="in" filter="dissolve">
                                      <p:cBhvr>
                                        <p:cTn id="13" dur="500"/>
                                        <p:tgtEl>
                                          <p:spTgt spid="2017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6" name="Text Box 4"/>
          <p:cNvSpPr txBox="1">
            <a:spLocks noChangeArrowheads="1"/>
          </p:cNvSpPr>
          <p:nvPr/>
        </p:nvSpPr>
        <p:spPr bwMode="auto">
          <a:xfrm>
            <a:off x="395288" y="1844675"/>
            <a:ext cx="8424862" cy="1647825"/>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سیستم اقتصادی :</a:t>
            </a:r>
          </a:p>
          <a:p>
            <a:pPr algn="just">
              <a:spcBef>
                <a:spcPct val="50000"/>
              </a:spcBef>
            </a:pPr>
            <a:r>
              <a:rPr lang="fa-IR" sz="2800">
                <a:solidFill>
                  <a:srgbClr val="FFFF00"/>
                </a:solidFill>
              </a:rPr>
              <a:t>نحوه تولید و توزیع کالاها و خدمات و نقش دولت در فعالیت های اقتصادی بیان کننده یک سیستم اقتصادی می باشد.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8596">
                                            <p:txEl>
                                              <p:pRg st="0" end="0"/>
                                            </p:txEl>
                                          </p:spTgt>
                                        </p:tgtEl>
                                        <p:attrNameLst>
                                          <p:attrName>style.visibility</p:attrName>
                                        </p:attrNameLst>
                                      </p:cBhvr>
                                      <p:to>
                                        <p:strVal val="visible"/>
                                      </p:to>
                                    </p:set>
                                    <p:animEffect transition="in" filter="dissolve">
                                      <p:cBhvr>
                                        <p:cTn id="7" dur="500"/>
                                        <p:tgtEl>
                                          <p:spTgt spid="23859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8596">
                                            <p:txEl>
                                              <p:pRg st="1" end="1"/>
                                            </p:txEl>
                                          </p:spTgt>
                                        </p:tgtEl>
                                        <p:attrNameLst>
                                          <p:attrName>style.visibility</p:attrName>
                                        </p:attrNameLst>
                                      </p:cBhvr>
                                      <p:to>
                                        <p:strVal val="visible"/>
                                      </p:to>
                                    </p:set>
                                    <p:animEffect transition="in" filter="dissolve">
                                      <p:cBhvr>
                                        <p:cTn id="10" dur="500"/>
                                        <p:tgtEl>
                                          <p:spTgt spid="2385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Box 4"/>
          <p:cNvSpPr txBox="1">
            <a:spLocks noChangeArrowheads="1"/>
          </p:cNvSpPr>
          <p:nvPr/>
        </p:nvSpPr>
        <p:spPr bwMode="auto">
          <a:xfrm>
            <a:off x="468313" y="1412875"/>
            <a:ext cx="8424862" cy="3660775"/>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اقتصاد با برنامه ریزی متمرکز :</a:t>
            </a:r>
          </a:p>
          <a:p>
            <a:pPr algn="just">
              <a:spcBef>
                <a:spcPct val="50000"/>
              </a:spcBef>
            </a:pPr>
            <a:r>
              <a:rPr lang="fa-IR" sz="2800">
                <a:solidFill>
                  <a:srgbClr val="FFFF00"/>
                </a:solidFill>
              </a:rPr>
              <a:t>در چنین اقتصادی دولت نقش عمده ای را ایفا می کند ، و در پاسخ به سؤالهای عمده اقتصادی فعالیت عمده را بعهده دارد. این فعالیت عبارت از یک جریان دخالت دائمی و نظم یافته با اهداف از قبل تعیین شده است. معمولاً در چنین اقتصادی دولت  مالک عمده محسوب شده و مالکیت خصوصی در ابعاد کوچکی وجود خواهند داشت.</a:t>
            </a:r>
          </a:p>
          <a:p>
            <a:pPr>
              <a:spcBef>
                <a:spcPct val="50000"/>
              </a:spcBef>
            </a:pPr>
            <a:endParaRPr lang="en-US" sz="32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Effect transition="in" filter="dissolve">
                                      <p:cBhvr>
                                        <p:cTn id="7" dur="500"/>
                                        <p:tgtEl>
                                          <p:spTgt spid="2765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7652">
                                            <p:txEl>
                                              <p:pRg st="1" end="1"/>
                                            </p:txEl>
                                          </p:spTgt>
                                        </p:tgtEl>
                                        <p:attrNameLst>
                                          <p:attrName>style.visibility</p:attrName>
                                        </p:attrNameLst>
                                      </p:cBhvr>
                                      <p:to>
                                        <p:strVal val="visible"/>
                                      </p:to>
                                    </p:set>
                                    <p:animEffect transition="in" filter="dissolve">
                                      <p:cBhvr>
                                        <p:cTn id="10" dur="500"/>
                                        <p:tgtEl>
                                          <p:spTgt spid="276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ext Box 4"/>
          <p:cNvSpPr txBox="1">
            <a:spLocks noChangeArrowheads="1"/>
          </p:cNvSpPr>
          <p:nvPr/>
        </p:nvSpPr>
        <p:spPr bwMode="auto">
          <a:xfrm>
            <a:off x="611188" y="1628775"/>
            <a:ext cx="8064500" cy="1616075"/>
          </a:xfrm>
          <a:prstGeom prst="rect">
            <a:avLst/>
          </a:prstGeom>
          <a:noFill/>
          <a:ln w="9525">
            <a:noFill/>
            <a:miter lim="800000"/>
            <a:headEnd/>
            <a:tailEnd/>
          </a:ln>
          <a:effectLst/>
        </p:spPr>
        <p:txBody>
          <a:bodyPr>
            <a:spAutoFit/>
          </a:bodyPr>
          <a:lstStyle/>
          <a:p>
            <a:pPr>
              <a:spcBef>
                <a:spcPct val="50000"/>
              </a:spcBef>
            </a:pPr>
            <a:r>
              <a:rPr lang="fa-IR" sz="4000">
                <a:solidFill>
                  <a:srgbClr val="00FF00"/>
                </a:solidFill>
              </a:rPr>
              <a:t>قسمت دوم :</a:t>
            </a:r>
          </a:p>
          <a:p>
            <a:pPr>
              <a:spcBef>
                <a:spcPct val="50000"/>
              </a:spcBef>
            </a:pPr>
            <a:r>
              <a:rPr lang="fa-IR" sz="4000">
                <a:solidFill>
                  <a:srgbClr val="00FF00"/>
                </a:solidFill>
              </a:rPr>
              <a:t> </a:t>
            </a:r>
            <a:r>
              <a:rPr lang="fa-IR" sz="3600">
                <a:solidFill>
                  <a:srgbClr val="00FF00"/>
                </a:solidFill>
              </a:rPr>
              <a:t>اقتصاد بازار آزاد</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8676">
                                            <p:txEl>
                                              <p:pRg st="0" end="0"/>
                                            </p:txEl>
                                          </p:spTgt>
                                        </p:tgtEl>
                                        <p:attrNameLst>
                                          <p:attrName>style.visibility</p:attrName>
                                        </p:attrNameLst>
                                      </p:cBhvr>
                                      <p:to>
                                        <p:strVal val="visible"/>
                                      </p:to>
                                    </p:set>
                                    <p:animEffect transition="in" filter="dissolve">
                                      <p:cBhvr>
                                        <p:cTn id="7" dur="500"/>
                                        <p:tgtEl>
                                          <p:spTgt spid="286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8676">
                                            <p:txEl>
                                              <p:pRg st="1" end="1"/>
                                            </p:txEl>
                                          </p:spTgt>
                                        </p:tgtEl>
                                        <p:attrNameLst>
                                          <p:attrName>style.visibility</p:attrName>
                                        </p:attrNameLst>
                                      </p:cBhvr>
                                      <p:to>
                                        <p:strVal val="visible"/>
                                      </p:to>
                                    </p:set>
                                    <p:animEffect transition="in" filter="dissolve">
                                      <p:cBhvr>
                                        <p:cTn id="10" dur="500"/>
                                        <p:tgtEl>
                                          <p:spTgt spid="286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6" name="Text Box 4"/>
          <p:cNvSpPr txBox="1">
            <a:spLocks noChangeArrowheads="1"/>
          </p:cNvSpPr>
          <p:nvPr/>
        </p:nvSpPr>
        <p:spPr bwMode="auto">
          <a:xfrm>
            <a:off x="250825" y="1844675"/>
            <a:ext cx="8496300" cy="1862138"/>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هدف کلی :</a:t>
            </a:r>
          </a:p>
          <a:p>
            <a:pPr>
              <a:spcBef>
                <a:spcPct val="50000"/>
              </a:spcBef>
            </a:pPr>
            <a:r>
              <a:rPr lang="fa-IR" sz="2800">
                <a:solidFill>
                  <a:srgbClr val="00FF00"/>
                </a:solidFill>
              </a:rPr>
              <a:t>دانشجو با « اقتصاد بازار آزاد» آشنا می شود.</a:t>
            </a:r>
            <a:endParaRPr lang="en-US" sz="2800">
              <a:solidFill>
                <a:srgbClr val="00FF00"/>
              </a:solidFill>
            </a:endParaRPr>
          </a:p>
          <a:p>
            <a:pPr>
              <a:spcBef>
                <a:spcPct val="50000"/>
              </a:spcBef>
            </a:pP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2756">
                                            <p:txEl>
                                              <p:pRg st="0" end="0"/>
                                            </p:txEl>
                                          </p:spTgt>
                                        </p:tgtEl>
                                        <p:attrNameLst>
                                          <p:attrName>style.visibility</p:attrName>
                                        </p:attrNameLst>
                                      </p:cBhvr>
                                      <p:to>
                                        <p:strVal val="visible"/>
                                      </p:to>
                                    </p:set>
                                    <p:animEffect transition="in" filter="dissolve">
                                      <p:cBhvr>
                                        <p:cTn id="7" dur="500"/>
                                        <p:tgtEl>
                                          <p:spTgt spid="20275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2756">
                                            <p:txEl>
                                              <p:pRg st="1" end="1"/>
                                            </p:txEl>
                                          </p:spTgt>
                                        </p:tgtEl>
                                        <p:attrNameLst>
                                          <p:attrName>style.visibility</p:attrName>
                                        </p:attrNameLst>
                                      </p:cBhvr>
                                      <p:to>
                                        <p:strVal val="visible"/>
                                      </p:to>
                                    </p:set>
                                    <p:animEffect transition="in" filter="dissolve">
                                      <p:cBhvr>
                                        <p:cTn id="10" dur="500"/>
                                        <p:tgtEl>
                                          <p:spTgt spid="20275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ext Box 4"/>
          <p:cNvSpPr txBox="1">
            <a:spLocks noChangeArrowheads="1"/>
          </p:cNvSpPr>
          <p:nvPr/>
        </p:nvSpPr>
        <p:spPr bwMode="auto">
          <a:xfrm>
            <a:off x="755650" y="908050"/>
            <a:ext cx="7920038" cy="4179888"/>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هدفهای رفتاری :</a:t>
            </a:r>
          </a:p>
          <a:p>
            <a:pPr>
              <a:spcBef>
                <a:spcPct val="50000"/>
              </a:spcBef>
            </a:pPr>
            <a:r>
              <a:rPr lang="fa-IR" sz="2800">
                <a:solidFill>
                  <a:srgbClr val="00FF00"/>
                </a:solidFill>
              </a:rPr>
              <a:t>1- اصطلاح « اقتصاد بازار آزاد »</a:t>
            </a:r>
            <a:r>
              <a:rPr lang="fa-IR" sz="3200">
                <a:solidFill>
                  <a:srgbClr val="00FF00"/>
                </a:solidFill>
              </a:rPr>
              <a:t> </a:t>
            </a:r>
            <a:r>
              <a:rPr lang="fa-IR" sz="2800">
                <a:solidFill>
                  <a:srgbClr val="00FF00"/>
                </a:solidFill>
              </a:rPr>
              <a:t>را تعریف کند.</a:t>
            </a:r>
          </a:p>
          <a:p>
            <a:pPr>
              <a:spcBef>
                <a:spcPct val="50000"/>
              </a:spcBef>
            </a:pPr>
            <a:r>
              <a:rPr lang="fa-IR" sz="2800">
                <a:solidFill>
                  <a:srgbClr val="00FF00"/>
                </a:solidFill>
              </a:rPr>
              <a:t>2- نقش دولت و مردم را « اقتصاد بازار آزاد »</a:t>
            </a:r>
            <a:r>
              <a:rPr lang="fa-IR" sz="3200">
                <a:solidFill>
                  <a:srgbClr val="00FF00"/>
                </a:solidFill>
              </a:rPr>
              <a:t> </a:t>
            </a:r>
            <a:r>
              <a:rPr lang="fa-IR" sz="2800">
                <a:solidFill>
                  <a:srgbClr val="00FF00"/>
                </a:solidFill>
              </a:rPr>
              <a:t>بازگو و با یکدیگر مقایسه کند.</a:t>
            </a:r>
          </a:p>
          <a:p>
            <a:pPr>
              <a:spcBef>
                <a:spcPct val="50000"/>
              </a:spcBef>
            </a:pPr>
            <a:r>
              <a:rPr lang="fa-IR" sz="2800">
                <a:solidFill>
                  <a:srgbClr val="00FF00"/>
                </a:solidFill>
              </a:rPr>
              <a:t>3- واژه « بازار» را در علم اقتصاد بنویسد.</a:t>
            </a:r>
          </a:p>
          <a:p>
            <a:pPr>
              <a:spcBef>
                <a:spcPct val="50000"/>
              </a:spcBef>
            </a:pPr>
            <a:r>
              <a:rPr lang="fa-IR" sz="2800">
                <a:solidFill>
                  <a:srgbClr val="00FF00"/>
                </a:solidFill>
              </a:rPr>
              <a:t>4- عوامل مؤثر در تعیین مقدار ، قیمت ، نوع و چگونگی تولید کالا را نام ببرد.</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700">
                                            <p:txEl>
                                              <p:pRg st="0" end="0"/>
                                            </p:txEl>
                                          </p:spTgt>
                                        </p:tgtEl>
                                        <p:attrNameLst>
                                          <p:attrName>style.visibility</p:attrName>
                                        </p:attrNameLst>
                                      </p:cBhvr>
                                      <p:to>
                                        <p:strVal val="visible"/>
                                      </p:to>
                                    </p:set>
                                    <p:animEffect transition="in" filter="dissolve">
                                      <p:cBhvr>
                                        <p:cTn id="7" dur="500"/>
                                        <p:tgtEl>
                                          <p:spTgt spid="2970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9700">
                                            <p:txEl>
                                              <p:pRg st="1" end="1"/>
                                            </p:txEl>
                                          </p:spTgt>
                                        </p:tgtEl>
                                        <p:attrNameLst>
                                          <p:attrName>style.visibility</p:attrName>
                                        </p:attrNameLst>
                                      </p:cBhvr>
                                      <p:to>
                                        <p:strVal val="visible"/>
                                      </p:to>
                                    </p:set>
                                    <p:animEffect transition="in" filter="dissolve">
                                      <p:cBhvr>
                                        <p:cTn id="10" dur="500"/>
                                        <p:tgtEl>
                                          <p:spTgt spid="2970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9700">
                                            <p:txEl>
                                              <p:pRg st="2" end="2"/>
                                            </p:txEl>
                                          </p:spTgt>
                                        </p:tgtEl>
                                        <p:attrNameLst>
                                          <p:attrName>style.visibility</p:attrName>
                                        </p:attrNameLst>
                                      </p:cBhvr>
                                      <p:to>
                                        <p:strVal val="visible"/>
                                      </p:to>
                                    </p:set>
                                    <p:animEffect transition="in" filter="dissolve">
                                      <p:cBhvr>
                                        <p:cTn id="13" dur="500"/>
                                        <p:tgtEl>
                                          <p:spTgt spid="2970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9700">
                                            <p:txEl>
                                              <p:pRg st="3" end="3"/>
                                            </p:txEl>
                                          </p:spTgt>
                                        </p:tgtEl>
                                        <p:attrNameLst>
                                          <p:attrName>style.visibility</p:attrName>
                                        </p:attrNameLst>
                                      </p:cBhvr>
                                      <p:to>
                                        <p:strVal val="visible"/>
                                      </p:to>
                                    </p:set>
                                    <p:animEffect transition="in" filter="dissolve">
                                      <p:cBhvr>
                                        <p:cTn id="16" dur="500"/>
                                        <p:tgtEl>
                                          <p:spTgt spid="29700">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29700">
                                            <p:txEl>
                                              <p:pRg st="4" end="4"/>
                                            </p:txEl>
                                          </p:spTgt>
                                        </p:tgtEl>
                                        <p:attrNameLst>
                                          <p:attrName>style.visibility</p:attrName>
                                        </p:attrNameLst>
                                      </p:cBhvr>
                                      <p:to>
                                        <p:strVal val="visible"/>
                                      </p:to>
                                    </p:set>
                                    <p:animEffect transition="in" filter="dissolve">
                                      <p:cBhvr>
                                        <p:cTn id="19" dur="500"/>
                                        <p:tgtEl>
                                          <p:spTgt spid="297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80" name="Text Box 4"/>
          <p:cNvSpPr txBox="1">
            <a:spLocks noChangeArrowheads="1"/>
          </p:cNvSpPr>
          <p:nvPr/>
        </p:nvSpPr>
        <p:spPr bwMode="auto">
          <a:xfrm>
            <a:off x="468313" y="908050"/>
            <a:ext cx="8207375" cy="4303713"/>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rPr>
              <a:t>ادامه هدفهای رفتاری :</a:t>
            </a:r>
          </a:p>
          <a:p>
            <a:pPr>
              <a:spcBef>
                <a:spcPct val="50000"/>
              </a:spcBef>
            </a:pPr>
            <a:r>
              <a:rPr lang="fa-IR" sz="2800">
                <a:solidFill>
                  <a:srgbClr val="00FF00"/>
                </a:solidFill>
              </a:rPr>
              <a:t>5- واژه « قیمت » را تعریف کند.</a:t>
            </a:r>
          </a:p>
          <a:p>
            <a:pPr>
              <a:spcBef>
                <a:spcPct val="50000"/>
              </a:spcBef>
            </a:pPr>
            <a:r>
              <a:rPr lang="fa-IR" sz="2800">
                <a:solidFill>
                  <a:srgbClr val="00FF00"/>
                </a:solidFill>
              </a:rPr>
              <a:t>6- نقش « قیمت » در اقتصاد بازار آزاد را بازگو کند.</a:t>
            </a:r>
          </a:p>
          <a:p>
            <a:pPr>
              <a:spcBef>
                <a:spcPct val="50000"/>
              </a:spcBef>
            </a:pPr>
            <a:r>
              <a:rPr lang="fa-IR" sz="2800">
                <a:solidFill>
                  <a:srgbClr val="00FF00"/>
                </a:solidFill>
              </a:rPr>
              <a:t>7- سیستم « اقتصاد بازار آزاد » را با ذکر یک مثال بنویسد.</a:t>
            </a:r>
          </a:p>
          <a:p>
            <a:pPr algn="just">
              <a:spcBef>
                <a:spcPct val="50000"/>
              </a:spcBef>
            </a:pPr>
            <a:r>
              <a:rPr lang="fa-IR" sz="2800">
                <a:solidFill>
                  <a:srgbClr val="00FF00"/>
                </a:solidFill>
              </a:rPr>
              <a:t>8- کشورهایی که سیستم اقتصادیشان بیشتر تمایل به « اقتصاد آزاد »</a:t>
            </a:r>
            <a:r>
              <a:rPr lang="fa-IR" sz="3200">
                <a:solidFill>
                  <a:srgbClr val="00FF00"/>
                </a:solidFill>
              </a:rPr>
              <a:t> </a:t>
            </a:r>
            <a:r>
              <a:rPr lang="fa-IR" sz="2800">
                <a:solidFill>
                  <a:srgbClr val="00FF00"/>
                </a:solidFill>
              </a:rPr>
              <a:t>دارد را دسته بندی کند.</a:t>
            </a:r>
            <a:endParaRPr lang="en-US" sz="3200">
              <a:solidFill>
                <a:srgbClr val="00FF00"/>
              </a:solidFill>
            </a:endParaRPr>
          </a:p>
          <a:p>
            <a:pPr>
              <a:spcBef>
                <a:spcPct val="50000"/>
              </a:spcBef>
            </a:pP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3780">
                                            <p:txEl>
                                              <p:pRg st="0" end="0"/>
                                            </p:txEl>
                                          </p:spTgt>
                                        </p:tgtEl>
                                        <p:attrNameLst>
                                          <p:attrName>style.visibility</p:attrName>
                                        </p:attrNameLst>
                                      </p:cBhvr>
                                      <p:to>
                                        <p:strVal val="visible"/>
                                      </p:to>
                                    </p:set>
                                    <p:animEffect transition="in" filter="dissolve">
                                      <p:cBhvr>
                                        <p:cTn id="7" dur="500"/>
                                        <p:tgtEl>
                                          <p:spTgt spid="20378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3780">
                                            <p:txEl>
                                              <p:pRg st="1" end="1"/>
                                            </p:txEl>
                                          </p:spTgt>
                                        </p:tgtEl>
                                        <p:attrNameLst>
                                          <p:attrName>style.visibility</p:attrName>
                                        </p:attrNameLst>
                                      </p:cBhvr>
                                      <p:to>
                                        <p:strVal val="visible"/>
                                      </p:to>
                                    </p:set>
                                    <p:animEffect transition="in" filter="dissolve">
                                      <p:cBhvr>
                                        <p:cTn id="10" dur="500"/>
                                        <p:tgtEl>
                                          <p:spTgt spid="20378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03780">
                                            <p:txEl>
                                              <p:pRg st="2" end="2"/>
                                            </p:txEl>
                                          </p:spTgt>
                                        </p:tgtEl>
                                        <p:attrNameLst>
                                          <p:attrName>style.visibility</p:attrName>
                                        </p:attrNameLst>
                                      </p:cBhvr>
                                      <p:to>
                                        <p:strVal val="visible"/>
                                      </p:to>
                                    </p:set>
                                    <p:animEffect transition="in" filter="dissolve">
                                      <p:cBhvr>
                                        <p:cTn id="13" dur="500"/>
                                        <p:tgtEl>
                                          <p:spTgt spid="20378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03780">
                                            <p:txEl>
                                              <p:pRg st="3" end="3"/>
                                            </p:txEl>
                                          </p:spTgt>
                                        </p:tgtEl>
                                        <p:attrNameLst>
                                          <p:attrName>style.visibility</p:attrName>
                                        </p:attrNameLst>
                                      </p:cBhvr>
                                      <p:to>
                                        <p:strVal val="visible"/>
                                      </p:to>
                                    </p:set>
                                    <p:animEffect transition="in" filter="dissolve">
                                      <p:cBhvr>
                                        <p:cTn id="16" dur="500"/>
                                        <p:tgtEl>
                                          <p:spTgt spid="203780">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203780">
                                            <p:txEl>
                                              <p:pRg st="4" end="4"/>
                                            </p:txEl>
                                          </p:spTgt>
                                        </p:tgtEl>
                                        <p:attrNameLst>
                                          <p:attrName>style.visibility</p:attrName>
                                        </p:attrNameLst>
                                      </p:cBhvr>
                                      <p:to>
                                        <p:strVal val="visible"/>
                                      </p:to>
                                    </p:set>
                                    <p:animEffect transition="in" filter="dissolve">
                                      <p:cBhvr>
                                        <p:cTn id="19" dur="500"/>
                                        <p:tgtEl>
                                          <p:spTgt spid="2037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Text Box 4"/>
          <p:cNvSpPr txBox="1">
            <a:spLocks noChangeArrowheads="1"/>
          </p:cNvSpPr>
          <p:nvPr/>
        </p:nvSpPr>
        <p:spPr bwMode="auto">
          <a:xfrm>
            <a:off x="468313" y="1341438"/>
            <a:ext cx="8280400" cy="3570287"/>
          </a:xfrm>
          <a:prstGeom prst="rect">
            <a:avLst/>
          </a:prstGeom>
          <a:noFill/>
          <a:ln w="9525">
            <a:noFill/>
            <a:miter lim="800000"/>
            <a:headEnd/>
            <a:tailEnd/>
          </a:ln>
          <a:effectLst/>
        </p:spPr>
        <p:txBody>
          <a:bodyPr>
            <a:spAutoFit/>
          </a:bodyPr>
          <a:lstStyle/>
          <a:p>
            <a:pPr algn="just">
              <a:spcBef>
                <a:spcPct val="50000"/>
              </a:spcBef>
            </a:pPr>
            <a:r>
              <a:rPr lang="fa-IR" sz="3200">
                <a:solidFill>
                  <a:srgbClr val="00FF00"/>
                </a:solidFill>
              </a:rPr>
              <a:t>اقتصاد بازار آزاد</a:t>
            </a:r>
            <a:r>
              <a:rPr lang="fa-IR" sz="2800">
                <a:solidFill>
                  <a:srgbClr val="00FF00"/>
                </a:solidFill>
              </a:rPr>
              <a:t> :</a:t>
            </a:r>
          </a:p>
          <a:p>
            <a:pPr algn="just">
              <a:spcBef>
                <a:spcPct val="50000"/>
              </a:spcBef>
            </a:pPr>
            <a:r>
              <a:rPr lang="fa-IR" sz="2800">
                <a:solidFill>
                  <a:srgbClr val="00FF00"/>
                </a:solidFill>
              </a:rPr>
              <a:t>در چنین اقتصادی افراد و بنگاهها بر اساس منابع شخصی خود حرکت می کنند ، بدون آنکه دولت دخالتی در فعالیت های اقتصادی آنها داشته باشد. بازار بدون هرگونه دخالتی عمل می کند. « عبارت بازار مکانی را مجسم می کند که در آنجا متقاضی ها و عرضه کنندگان اشتغال به مبادله کالاها و خدمات دارند. »  </a:t>
            </a:r>
            <a:endParaRPr lang="en-US" sz="2800">
              <a:solidFill>
                <a:srgbClr val="00FF00"/>
              </a:solidFill>
            </a:endParaRPr>
          </a:p>
          <a:p>
            <a:pPr algn="just">
              <a:spcBef>
                <a:spcPct val="50000"/>
              </a:spcBef>
            </a:pPr>
            <a:endParaRPr lang="fa-IR"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animEffect transition="in" filter="dissolve">
                                      <p:cBhvr>
                                        <p:cTn id="7" dur="500"/>
                                        <p:tgtEl>
                                          <p:spTgt spid="307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0724">
                                            <p:txEl>
                                              <p:pRg st="1" end="1"/>
                                            </p:txEl>
                                          </p:spTgt>
                                        </p:tgtEl>
                                        <p:attrNameLst>
                                          <p:attrName>style.visibility</p:attrName>
                                        </p:attrNameLst>
                                      </p:cBhvr>
                                      <p:to>
                                        <p:strVal val="visible"/>
                                      </p:to>
                                    </p:set>
                                    <p:animEffect transition="in" filter="dissolve">
                                      <p:cBhvr>
                                        <p:cTn id="10" dur="500"/>
                                        <p:tgtEl>
                                          <p:spTgt spid="307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250825" y="260350"/>
            <a:ext cx="8497888"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4101" name="Text Box 5"/>
          <p:cNvSpPr txBox="1">
            <a:spLocks noChangeArrowheads="1"/>
          </p:cNvSpPr>
          <p:nvPr/>
        </p:nvSpPr>
        <p:spPr bwMode="auto">
          <a:xfrm>
            <a:off x="250825" y="1196975"/>
            <a:ext cx="8713788" cy="4116388"/>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FFFF00"/>
                </a:solidFill>
              </a:rPr>
              <a:t>هدفهای کلی فصل اول :</a:t>
            </a:r>
          </a:p>
          <a:p>
            <a:pPr marL="342900" indent="-342900">
              <a:spcBef>
                <a:spcPct val="50000"/>
              </a:spcBef>
            </a:pPr>
            <a:r>
              <a:rPr lang="fa-IR" sz="2800">
                <a:solidFill>
                  <a:srgbClr val="FFFF00"/>
                </a:solidFill>
              </a:rPr>
              <a:t>1- دانشجو با مفهوم اقتصاد ، اهمیت و کاربرد آن در زندگی روزمره</a:t>
            </a:r>
            <a:r>
              <a:rPr lang="fa-IR" sz="3200">
                <a:solidFill>
                  <a:srgbClr val="FFFF00"/>
                </a:solidFill>
              </a:rPr>
              <a:t> </a:t>
            </a:r>
            <a:r>
              <a:rPr lang="fa-IR" sz="2800">
                <a:solidFill>
                  <a:srgbClr val="FFFF00"/>
                </a:solidFill>
              </a:rPr>
              <a:t>آشنا می شود.</a:t>
            </a:r>
          </a:p>
          <a:p>
            <a:pPr marL="342900" indent="-342900">
              <a:spcBef>
                <a:spcPct val="50000"/>
              </a:spcBef>
            </a:pPr>
            <a:r>
              <a:rPr lang="fa-IR" sz="2800">
                <a:solidFill>
                  <a:srgbClr val="FFFF00"/>
                </a:solidFill>
              </a:rPr>
              <a:t>2- اقتصاد خرد – کلان و مدل سازی را می فهمد.</a:t>
            </a:r>
          </a:p>
          <a:p>
            <a:pPr marL="342900" indent="-342900">
              <a:spcBef>
                <a:spcPct val="50000"/>
              </a:spcBef>
            </a:pPr>
            <a:r>
              <a:rPr lang="fa-IR" sz="2800">
                <a:solidFill>
                  <a:srgbClr val="FFFF00"/>
                </a:solidFill>
              </a:rPr>
              <a:t>3- از منحنی امکانات تولید در حل مسایل اقتصادی استفاده می کند.</a:t>
            </a:r>
            <a:endParaRPr lang="fa-IR" sz="3200">
              <a:solidFill>
                <a:srgbClr val="FFFF00"/>
              </a:solidFill>
            </a:endParaRPr>
          </a:p>
          <a:p>
            <a:pPr marL="342900" indent="-342900">
              <a:spcBef>
                <a:spcPct val="50000"/>
              </a:spcBef>
            </a:pPr>
            <a:endParaRPr lang="fa-IR" sz="2400">
              <a:solidFill>
                <a:srgbClr val="FFFF00"/>
              </a:solidFill>
            </a:endParaRPr>
          </a:p>
          <a:p>
            <a:pPr marL="342900" indent="-342900">
              <a:spcBef>
                <a:spcPct val="50000"/>
              </a:spcBef>
            </a:pPr>
            <a:endParaRPr lang="en-US" sz="24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dissolve">
                                      <p:cBhvr>
                                        <p:cTn id="7" dur="500"/>
                                        <p:tgtEl>
                                          <p:spTgt spid="4101">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101">
                                            <p:txEl>
                                              <p:pRg st="1" end="1"/>
                                            </p:txEl>
                                          </p:spTgt>
                                        </p:tgtEl>
                                        <p:attrNameLst>
                                          <p:attrName>style.visibility</p:attrName>
                                        </p:attrNameLst>
                                      </p:cBhvr>
                                      <p:to>
                                        <p:strVal val="visible"/>
                                      </p:to>
                                    </p:set>
                                    <p:animEffect transition="in" filter="dissolve">
                                      <p:cBhvr>
                                        <p:cTn id="10" dur="500"/>
                                        <p:tgtEl>
                                          <p:spTgt spid="4101">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101">
                                            <p:txEl>
                                              <p:pRg st="2" end="2"/>
                                            </p:txEl>
                                          </p:spTgt>
                                        </p:tgtEl>
                                        <p:attrNameLst>
                                          <p:attrName>style.visibility</p:attrName>
                                        </p:attrNameLst>
                                      </p:cBhvr>
                                      <p:to>
                                        <p:strVal val="visible"/>
                                      </p:to>
                                    </p:set>
                                    <p:animEffect transition="in" filter="dissolve">
                                      <p:cBhvr>
                                        <p:cTn id="13" dur="500"/>
                                        <p:tgtEl>
                                          <p:spTgt spid="4101">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101">
                                            <p:txEl>
                                              <p:pRg st="3" end="3"/>
                                            </p:txEl>
                                          </p:spTgt>
                                        </p:tgtEl>
                                        <p:attrNameLst>
                                          <p:attrName>style.visibility</p:attrName>
                                        </p:attrNameLst>
                                      </p:cBhvr>
                                      <p:to>
                                        <p:strVal val="visible"/>
                                      </p:to>
                                    </p:set>
                                    <p:animEffect transition="in" filter="dissolve">
                                      <p:cBhvr>
                                        <p:cTn id="16" dur="500"/>
                                        <p:tgtEl>
                                          <p:spTgt spid="410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4"/>
          <p:cNvSpPr txBox="1">
            <a:spLocks noChangeArrowheads="1"/>
          </p:cNvSpPr>
          <p:nvPr/>
        </p:nvSpPr>
        <p:spPr bwMode="auto">
          <a:xfrm>
            <a:off x="395288" y="1484313"/>
            <a:ext cx="8496300" cy="2441575"/>
          </a:xfrm>
          <a:prstGeom prst="rect">
            <a:avLst/>
          </a:prstGeom>
          <a:noFill/>
          <a:ln w="9525">
            <a:noFill/>
            <a:miter lim="800000"/>
            <a:headEnd/>
            <a:tailEnd/>
          </a:ln>
          <a:effectLst/>
        </p:spPr>
        <p:txBody>
          <a:bodyPr>
            <a:spAutoFit/>
          </a:bodyPr>
          <a:lstStyle/>
          <a:p>
            <a:pPr algn="just">
              <a:spcBef>
                <a:spcPct val="50000"/>
              </a:spcBef>
            </a:pPr>
            <a:r>
              <a:rPr lang="fa-IR" sz="2800">
                <a:solidFill>
                  <a:srgbClr val="00FF00"/>
                </a:solidFill>
              </a:rPr>
              <a:t>رفتار خریداران و فروشندگان در نظام اقتصاد آزاد ، تعیین می کند که چه تولید شود ، به چه مقدار تولید شود ، چگونه تولید شود ، و چه کسی آن را دریافت کند.</a:t>
            </a:r>
          </a:p>
          <a:p>
            <a:pPr algn="just">
              <a:spcBef>
                <a:spcPct val="50000"/>
              </a:spcBef>
            </a:pPr>
            <a:r>
              <a:rPr lang="fa-IR" sz="2800">
                <a:solidFill>
                  <a:srgbClr val="00FF00"/>
                </a:solidFill>
              </a:rPr>
              <a:t>ترکیب کالاها و خدماتی که در هر بازار آزادی یافت می شود به وسیله سلیقه و ترجیحات مصرف کنندگان تعیین می شود.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8">
                                            <p:txEl>
                                              <p:pRg st="0" end="0"/>
                                            </p:txEl>
                                          </p:spTgt>
                                        </p:tgtEl>
                                        <p:attrNameLst>
                                          <p:attrName>style.visibility</p:attrName>
                                        </p:attrNameLst>
                                      </p:cBhvr>
                                      <p:to>
                                        <p:strVal val="visible"/>
                                      </p:to>
                                    </p:set>
                                    <p:animEffect transition="in" filter="dissolve">
                                      <p:cBhvr>
                                        <p:cTn id="7" dur="500"/>
                                        <p:tgtEl>
                                          <p:spTgt spid="3174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1748">
                                            <p:txEl>
                                              <p:pRg st="1" end="1"/>
                                            </p:txEl>
                                          </p:spTgt>
                                        </p:tgtEl>
                                        <p:attrNameLst>
                                          <p:attrName>style.visibility</p:attrName>
                                        </p:attrNameLst>
                                      </p:cBhvr>
                                      <p:to>
                                        <p:strVal val="visible"/>
                                      </p:to>
                                    </p:set>
                                    <p:animEffect transition="in" filter="dissolve">
                                      <p:cBhvr>
                                        <p:cTn id="10" dur="500"/>
                                        <p:tgtEl>
                                          <p:spTgt spid="317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20" name="Text Box 4"/>
          <p:cNvSpPr txBox="1">
            <a:spLocks noChangeArrowheads="1"/>
          </p:cNvSpPr>
          <p:nvPr/>
        </p:nvSpPr>
        <p:spPr bwMode="auto">
          <a:xfrm>
            <a:off x="395288" y="1412875"/>
            <a:ext cx="8424862" cy="2501900"/>
          </a:xfrm>
          <a:prstGeom prst="rect">
            <a:avLst/>
          </a:prstGeom>
          <a:noFill/>
          <a:ln w="9525">
            <a:noFill/>
            <a:miter lim="800000"/>
            <a:headEnd/>
            <a:tailEnd/>
          </a:ln>
          <a:effectLst/>
        </p:spPr>
        <p:txBody>
          <a:bodyPr>
            <a:spAutoFit/>
          </a:bodyPr>
          <a:lstStyle/>
          <a:p>
            <a:pPr>
              <a:spcBef>
                <a:spcPct val="50000"/>
              </a:spcBef>
            </a:pPr>
            <a:r>
              <a:rPr lang="fa-IR" sz="3200">
                <a:solidFill>
                  <a:srgbClr val="00FF00"/>
                </a:solidFill>
                <a:latin typeface="Tahoma" pitchFamily="34" charset="0"/>
              </a:rPr>
              <a:t>قیمت :</a:t>
            </a:r>
          </a:p>
          <a:p>
            <a:pPr algn="just">
              <a:spcBef>
                <a:spcPct val="50000"/>
              </a:spcBef>
            </a:pPr>
            <a:r>
              <a:rPr lang="fa-IR" sz="2800">
                <a:solidFill>
                  <a:srgbClr val="00FF00"/>
                </a:solidFill>
                <a:latin typeface="Tahoma" pitchFamily="34" charset="0"/>
              </a:rPr>
              <a:t>عامل عمده و محور اصلی هماهنگی در یک سیستم اقتصاد آزاد ،        « قیمت » است. قیمت منعکس کننده تمایل جامعه برای پرداخت برای کالاها و خدمات است. قیمت نهاده ها – کار ، زمین ، سرمایه – تعیین کننده هزینه تولید محصولات می باشد.</a:t>
            </a:r>
            <a:endParaRPr lang="en-US" sz="2800">
              <a:solidFill>
                <a:srgbClr val="00FF00"/>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9620">
                                            <p:txEl>
                                              <p:pRg st="0" end="0"/>
                                            </p:txEl>
                                          </p:spTgt>
                                        </p:tgtEl>
                                        <p:attrNameLst>
                                          <p:attrName>style.visibility</p:attrName>
                                        </p:attrNameLst>
                                      </p:cBhvr>
                                      <p:to>
                                        <p:strVal val="visible"/>
                                      </p:to>
                                    </p:set>
                                    <p:animEffect transition="in" filter="dissolve">
                                      <p:cBhvr>
                                        <p:cTn id="7" dur="500"/>
                                        <p:tgtEl>
                                          <p:spTgt spid="2396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9620">
                                            <p:txEl>
                                              <p:pRg st="1" end="1"/>
                                            </p:txEl>
                                          </p:spTgt>
                                        </p:tgtEl>
                                        <p:attrNameLst>
                                          <p:attrName>style.visibility</p:attrName>
                                        </p:attrNameLst>
                                      </p:cBhvr>
                                      <p:to>
                                        <p:strVal val="visible"/>
                                      </p:to>
                                    </p:set>
                                    <p:animEffect transition="in" filter="dissolve">
                                      <p:cBhvr>
                                        <p:cTn id="10" dur="500"/>
                                        <p:tgtEl>
                                          <p:spTgt spid="2396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468313" y="1412875"/>
            <a:ext cx="8280400" cy="3081338"/>
          </a:xfrm>
          <a:prstGeom prst="rect">
            <a:avLst/>
          </a:prstGeom>
          <a:noFill/>
          <a:ln w="9525">
            <a:noFill/>
            <a:miter lim="800000"/>
            <a:headEnd/>
            <a:tailEnd/>
          </a:ln>
          <a:effectLst/>
        </p:spPr>
        <p:txBody>
          <a:bodyPr>
            <a:spAutoFit/>
          </a:bodyPr>
          <a:lstStyle/>
          <a:p>
            <a:pPr algn="just">
              <a:spcBef>
                <a:spcPct val="50000"/>
              </a:spcBef>
            </a:pPr>
            <a:r>
              <a:rPr lang="fa-IR" sz="2800">
                <a:solidFill>
                  <a:srgbClr val="00FF00"/>
                </a:solidFill>
              </a:rPr>
              <a:t>گفته می شود که تصمیم گیری که بر اساس مبانی بازار آزاد باشد به کارایی در تولید منتهی می شود. اگر تولید کننده ای از کارایی لازم برخوردار نباشد ، به وسیله رقبا از بازار خارج  می شود و تولید کننده کارآمد تر جای او را خواهد گرفت. در نتیجه این رقابت است که در نهایت نحوه تولید را تعیین می کند. عمده تصمیمات در اقتصاد مبتنی بر بازار آزاد با توجه به قیمت ها و هزینه ها اتخاذ می گردد ، به همین جهت اقتصاد خرد را « نظریه قیمت » نیز می نامند.</a:t>
            </a:r>
            <a:endParaRPr lang="en-US" sz="2800">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dissolve">
                                      <p:cBhvr>
                                        <p:cTn id="7" dur="500"/>
                                        <p:tgtEl>
                                          <p:spTgt spid="3277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Text Box 6"/>
          <p:cNvSpPr txBox="1">
            <a:spLocks noChangeArrowheads="1"/>
          </p:cNvSpPr>
          <p:nvPr/>
        </p:nvSpPr>
        <p:spPr bwMode="auto">
          <a:xfrm>
            <a:off x="179388" y="1557338"/>
            <a:ext cx="8569325" cy="3905250"/>
          </a:xfrm>
          <a:prstGeom prst="rect">
            <a:avLst/>
          </a:prstGeom>
          <a:noFill/>
          <a:ln w="9525">
            <a:noFill/>
            <a:miter lim="800000"/>
            <a:headEnd/>
            <a:tailEnd/>
          </a:ln>
          <a:effectLst/>
        </p:spPr>
        <p:txBody>
          <a:bodyPr>
            <a:spAutoFit/>
          </a:bodyPr>
          <a:lstStyle/>
          <a:p>
            <a:pPr>
              <a:spcBef>
                <a:spcPct val="50000"/>
              </a:spcBef>
            </a:pPr>
            <a:r>
              <a:rPr lang="fa-IR" sz="4000">
                <a:solidFill>
                  <a:srgbClr val="FFCC99"/>
                </a:solidFill>
              </a:rPr>
              <a:t>قسمت سوم : </a:t>
            </a:r>
          </a:p>
          <a:p>
            <a:pPr>
              <a:spcBef>
                <a:spcPct val="50000"/>
              </a:spcBef>
            </a:pPr>
            <a:r>
              <a:rPr lang="fa-IR" sz="3600">
                <a:solidFill>
                  <a:srgbClr val="FFCC99"/>
                </a:solidFill>
              </a:rPr>
              <a:t>سیستم اقتصادی مخلوط ، بازار و دولت</a:t>
            </a:r>
          </a:p>
          <a:p>
            <a:pPr>
              <a:spcBef>
                <a:spcPct val="50000"/>
              </a:spcBef>
            </a:pPr>
            <a:endParaRPr lang="fa-IR" sz="3600"/>
          </a:p>
          <a:p>
            <a:pPr>
              <a:spcBef>
                <a:spcPct val="50000"/>
              </a:spcBef>
            </a:pPr>
            <a:endParaRPr lang="fa-IR" sz="3200"/>
          </a:p>
          <a:p>
            <a:pPr>
              <a:spcBef>
                <a:spcPct val="50000"/>
              </a:spcBef>
            </a:pPr>
            <a:endParaRPr lang="en-US" sz="36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3798">
                                            <p:txEl>
                                              <p:pRg st="0" end="0"/>
                                            </p:txEl>
                                          </p:spTgt>
                                        </p:tgtEl>
                                        <p:attrNameLst>
                                          <p:attrName>style.visibility</p:attrName>
                                        </p:attrNameLst>
                                      </p:cBhvr>
                                      <p:to>
                                        <p:strVal val="visible"/>
                                      </p:to>
                                    </p:set>
                                    <p:animEffect transition="in" filter="dissolve">
                                      <p:cBhvr>
                                        <p:cTn id="7" dur="500"/>
                                        <p:tgtEl>
                                          <p:spTgt spid="3379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3798">
                                            <p:txEl>
                                              <p:pRg st="1" end="1"/>
                                            </p:txEl>
                                          </p:spTgt>
                                        </p:tgtEl>
                                        <p:attrNameLst>
                                          <p:attrName>style.visibility</p:attrName>
                                        </p:attrNameLst>
                                      </p:cBhvr>
                                      <p:to>
                                        <p:strVal val="visible"/>
                                      </p:to>
                                    </p:set>
                                    <p:animEffect transition="in" filter="dissolve">
                                      <p:cBhvr>
                                        <p:cTn id="10" dur="500"/>
                                        <p:tgtEl>
                                          <p:spTgt spid="337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4" name="Text Box 4"/>
          <p:cNvSpPr txBox="1">
            <a:spLocks noChangeArrowheads="1"/>
          </p:cNvSpPr>
          <p:nvPr/>
        </p:nvSpPr>
        <p:spPr bwMode="auto">
          <a:xfrm>
            <a:off x="323850" y="1773238"/>
            <a:ext cx="8424863" cy="1220787"/>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هدف کلی :</a:t>
            </a:r>
          </a:p>
          <a:p>
            <a:pPr>
              <a:spcBef>
                <a:spcPct val="50000"/>
              </a:spcBef>
            </a:pPr>
            <a:r>
              <a:rPr lang="fa-IR" sz="2800">
                <a:solidFill>
                  <a:srgbClr val="FFCC99"/>
                </a:solidFill>
              </a:rPr>
              <a:t>دانشجو با سیستم اقتصادی مخلوط و سیستم اقتصادی ایران آشنا می شود.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4804">
                                            <p:txEl>
                                              <p:pRg st="0" end="0"/>
                                            </p:txEl>
                                          </p:spTgt>
                                        </p:tgtEl>
                                        <p:attrNameLst>
                                          <p:attrName>style.visibility</p:attrName>
                                        </p:attrNameLst>
                                      </p:cBhvr>
                                      <p:to>
                                        <p:strVal val="visible"/>
                                      </p:to>
                                    </p:set>
                                    <p:animEffect transition="in" filter="dissolve">
                                      <p:cBhvr>
                                        <p:cTn id="7" dur="500"/>
                                        <p:tgtEl>
                                          <p:spTgt spid="20480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4804">
                                            <p:txEl>
                                              <p:pRg st="1" end="1"/>
                                            </p:txEl>
                                          </p:spTgt>
                                        </p:tgtEl>
                                        <p:attrNameLst>
                                          <p:attrName>style.visibility</p:attrName>
                                        </p:attrNameLst>
                                      </p:cBhvr>
                                      <p:to>
                                        <p:strVal val="visible"/>
                                      </p:to>
                                    </p:set>
                                    <p:animEffect transition="in" filter="dissolve">
                                      <p:cBhvr>
                                        <p:cTn id="10" dur="500"/>
                                        <p:tgtEl>
                                          <p:spTgt spid="2048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0" y="476250"/>
            <a:ext cx="8785225" cy="5554663"/>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هدفهای رفتاری :</a:t>
            </a:r>
          </a:p>
          <a:p>
            <a:pPr algn="just">
              <a:spcBef>
                <a:spcPct val="50000"/>
              </a:spcBef>
            </a:pPr>
            <a:r>
              <a:rPr lang="fa-IR" sz="2800">
                <a:solidFill>
                  <a:srgbClr val="FFCC99"/>
                </a:solidFill>
              </a:rPr>
              <a:t>1- سیستم اقتصادی مخلوط ، را با ذکر یک مثال تعریف کند.</a:t>
            </a:r>
          </a:p>
          <a:p>
            <a:pPr algn="just">
              <a:spcBef>
                <a:spcPct val="50000"/>
              </a:spcBef>
            </a:pPr>
            <a:r>
              <a:rPr lang="fa-IR" sz="2800">
                <a:solidFill>
                  <a:srgbClr val="FFCC99"/>
                </a:solidFill>
              </a:rPr>
              <a:t>2- اصطلاحات « عدم کارایی » ، « توزیع مجدد درآمد » و « ایجاد ثبات اقتصادی » را در علم اقتصاد با ذکر یک مثال برای هر اصطلاح تعریف نماید.</a:t>
            </a:r>
          </a:p>
          <a:p>
            <a:pPr>
              <a:spcBef>
                <a:spcPct val="50000"/>
              </a:spcBef>
            </a:pPr>
            <a:r>
              <a:rPr lang="fa-IR" sz="2800">
                <a:solidFill>
                  <a:srgbClr val="FFCC99"/>
                </a:solidFill>
              </a:rPr>
              <a:t>3- نوع سیستم اقتصادی ایران را مشخص کند.</a:t>
            </a:r>
          </a:p>
          <a:p>
            <a:pPr algn="just">
              <a:spcBef>
                <a:spcPct val="50000"/>
              </a:spcBef>
            </a:pPr>
            <a:r>
              <a:rPr lang="fa-IR" sz="2800">
                <a:solidFill>
                  <a:srgbClr val="FFCC99"/>
                </a:solidFill>
              </a:rPr>
              <a:t>4- شماره های اصول قانون اساسی ج-1-1 که در ارتباط با نقش دولت در امر اقتصاد است را بنویسد.</a:t>
            </a:r>
          </a:p>
          <a:p>
            <a:pPr algn="just">
              <a:spcBef>
                <a:spcPct val="50000"/>
              </a:spcBef>
            </a:pPr>
            <a:r>
              <a:rPr lang="fa-IR" sz="2800">
                <a:solidFill>
                  <a:srgbClr val="FFCC99"/>
                </a:solidFill>
              </a:rPr>
              <a:t>5- ضوابطی که اقتصاد جمهوری اسلامی ایران بر آنها استوار است را بطور کامل شرح دهد.</a:t>
            </a:r>
            <a:r>
              <a:rPr lang="fa-IR" sz="3200">
                <a:solidFill>
                  <a:srgbClr val="FFCC99"/>
                </a:solidFill>
              </a:rPr>
              <a:t> </a:t>
            </a:r>
            <a:endParaRPr lang="en-US" sz="32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4820">
                                            <p:txEl>
                                              <p:pRg st="0" end="0"/>
                                            </p:txEl>
                                          </p:spTgt>
                                        </p:tgtEl>
                                        <p:attrNameLst>
                                          <p:attrName>style.visibility</p:attrName>
                                        </p:attrNameLst>
                                      </p:cBhvr>
                                      <p:to>
                                        <p:strVal val="visible"/>
                                      </p:to>
                                    </p:set>
                                    <p:animEffect transition="in" filter="dissolve">
                                      <p:cBhvr>
                                        <p:cTn id="7" dur="500"/>
                                        <p:tgtEl>
                                          <p:spTgt spid="348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4820">
                                            <p:txEl>
                                              <p:pRg st="1" end="1"/>
                                            </p:txEl>
                                          </p:spTgt>
                                        </p:tgtEl>
                                        <p:attrNameLst>
                                          <p:attrName>style.visibility</p:attrName>
                                        </p:attrNameLst>
                                      </p:cBhvr>
                                      <p:to>
                                        <p:strVal val="visible"/>
                                      </p:to>
                                    </p:set>
                                    <p:animEffect transition="in" filter="dissolve">
                                      <p:cBhvr>
                                        <p:cTn id="10" dur="500"/>
                                        <p:tgtEl>
                                          <p:spTgt spid="3482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4820">
                                            <p:txEl>
                                              <p:pRg st="2" end="2"/>
                                            </p:txEl>
                                          </p:spTgt>
                                        </p:tgtEl>
                                        <p:attrNameLst>
                                          <p:attrName>style.visibility</p:attrName>
                                        </p:attrNameLst>
                                      </p:cBhvr>
                                      <p:to>
                                        <p:strVal val="visible"/>
                                      </p:to>
                                    </p:set>
                                    <p:animEffect transition="in" filter="dissolve">
                                      <p:cBhvr>
                                        <p:cTn id="13" dur="500"/>
                                        <p:tgtEl>
                                          <p:spTgt spid="3482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4820">
                                            <p:txEl>
                                              <p:pRg st="3" end="3"/>
                                            </p:txEl>
                                          </p:spTgt>
                                        </p:tgtEl>
                                        <p:attrNameLst>
                                          <p:attrName>style.visibility</p:attrName>
                                        </p:attrNameLst>
                                      </p:cBhvr>
                                      <p:to>
                                        <p:strVal val="visible"/>
                                      </p:to>
                                    </p:set>
                                    <p:animEffect transition="in" filter="dissolve">
                                      <p:cBhvr>
                                        <p:cTn id="16" dur="500"/>
                                        <p:tgtEl>
                                          <p:spTgt spid="34820">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4820">
                                            <p:txEl>
                                              <p:pRg st="4" end="4"/>
                                            </p:txEl>
                                          </p:spTgt>
                                        </p:tgtEl>
                                        <p:attrNameLst>
                                          <p:attrName>style.visibility</p:attrName>
                                        </p:attrNameLst>
                                      </p:cBhvr>
                                      <p:to>
                                        <p:strVal val="visible"/>
                                      </p:to>
                                    </p:set>
                                    <p:animEffect transition="in" filter="dissolve">
                                      <p:cBhvr>
                                        <p:cTn id="19" dur="500"/>
                                        <p:tgtEl>
                                          <p:spTgt spid="34820">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4820">
                                            <p:txEl>
                                              <p:pRg st="5" end="5"/>
                                            </p:txEl>
                                          </p:spTgt>
                                        </p:tgtEl>
                                        <p:attrNameLst>
                                          <p:attrName>style.visibility</p:attrName>
                                        </p:attrNameLst>
                                      </p:cBhvr>
                                      <p:to>
                                        <p:strVal val="visible"/>
                                      </p:to>
                                    </p:set>
                                    <p:animEffect transition="in" filter="dissolve">
                                      <p:cBhvr>
                                        <p:cTn id="22" dur="500"/>
                                        <p:tgtEl>
                                          <p:spTgt spid="3482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250825" y="1052513"/>
            <a:ext cx="8569325" cy="3355975"/>
          </a:xfrm>
          <a:prstGeom prst="rect">
            <a:avLst/>
          </a:prstGeom>
          <a:noFill/>
          <a:ln w="9525">
            <a:noFill/>
            <a:miter lim="800000"/>
            <a:headEnd/>
            <a:tailEnd/>
          </a:ln>
          <a:effectLst/>
        </p:spPr>
        <p:txBody>
          <a:bodyPr>
            <a:spAutoFit/>
          </a:bodyPr>
          <a:lstStyle/>
          <a:p>
            <a:pPr algn="just">
              <a:spcBef>
                <a:spcPct val="50000"/>
              </a:spcBef>
            </a:pPr>
            <a:r>
              <a:rPr lang="fa-IR" sz="3200">
                <a:solidFill>
                  <a:srgbClr val="FFCC99"/>
                </a:solidFill>
              </a:rPr>
              <a:t>سیستم اقتصادی مخلوط ، بازار و دولت :</a:t>
            </a:r>
          </a:p>
          <a:p>
            <a:pPr algn="just">
              <a:spcBef>
                <a:spcPct val="50000"/>
              </a:spcBef>
            </a:pPr>
            <a:r>
              <a:rPr lang="fa-IR" sz="2800">
                <a:solidFill>
                  <a:srgbClr val="FFCC99"/>
                </a:solidFill>
              </a:rPr>
              <a:t>اختلاف بین یک اقتصاد برنامه ریزی شده خالص و یک اقتصاد کاملاً مبتنی بر بازار آزاد بسیار زیاد است و در واقع امر در جهان امروز چنین سیستم هایی وجود خارجی ندارند. سیستم های واقعی ترکیبی از دو سیستم فوق هستند. تجربه در کشورهای سوسیالیست نشان داده است که     برنامه ریزی اقتصادی متمرکز در شکل افراطی آن منجر به اتلاف   منابع ، عدم کارآیی و بازده ضعیف اقتصادی می شود.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animEffect transition="in" filter="dissolve">
                                      <p:cBhvr>
                                        <p:cTn id="7" dur="500"/>
                                        <p:tgtEl>
                                          <p:spTgt spid="3584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5844">
                                            <p:txEl>
                                              <p:pRg st="1" end="1"/>
                                            </p:txEl>
                                          </p:spTgt>
                                        </p:tgtEl>
                                        <p:attrNameLst>
                                          <p:attrName>style.visibility</p:attrName>
                                        </p:attrNameLst>
                                      </p:cBhvr>
                                      <p:to>
                                        <p:strVal val="visible"/>
                                      </p:to>
                                    </p:set>
                                    <p:animEffect transition="in" filter="dissolve">
                                      <p:cBhvr>
                                        <p:cTn id="10" dur="500"/>
                                        <p:tgtEl>
                                          <p:spTgt spid="3584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p:cNvSpPr txBox="1">
            <a:spLocks noChangeArrowheads="1"/>
          </p:cNvSpPr>
          <p:nvPr/>
        </p:nvSpPr>
        <p:spPr bwMode="auto">
          <a:xfrm>
            <a:off x="0" y="0"/>
            <a:ext cx="91440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36869" name="Text Box 5"/>
          <p:cNvSpPr txBox="1">
            <a:spLocks noChangeArrowheads="1"/>
          </p:cNvSpPr>
          <p:nvPr/>
        </p:nvSpPr>
        <p:spPr bwMode="auto">
          <a:xfrm>
            <a:off x="323850" y="908050"/>
            <a:ext cx="8462963" cy="4211638"/>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ادعای طرفداران حضور دولت در اقتصاد :</a:t>
            </a:r>
          </a:p>
          <a:p>
            <a:pPr algn="just">
              <a:spcBef>
                <a:spcPct val="50000"/>
              </a:spcBef>
            </a:pPr>
            <a:r>
              <a:rPr lang="fa-IR" sz="2800">
                <a:solidFill>
                  <a:srgbClr val="FFCC99"/>
                </a:solidFill>
              </a:rPr>
              <a:t>1- مواردی پیش می آید که بازار نمی تواند مبادرت به تولید و فراهم نمودن آنچه که مردم می خواهند بنماید ، یعنی عدم کارآیی در مکانیزم بازار وجود دارد.</a:t>
            </a:r>
          </a:p>
          <a:p>
            <a:pPr algn="just">
              <a:spcBef>
                <a:spcPct val="50000"/>
              </a:spcBef>
            </a:pPr>
            <a:r>
              <a:rPr lang="fa-IR" sz="2800">
                <a:solidFill>
                  <a:srgbClr val="FFCC99"/>
                </a:solidFill>
              </a:rPr>
              <a:t>2- امکان دارد که توزیع درآمد مناسب نبوده و در جریان توزیع درآمد  عده ای سهم نبرده و یا سهم جزیی ببرند.</a:t>
            </a:r>
          </a:p>
          <a:p>
            <a:pPr algn="just">
              <a:spcBef>
                <a:spcPct val="50000"/>
              </a:spcBef>
            </a:pPr>
            <a:r>
              <a:rPr lang="fa-IR" sz="2800">
                <a:solidFill>
                  <a:srgbClr val="FFCC99"/>
                </a:solidFill>
              </a:rPr>
              <a:t>3- عدم اشتغال ، تورم ، و بحرانها به خودی خود تعدیل نمی شوند ، به عبارت دیگر مکانیزم بازار قادر به حفظ ثبات اقتصادی نیست. </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dissolve">
                                      <p:cBhvr>
                                        <p:cTn id="7" dur="500"/>
                                        <p:tgtEl>
                                          <p:spTgt spid="3686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6869">
                                            <p:txEl>
                                              <p:pRg st="1" end="1"/>
                                            </p:txEl>
                                          </p:spTgt>
                                        </p:tgtEl>
                                        <p:attrNameLst>
                                          <p:attrName>style.visibility</p:attrName>
                                        </p:attrNameLst>
                                      </p:cBhvr>
                                      <p:to>
                                        <p:strVal val="visible"/>
                                      </p:to>
                                    </p:set>
                                    <p:animEffect transition="in" filter="dissolve">
                                      <p:cBhvr>
                                        <p:cTn id="10" dur="500"/>
                                        <p:tgtEl>
                                          <p:spTgt spid="36869">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6869">
                                            <p:txEl>
                                              <p:pRg st="2" end="2"/>
                                            </p:txEl>
                                          </p:spTgt>
                                        </p:tgtEl>
                                        <p:attrNameLst>
                                          <p:attrName>style.visibility</p:attrName>
                                        </p:attrNameLst>
                                      </p:cBhvr>
                                      <p:to>
                                        <p:strVal val="visible"/>
                                      </p:to>
                                    </p:set>
                                    <p:animEffect transition="in" filter="dissolve">
                                      <p:cBhvr>
                                        <p:cTn id="13" dur="500"/>
                                        <p:tgtEl>
                                          <p:spTgt spid="36869">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6869">
                                            <p:txEl>
                                              <p:pRg st="3" end="3"/>
                                            </p:txEl>
                                          </p:spTgt>
                                        </p:tgtEl>
                                        <p:attrNameLst>
                                          <p:attrName>style.visibility</p:attrName>
                                        </p:attrNameLst>
                                      </p:cBhvr>
                                      <p:to>
                                        <p:strVal val="visible"/>
                                      </p:to>
                                    </p:set>
                                    <p:animEffect transition="in" filter="dissolve">
                                      <p:cBhvr>
                                        <p:cTn id="16" dur="500"/>
                                        <p:tgtEl>
                                          <p:spTgt spid="3686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179388" y="1341438"/>
            <a:ext cx="8496300" cy="2501900"/>
          </a:xfrm>
          <a:prstGeom prst="rect">
            <a:avLst/>
          </a:prstGeom>
          <a:noFill/>
          <a:ln w="9525">
            <a:noFill/>
            <a:miter lim="800000"/>
            <a:headEnd/>
            <a:tailEnd/>
          </a:ln>
          <a:effectLst/>
        </p:spPr>
        <p:txBody>
          <a:bodyPr>
            <a:spAutoFit/>
          </a:bodyPr>
          <a:lstStyle/>
          <a:p>
            <a:pPr algn="just">
              <a:spcBef>
                <a:spcPct val="50000"/>
              </a:spcBef>
            </a:pPr>
            <a:r>
              <a:rPr lang="fa-IR" sz="3200">
                <a:solidFill>
                  <a:srgbClr val="FFCC99"/>
                </a:solidFill>
              </a:rPr>
              <a:t>سخنی کوتاه در مورد اقتصاد ایران :</a:t>
            </a:r>
          </a:p>
          <a:p>
            <a:pPr algn="just">
              <a:spcBef>
                <a:spcPct val="50000"/>
              </a:spcBef>
            </a:pPr>
            <a:r>
              <a:rPr lang="fa-IR" sz="2800">
                <a:solidFill>
                  <a:srgbClr val="FFCC99"/>
                </a:solidFill>
              </a:rPr>
              <a:t>سیستم اقتصادی ایران نیز یک سیستم اقتصادی مخلوط یا ترکیبی        می باشد ، یعنی در کنار وجود  بازار های آزاد ، دولت به عنوان   راهنما ، کنترل کننده بازارها در جهت فقط کارآیی در استفاده از منابع ، و توزیع کننده درآمد حاضر است.</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7892">
                                            <p:txEl>
                                              <p:pRg st="0" end="0"/>
                                            </p:txEl>
                                          </p:spTgt>
                                        </p:tgtEl>
                                        <p:attrNameLst>
                                          <p:attrName>style.visibility</p:attrName>
                                        </p:attrNameLst>
                                      </p:cBhvr>
                                      <p:to>
                                        <p:strVal val="visible"/>
                                      </p:to>
                                    </p:set>
                                    <p:animEffect transition="in" filter="dissolve">
                                      <p:cBhvr>
                                        <p:cTn id="7" dur="500"/>
                                        <p:tgtEl>
                                          <p:spTgt spid="378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7892">
                                            <p:txEl>
                                              <p:pRg st="1" end="1"/>
                                            </p:txEl>
                                          </p:spTgt>
                                        </p:tgtEl>
                                        <p:attrNameLst>
                                          <p:attrName>style.visibility</p:attrName>
                                        </p:attrNameLst>
                                      </p:cBhvr>
                                      <p:to>
                                        <p:strVal val="visible"/>
                                      </p:to>
                                    </p:set>
                                    <p:animEffect transition="in" filter="dissolve">
                                      <p:cBhvr>
                                        <p:cTn id="10" dur="500"/>
                                        <p:tgtEl>
                                          <p:spTgt spid="378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179388" y="981075"/>
            <a:ext cx="8640762" cy="3784600"/>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برخی از اصول قانون اساسی جمهوری اسلامی ایران :</a:t>
            </a:r>
          </a:p>
          <a:p>
            <a:pPr algn="just">
              <a:spcBef>
                <a:spcPct val="50000"/>
              </a:spcBef>
            </a:pPr>
            <a:r>
              <a:rPr lang="fa-IR" sz="2800">
                <a:solidFill>
                  <a:srgbClr val="FFCC99"/>
                </a:solidFill>
              </a:rPr>
              <a:t>اصل سوم- بند 9 : رفع تبعیضات ناروا و ایجاد امکانات عادلانه برای همه</a:t>
            </a:r>
          </a:p>
          <a:p>
            <a:pPr algn="just">
              <a:spcBef>
                <a:spcPct val="50000"/>
              </a:spcBef>
            </a:pPr>
            <a:r>
              <a:rPr lang="fa-IR" sz="2800">
                <a:solidFill>
                  <a:srgbClr val="FFCC99"/>
                </a:solidFill>
              </a:rPr>
              <a:t>اصل سوم- بند 12 : پی ریزی اقتصاد صحیح و عادلانه بر طبق ضوابط اسلامی</a:t>
            </a:r>
          </a:p>
          <a:p>
            <a:pPr algn="just">
              <a:spcBef>
                <a:spcPct val="50000"/>
              </a:spcBef>
            </a:pPr>
            <a:r>
              <a:rPr lang="fa-IR" sz="2800">
                <a:solidFill>
                  <a:srgbClr val="FFCC99"/>
                </a:solidFill>
              </a:rPr>
              <a:t>اصل بیست و نهم : برخورداری از تأمین اجتماعی ، از نظر بازنشستگی ، بیکاری ، پیری ، از کار افتادگی ، بی سرپرستی ، در راه ماندگی ، حوادث و سوانح و نیاز به خدمات بهداشتی و درمانی حقی است همگانی.</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animEffect transition="in" filter="dissolve">
                                      <p:cBhvr>
                                        <p:cTn id="7" dur="500"/>
                                        <p:tgtEl>
                                          <p:spTgt spid="389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8916">
                                            <p:txEl>
                                              <p:pRg st="1" end="1"/>
                                            </p:txEl>
                                          </p:spTgt>
                                        </p:tgtEl>
                                        <p:attrNameLst>
                                          <p:attrName>style.visibility</p:attrName>
                                        </p:attrNameLst>
                                      </p:cBhvr>
                                      <p:to>
                                        <p:strVal val="visible"/>
                                      </p:to>
                                    </p:set>
                                    <p:animEffect transition="in" filter="dissolve">
                                      <p:cBhvr>
                                        <p:cTn id="10" dur="500"/>
                                        <p:tgtEl>
                                          <p:spTgt spid="3891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8916">
                                            <p:txEl>
                                              <p:pRg st="2" end="2"/>
                                            </p:txEl>
                                          </p:spTgt>
                                        </p:tgtEl>
                                        <p:attrNameLst>
                                          <p:attrName>style.visibility</p:attrName>
                                        </p:attrNameLst>
                                      </p:cBhvr>
                                      <p:to>
                                        <p:strVal val="visible"/>
                                      </p:to>
                                    </p:set>
                                    <p:animEffect transition="in" filter="dissolve">
                                      <p:cBhvr>
                                        <p:cTn id="13" dur="500"/>
                                        <p:tgtEl>
                                          <p:spTgt spid="3891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8916">
                                            <p:txEl>
                                              <p:pRg st="3" end="3"/>
                                            </p:txEl>
                                          </p:spTgt>
                                        </p:tgtEl>
                                        <p:attrNameLst>
                                          <p:attrName>style.visibility</p:attrName>
                                        </p:attrNameLst>
                                      </p:cBhvr>
                                      <p:to>
                                        <p:strVal val="visible"/>
                                      </p:to>
                                    </p:set>
                                    <p:animEffect transition="in" filter="dissolve">
                                      <p:cBhvr>
                                        <p:cTn id="16" dur="500"/>
                                        <p:tgtEl>
                                          <p:spTgt spid="389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5"/>
          <p:cNvSpPr txBox="1">
            <a:spLocks noChangeArrowheads="1"/>
          </p:cNvSpPr>
          <p:nvPr/>
        </p:nvSpPr>
        <p:spPr bwMode="auto">
          <a:xfrm>
            <a:off x="179388" y="1052513"/>
            <a:ext cx="8713787" cy="3571875"/>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هدفهای رفتاری :</a:t>
            </a:r>
          </a:p>
          <a:p>
            <a:pPr>
              <a:spcBef>
                <a:spcPct val="50000"/>
              </a:spcBef>
            </a:pPr>
            <a:r>
              <a:rPr lang="fa-IR" sz="2800">
                <a:solidFill>
                  <a:srgbClr val="FFFF00"/>
                </a:solidFill>
              </a:rPr>
              <a:t>بعد از پایان مطالعه این قسمت دانشجو می تواند :</a:t>
            </a:r>
          </a:p>
          <a:p>
            <a:pPr>
              <a:spcBef>
                <a:spcPct val="50000"/>
              </a:spcBef>
            </a:pPr>
            <a:r>
              <a:rPr lang="fa-IR" sz="2800">
                <a:solidFill>
                  <a:srgbClr val="FFFF00"/>
                </a:solidFill>
              </a:rPr>
              <a:t>1- علم اقتصاد را در یک سطر با جملات خودش تعریف کند.</a:t>
            </a:r>
          </a:p>
          <a:p>
            <a:pPr>
              <a:spcBef>
                <a:spcPct val="50000"/>
              </a:spcBef>
            </a:pPr>
            <a:r>
              <a:rPr lang="fa-IR" sz="2800">
                <a:solidFill>
                  <a:srgbClr val="FFFF00"/>
                </a:solidFill>
              </a:rPr>
              <a:t>2- کاربرد علم اقتصاد را در زندگی روزمره بیان نماید.</a:t>
            </a:r>
          </a:p>
          <a:p>
            <a:pPr>
              <a:spcBef>
                <a:spcPct val="50000"/>
              </a:spcBef>
            </a:pPr>
            <a:r>
              <a:rPr lang="fa-IR" sz="2800">
                <a:solidFill>
                  <a:srgbClr val="FFFF00"/>
                </a:solidFill>
              </a:rPr>
              <a:t>3- « هزینه فرصت » ، « نهایی گرایی » و « بازارهای کارآمد » را با ذکر یک مثال برای هر اصطلاح تعریف نماید.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dissolve">
                                      <p:cBhvr>
                                        <p:cTn id="7" dur="500"/>
                                        <p:tgtEl>
                                          <p:spTgt spid="512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125">
                                            <p:txEl>
                                              <p:pRg st="1" end="1"/>
                                            </p:txEl>
                                          </p:spTgt>
                                        </p:tgtEl>
                                        <p:attrNameLst>
                                          <p:attrName>style.visibility</p:attrName>
                                        </p:attrNameLst>
                                      </p:cBhvr>
                                      <p:to>
                                        <p:strVal val="visible"/>
                                      </p:to>
                                    </p:set>
                                    <p:animEffect transition="in" filter="dissolve">
                                      <p:cBhvr>
                                        <p:cTn id="10" dur="500"/>
                                        <p:tgtEl>
                                          <p:spTgt spid="5125">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5125">
                                            <p:txEl>
                                              <p:pRg st="2" end="2"/>
                                            </p:txEl>
                                          </p:spTgt>
                                        </p:tgtEl>
                                        <p:attrNameLst>
                                          <p:attrName>style.visibility</p:attrName>
                                        </p:attrNameLst>
                                      </p:cBhvr>
                                      <p:to>
                                        <p:strVal val="visible"/>
                                      </p:to>
                                    </p:set>
                                    <p:animEffect transition="in" filter="dissolve">
                                      <p:cBhvr>
                                        <p:cTn id="13" dur="500"/>
                                        <p:tgtEl>
                                          <p:spTgt spid="5125">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5125">
                                            <p:txEl>
                                              <p:pRg st="3" end="3"/>
                                            </p:txEl>
                                          </p:spTgt>
                                        </p:tgtEl>
                                        <p:attrNameLst>
                                          <p:attrName>style.visibility</p:attrName>
                                        </p:attrNameLst>
                                      </p:cBhvr>
                                      <p:to>
                                        <p:strVal val="visible"/>
                                      </p:to>
                                    </p:set>
                                    <p:animEffect transition="in" filter="dissolve">
                                      <p:cBhvr>
                                        <p:cTn id="16" dur="500"/>
                                        <p:tgtEl>
                                          <p:spTgt spid="5125">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5125">
                                            <p:txEl>
                                              <p:pRg st="4" end="4"/>
                                            </p:txEl>
                                          </p:spTgt>
                                        </p:tgtEl>
                                        <p:attrNameLst>
                                          <p:attrName>style.visibility</p:attrName>
                                        </p:attrNameLst>
                                      </p:cBhvr>
                                      <p:to>
                                        <p:strVal val="visible"/>
                                      </p:to>
                                    </p:set>
                                    <p:animEffect transition="in" filter="dissolve">
                                      <p:cBhvr>
                                        <p:cTn id="19"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8" name="Text Box 4"/>
          <p:cNvSpPr txBox="1">
            <a:spLocks noChangeArrowheads="1"/>
          </p:cNvSpPr>
          <p:nvPr/>
        </p:nvSpPr>
        <p:spPr bwMode="auto">
          <a:xfrm>
            <a:off x="250825" y="981075"/>
            <a:ext cx="8569325" cy="3998913"/>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برخی از اصول قانون اساسی جمهوری اسلامی ایران :</a:t>
            </a:r>
          </a:p>
          <a:p>
            <a:pPr algn="just">
              <a:spcBef>
                <a:spcPct val="50000"/>
              </a:spcBef>
            </a:pPr>
            <a:r>
              <a:rPr lang="fa-IR" sz="2800">
                <a:solidFill>
                  <a:srgbClr val="FFCC99"/>
                </a:solidFill>
              </a:rPr>
              <a:t>اصل سی ام : دولت موظف است وسایل آموزش و پرورش رایگان را برای همه ملت تا پایان دوره متوسطه فراهم سازد.</a:t>
            </a:r>
          </a:p>
          <a:p>
            <a:pPr algn="just">
              <a:spcBef>
                <a:spcPct val="50000"/>
              </a:spcBef>
            </a:pPr>
            <a:r>
              <a:rPr lang="fa-IR" sz="2800">
                <a:solidFill>
                  <a:srgbClr val="FFCC99"/>
                </a:solidFill>
              </a:rPr>
              <a:t>اصل سی و یکم : داشتن مسکن متناسب با نیاز ، حق هر فرد و خانواده ایرانی است.</a:t>
            </a:r>
          </a:p>
          <a:p>
            <a:pPr algn="just">
              <a:spcBef>
                <a:spcPct val="50000"/>
              </a:spcBef>
            </a:pPr>
            <a:endParaRPr lang="en-US" sz="2800">
              <a:solidFill>
                <a:srgbClr val="FFCC99"/>
              </a:solidFill>
            </a:endParaRPr>
          </a:p>
          <a:p>
            <a:pPr>
              <a:spcBef>
                <a:spcPct val="50000"/>
              </a:spcBef>
            </a:pP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828">
                                            <p:txEl>
                                              <p:pRg st="0" end="0"/>
                                            </p:txEl>
                                          </p:spTgt>
                                        </p:tgtEl>
                                        <p:attrNameLst>
                                          <p:attrName>style.visibility</p:attrName>
                                        </p:attrNameLst>
                                      </p:cBhvr>
                                      <p:to>
                                        <p:strVal val="visible"/>
                                      </p:to>
                                    </p:set>
                                    <p:animEffect transition="in" filter="dissolve">
                                      <p:cBhvr>
                                        <p:cTn id="7" dur="500"/>
                                        <p:tgtEl>
                                          <p:spTgt spid="20582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5828">
                                            <p:txEl>
                                              <p:pRg st="1" end="1"/>
                                            </p:txEl>
                                          </p:spTgt>
                                        </p:tgtEl>
                                        <p:attrNameLst>
                                          <p:attrName>style.visibility</p:attrName>
                                        </p:attrNameLst>
                                      </p:cBhvr>
                                      <p:to>
                                        <p:strVal val="visible"/>
                                      </p:to>
                                    </p:set>
                                    <p:animEffect transition="in" filter="dissolve">
                                      <p:cBhvr>
                                        <p:cTn id="10" dur="500"/>
                                        <p:tgtEl>
                                          <p:spTgt spid="20582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05828">
                                            <p:txEl>
                                              <p:pRg st="2" end="2"/>
                                            </p:txEl>
                                          </p:spTgt>
                                        </p:tgtEl>
                                        <p:attrNameLst>
                                          <p:attrName>style.visibility</p:attrName>
                                        </p:attrNameLst>
                                      </p:cBhvr>
                                      <p:to>
                                        <p:strVal val="visible"/>
                                      </p:to>
                                    </p:set>
                                    <p:animEffect transition="in" filter="dissolve">
                                      <p:cBhvr>
                                        <p:cTn id="13" dur="500"/>
                                        <p:tgtEl>
                                          <p:spTgt spid="2058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ext Box 4"/>
          <p:cNvSpPr txBox="1">
            <a:spLocks noChangeArrowheads="1"/>
          </p:cNvSpPr>
          <p:nvPr/>
        </p:nvSpPr>
        <p:spPr bwMode="auto">
          <a:xfrm>
            <a:off x="323850" y="722313"/>
            <a:ext cx="8496300" cy="6135687"/>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اصل چهل و سوم :</a:t>
            </a:r>
          </a:p>
          <a:p>
            <a:pPr algn="just">
              <a:spcBef>
                <a:spcPct val="50000"/>
              </a:spcBef>
            </a:pPr>
            <a:r>
              <a:rPr lang="fa-IR" sz="2800">
                <a:solidFill>
                  <a:srgbClr val="FFCC99"/>
                </a:solidFill>
              </a:rPr>
              <a:t>برای تأمین استقلال اقتصادی جامعه و ریشه کن کردن فقر و محرومیت و برآوردن نیازهای انسان در جریان رشد ، با حفظ آزادگی او ، اقتصاد جمهوری اسلامی ایران بر اساس ضوابط زیر استوار است :</a:t>
            </a:r>
          </a:p>
          <a:p>
            <a:pPr>
              <a:spcBef>
                <a:spcPct val="50000"/>
              </a:spcBef>
            </a:pPr>
            <a:r>
              <a:rPr lang="fa-IR" sz="2800">
                <a:solidFill>
                  <a:srgbClr val="FFCC99"/>
                </a:solidFill>
              </a:rPr>
              <a:t>1- تأمین نیازهای اساسی</a:t>
            </a:r>
          </a:p>
          <a:p>
            <a:pPr>
              <a:spcBef>
                <a:spcPct val="50000"/>
              </a:spcBef>
            </a:pPr>
            <a:r>
              <a:rPr lang="fa-IR" sz="2800">
                <a:solidFill>
                  <a:srgbClr val="FFCC99"/>
                </a:solidFill>
              </a:rPr>
              <a:t>2- تأمین شرایط و امکانات کار</a:t>
            </a:r>
          </a:p>
          <a:p>
            <a:pPr algn="just">
              <a:spcBef>
                <a:spcPct val="50000"/>
              </a:spcBef>
            </a:pPr>
            <a:r>
              <a:rPr lang="fa-IR" sz="2800">
                <a:solidFill>
                  <a:srgbClr val="FFCC99"/>
                </a:solidFill>
              </a:rPr>
              <a:t>3- تنظیم برنامه اقتصادی کشور بصورتی که شکل و محتوا و ساعات کار چنان باشد که هر فرد علاوه بر تلاش شغل ، فرصت و توان کافی برای خودسازی معنوی و افزایش مهارت و ابتکار داشته باشد.</a:t>
            </a:r>
          </a:p>
          <a:p>
            <a:pPr>
              <a:spcBef>
                <a:spcPct val="50000"/>
              </a:spcBef>
            </a:pPr>
            <a:endParaRPr lang="fa-IR" sz="2800">
              <a:solidFill>
                <a:srgbClr val="FFCC99"/>
              </a:solidFill>
            </a:endParaRPr>
          </a:p>
          <a:p>
            <a:pPr>
              <a:spcBef>
                <a:spcPct val="50000"/>
              </a:spcBef>
            </a:pP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9940">
                                            <p:txEl>
                                              <p:pRg st="0" end="0"/>
                                            </p:txEl>
                                          </p:spTgt>
                                        </p:tgtEl>
                                        <p:attrNameLst>
                                          <p:attrName>style.visibility</p:attrName>
                                        </p:attrNameLst>
                                      </p:cBhvr>
                                      <p:to>
                                        <p:strVal val="visible"/>
                                      </p:to>
                                    </p:set>
                                    <p:animEffect transition="in" filter="dissolve">
                                      <p:cBhvr>
                                        <p:cTn id="7" dur="500"/>
                                        <p:tgtEl>
                                          <p:spTgt spid="399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9940">
                                            <p:txEl>
                                              <p:pRg st="1" end="1"/>
                                            </p:txEl>
                                          </p:spTgt>
                                        </p:tgtEl>
                                        <p:attrNameLst>
                                          <p:attrName>style.visibility</p:attrName>
                                        </p:attrNameLst>
                                      </p:cBhvr>
                                      <p:to>
                                        <p:strVal val="visible"/>
                                      </p:to>
                                    </p:set>
                                    <p:animEffect transition="in" filter="dissolve">
                                      <p:cBhvr>
                                        <p:cTn id="10" dur="500"/>
                                        <p:tgtEl>
                                          <p:spTgt spid="3994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9940">
                                            <p:txEl>
                                              <p:pRg st="2" end="2"/>
                                            </p:txEl>
                                          </p:spTgt>
                                        </p:tgtEl>
                                        <p:attrNameLst>
                                          <p:attrName>style.visibility</p:attrName>
                                        </p:attrNameLst>
                                      </p:cBhvr>
                                      <p:to>
                                        <p:strVal val="visible"/>
                                      </p:to>
                                    </p:set>
                                    <p:animEffect transition="in" filter="dissolve">
                                      <p:cBhvr>
                                        <p:cTn id="13" dur="500"/>
                                        <p:tgtEl>
                                          <p:spTgt spid="3994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9940">
                                            <p:txEl>
                                              <p:pRg st="3" end="3"/>
                                            </p:txEl>
                                          </p:spTgt>
                                        </p:tgtEl>
                                        <p:attrNameLst>
                                          <p:attrName>style.visibility</p:attrName>
                                        </p:attrNameLst>
                                      </p:cBhvr>
                                      <p:to>
                                        <p:strVal val="visible"/>
                                      </p:to>
                                    </p:set>
                                    <p:animEffect transition="in" filter="dissolve">
                                      <p:cBhvr>
                                        <p:cTn id="16" dur="500"/>
                                        <p:tgtEl>
                                          <p:spTgt spid="39940">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9940">
                                            <p:txEl>
                                              <p:pRg st="4" end="4"/>
                                            </p:txEl>
                                          </p:spTgt>
                                        </p:tgtEl>
                                        <p:attrNameLst>
                                          <p:attrName>style.visibility</p:attrName>
                                        </p:attrNameLst>
                                      </p:cBhvr>
                                      <p:to>
                                        <p:strVal val="visible"/>
                                      </p:to>
                                    </p:set>
                                    <p:animEffect transition="in" filter="dissolve">
                                      <p:cBhvr>
                                        <p:cTn id="19" dur="500"/>
                                        <p:tgtEl>
                                          <p:spTgt spid="3994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2" name="Text Box 4"/>
          <p:cNvSpPr txBox="1">
            <a:spLocks noChangeArrowheads="1"/>
          </p:cNvSpPr>
          <p:nvPr/>
        </p:nvSpPr>
        <p:spPr bwMode="auto">
          <a:xfrm>
            <a:off x="468313" y="908050"/>
            <a:ext cx="8280400" cy="4427538"/>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ادامه اصل چهل و سوم :</a:t>
            </a:r>
          </a:p>
          <a:p>
            <a:pPr>
              <a:spcBef>
                <a:spcPct val="50000"/>
              </a:spcBef>
            </a:pPr>
            <a:r>
              <a:rPr lang="fa-IR" sz="2800">
                <a:solidFill>
                  <a:srgbClr val="FFCC99"/>
                </a:solidFill>
              </a:rPr>
              <a:t>4- رعایت آزادی انتخاب  شغل</a:t>
            </a:r>
          </a:p>
          <a:p>
            <a:pPr>
              <a:spcBef>
                <a:spcPct val="50000"/>
              </a:spcBef>
            </a:pPr>
            <a:r>
              <a:rPr lang="fa-IR" sz="2800">
                <a:solidFill>
                  <a:srgbClr val="FFCC99"/>
                </a:solidFill>
              </a:rPr>
              <a:t>5- منع اضرار به غیر</a:t>
            </a:r>
          </a:p>
          <a:p>
            <a:pPr>
              <a:spcBef>
                <a:spcPct val="50000"/>
              </a:spcBef>
            </a:pPr>
            <a:r>
              <a:rPr lang="fa-IR" sz="2800">
                <a:solidFill>
                  <a:srgbClr val="FFCC99"/>
                </a:solidFill>
              </a:rPr>
              <a:t>6- منع اسراف و تبذیر در همه شئون مربوط به اقتصاد</a:t>
            </a:r>
          </a:p>
          <a:p>
            <a:pPr>
              <a:spcBef>
                <a:spcPct val="50000"/>
              </a:spcBef>
            </a:pPr>
            <a:r>
              <a:rPr lang="fa-IR" sz="2800">
                <a:solidFill>
                  <a:srgbClr val="FFCC99"/>
                </a:solidFill>
              </a:rPr>
              <a:t>7- استفاده از علوم و فنون</a:t>
            </a:r>
          </a:p>
          <a:p>
            <a:pPr>
              <a:spcBef>
                <a:spcPct val="50000"/>
              </a:spcBef>
            </a:pPr>
            <a:r>
              <a:rPr lang="fa-IR" sz="2800">
                <a:solidFill>
                  <a:srgbClr val="FFCC99"/>
                </a:solidFill>
              </a:rPr>
              <a:t>8- جلوگیری از سلطه بیگانه</a:t>
            </a:r>
          </a:p>
          <a:p>
            <a:pPr>
              <a:spcBef>
                <a:spcPct val="50000"/>
              </a:spcBef>
            </a:pPr>
            <a:r>
              <a:rPr lang="fa-IR" sz="2800">
                <a:solidFill>
                  <a:srgbClr val="FFCC99"/>
                </a:solidFill>
              </a:rPr>
              <a:t>9- تأکید بر افزایش تولیدات کشاورزی</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6852">
                                            <p:txEl>
                                              <p:pRg st="0" end="0"/>
                                            </p:txEl>
                                          </p:spTgt>
                                        </p:tgtEl>
                                        <p:attrNameLst>
                                          <p:attrName>style.visibility</p:attrName>
                                        </p:attrNameLst>
                                      </p:cBhvr>
                                      <p:to>
                                        <p:strVal val="visible"/>
                                      </p:to>
                                    </p:set>
                                    <p:animEffect transition="in" filter="dissolve">
                                      <p:cBhvr>
                                        <p:cTn id="7" dur="500"/>
                                        <p:tgtEl>
                                          <p:spTgt spid="20685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6852">
                                            <p:txEl>
                                              <p:pRg st="1" end="1"/>
                                            </p:txEl>
                                          </p:spTgt>
                                        </p:tgtEl>
                                        <p:attrNameLst>
                                          <p:attrName>style.visibility</p:attrName>
                                        </p:attrNameLst>
                                      </p:cBhvr>
                                      <p:to>
                                        <p:strVal val="visible"/>
                                      </p:to>
                                    </p:set>
                                    <p:animEffect transition="in" filter="dissolve">
                                      <p:cBhvr>
                                        <p:cTn id="10" dur="500"/>
                                        <p:tgtEl>
                                          <p:spTgt spid="20685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06852">
                                            <p:txEl>
                                              <p:pRg st="2" end="2"/>
                                            </p:txEl>
                                          </p:spTgt>
                                        </p:tgtEl>
                                        <p:attrNameLst>
                                          <p:attrName>style.visibility</p:attrName>
                                        </p:attrNameLst>
                                      </p:cBhvr>
                                      <p:to>
                                        <p:strVal val="visible"/>
                                      </p:to>
                                    </p:set>
                                    <p:animEffect transition="in" filter="dissolve">
                                      <p:cBhvr>
                                        <p:cTn id="13" dur="500"/>
                                        <p:tgtEl>
                                          <p:spTgt spid="20685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06852">
                                            <p:txEl>
                                              <p:pRg st="3" end="3"/>
                                            </p:txEl>
                                          </p:spTgt>
                                        </p:tgtEl>
                                        <p:attrNameLst>
                                          <p:attrName>style.visibility</p:attrName>
                                        </p:attrNameLst>
                                      </p:cBhvr>
                                      <p:to>
                                        <p:strVal val="visible"/>
                                      </p:to>
                                    </p:set>
                                    <p:animEffect transition="in" filter="dissolve">
                                      <p:cBhvr>
                                        <p:cTn id="16" dur="500"/>
                                        <p:tgtEl>
                                          <p:spTgt spid="206852">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206852">
                                            <p:txEl>
                                              <p:pRg st="4" end="4"/>
                                            </p:txEl>
                                          </p:spTgt>
                                        </p:tgtEl>
                                        <p:attrNameLst>
                                          <p:attrName>style.visibility</p:attrName>
                                        </p:attrNameLst>
                                      </p:cBhvr>
                                      <p:to>
                                        <p:strVal val="visible"/>
                                      </p:to>
                                    </p:set>
                                    <p:animEffect transition="in" filter="dissolve">
                                      <p:cBhvr>
                                        <p:cTn id="19" dur="500"/>
                                        <p:tgtEl>
                                          <p:spTgt spid="206852">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206852">
                                            <p:txEl>
                                              <p:pRg st="5" end="5"/>
                                            </p:txEl>
                                          </p:spTgt>
                                        </p:tgtEl>
                                        <p:attrNameLst>
                                          <p:attrName>style.visibility</p:attrName>
                                        </p:attrNameLst>
                                      </p:cBhvr>
                                      <p:to>
                                        <p:strVal val="visible"/>
                                      </p:to>
                                    </p:set>
                                    <p:animEffect transition="in" filter="dissolve">
                                      <p:cBhvr>
                                        <p:cTn id="22" dur="500"/>
                                        <p:tgtEl>
                                          <p:spTgt spid="206852">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206852">
                                            <p:txEl>
                                              <p:pRg st="6" end="6"/>
                                            </p:txEl>
                                          </p:spTgt>
                                        </p:tgtEl>
                                        <p:attrNameLst>
                                          <p:attrName>style.visibility</p:attrName>
                                        </p:attrNameLst>
                                      </p:cBhvr>
                                      <p:to>
                                        <p:strVal val="visible"/>
                                      </p:to>
                                    </p:set>
                                    <p:animEffect transition="in" filter="dissolve">
                                      <p:cBhvr>
                                        <p:cTn id="25" dur="500"/>
                                        <p:tgtEl>
                                          <p:spTgt spid="20685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ext Box 4"/>
          <p:cNvSpPr txBox="1">
            <a:spLocks noChangeArrowheads="1"/>
          </p:cNvSpPr>
          <p:nvPr/>
        </p:nvSpPr>
        <p:spPr bwMode="auto">
          <a:xfrm>
            <a:off x="323850" y="1341438"/>
            <a:ext cx="8496300" cy="2928937"/>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اصل چهل و چهارم :</a:t>
            </a:r>
          </a:p>
          <a:p>
            <a:pPr algn="just">
              <a:spcBef>
                <a:spcPct val="50000"/>
              </a:spcBef>
            </a:pPr>
            <a:r>
              <a:rPr lang="fa-IR" sz="2800">
                <a:solidFill>
                  <a:srgbClr val="FFCC99"/>
                </a:solidFill>
              </a:rPr>
              <a:t>نظام اقتصادی جمهوری اسلامی ایران بر پایه سه بخش دولتی ، تعاونی و خصوصی با برنامه ریزی منظم و صحیح استوار است. چنانچه ملاحظه می شود این اصل ، نظام اقتصادی ایران را به سه بخش دولتی ، تعاونی و خصوصی تقسیم نموده است و حدود فعالیت دولت را نیز تعیین کرده است.</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0964">
                                            <p:txEl>
                                              <p:pRg st="0" end="0"/>
                                            </p:txEl>
                                          </p:spTgt>
                                        </p:tgtEl>
                                        <p:attrNameLst>
                                          <p:attrName>style.visibility</p:attrName>
                                        </p:attrNameLst>
                                      </p:cBhvr>
                                      <p:to>
                                        <p:strVal val="visible"/>
                                      </p:to>
                                    </p:set>
                                    <p:animEffect transition="in" filter="dissolve">
                                      <p:cBhvr>
                                        <p:cTn id="7" dur="500"/>
                                        <p:tgtEl>
                                          <p:spTgt spid="4096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0964">
                                            <p:txEl>
                                              <p:pRg st="1" end="1"/>
                                            </p:txEl>
                                          </p:spTgt>
                                        </p:tgtEl>
                                        <p:attrNameLst>
                                          <p:attrName>style.visibility</p:attrName>
                                        </p:attrNameLst>
                                      </p:cBhvr>
                                      <p:to>
                                        <p:strVal val="visible"/>
                                      </p:to>
                                    </p:set>
                                    <p:animEffect transition="in" filter="dissolve">
                                      <p:cBhvr>
                                        <p:cTn id="10" dur="500"/>
                                        <p:tgtEl>
                                          <p:spTgt spid="409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p:cNvSpPr txBox="1">
            <a:spLocks noChangeArrowheads="1"/>
          </p:cNvSpPr>
          <p:nvPr/>
        </p:nvSpPr>
        <p:spPr bwMode="auto">
          <a:xfrm>
            <a:off x="323850" y="1268413"/>
            <a:ext cx="8424863" cy="3325812"/>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اصل چهل و هفتم :</a:t>
            </a:r>
          </a:p>
          <a:p>
            <a:pPr>
              <a:spcBef>
                <a:spcPct val="50000"/>
              </a:spcBef>
            </a:pPr>
            <a:r>
              <a:rPr lang="fa-IR" sz="2800">
                <a:solidFill>
                  <a:srgbClr val="FFCC99"/>
                </a:solidFill>
              </a:rPr>
              <a:t>این اصل به وضوح مالکیت شخصی را به رسمیت می شناسد.</a:t>
            </a:r>
          </a:p>
          <a:p>
            <a:pPr>
              <a:spcBef>
                <a:spcPct val="50000"/>
              </a:spcBef>
            </a:pPr>
            <a:endParaRPr lang="fa-IR" sz="3200">
              <a:solidFill>
                <a:srgbClr val="FFCC99"/>
              </a:solidFill>
            </a:endParaRPr>
          </a:p>
          <a:p>
            <a:pPr>
              <a:spcBef>
                <a:spcPct val="50000"/>
              </a:spcBef>
            </a:pPr>
            <a:r>
              <a:rPr lang="fa-IR" sz="3200">
                <a:solidFill>
                  <a:srgbClr val="FFCC99"/>
                </a:solidFill>
              </a:rPr>
              <a:t>اصل چهل و ششم :</a:t>
            </a:r>
          </a:p>
          <a:p>
            <a:pPr>
              <a:spcBef>
                <a:spcPct val="50000"/>
              </a:spcBef>
            </a:pPr>
            <a:r>
              <a:rPr lang="fa-IR" sz="2800">
                <a:solidFill>
                  <a:srgbClr val="FFCC99"/>
                </a:solidFill>
              </a:rPr>
              <a:t>این اصل آزادی فعالیت اقتصادی را بیان می کند.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1988">
                                            <p:txEl>
                                              <p:pRg st="0" end="0"/>
                                            </p:txEl>
                                          </p:spTgt>
                                        </p:tgtEl>
                                        <p:attrNameLst>
                                          <p:attrName>style.visibility</p:attrName>
                                        </p:attrNameLst>
                                      </p:cBhvr>
                                      <p:to>
                                        <p:strVal val="visible"/>
                                      </p:to>
                                    </p:set>
                                    <p:animEffect transition="in" filter="dissolve">
                                      <p:cBhvr>
                                        <p:cTn id="7" dur="500"/>
                                        <p:tgtEl>
                                          <p:spTgt spid="4198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1988">
                                            <p:txEl>
                                              <p:pRg st="1" end="1"/>
                                            </p:txEl>
                                          </p:spTgt>
                                        </p:tgtEl>
                                        <p:attrNameLst>
                                          <p:attrName>style.visibility</p:attrName>
                                        </p:attrNameLst>
                                      </p:cBhvr>
                                      <p:to>
                                        <p:strVal val="visible"/>
                                      </p:to>
                                    </p:set>
                                    <p:animEffect transition="in" filter="dissolve">
                                      <p:cBhvr>
                                        <p:cTn id="10" dur="500"/>
                                        <p:tgtEl>
                                          <p:spTgt spid="4198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1988">
                                            <p:txEl>
                                              <p:pRg st="3" end="3"/>
                                            </p:txEl>
                                          </p:spTgt>
                                        </p:tgtEl>
                                        <p:attrNameLst>
                                          <p:attrName>style.visibility</p:attrName>
                                        </p:attrNameLst>
                                      </p:cBhvr>
                                      <p:to>
                                        <p:strVal val="visible"/>
                                      </p:to>
                                    </p:set>
                                    <p:animEffect transition="in" filter="dissolve">
                                      <p:cBhvr>
                                        <p:cTn id="13" dur="500"/>
                                        <p:tgtEl>
                                          <p:spTgt spid="41988">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1988">
                                            <p:txEl>
                                              <p:pRg st="4" end="4"/>
                                            </p:txEl>
                                          </p:spTgt>
                                        </p:tgtEl>
                                        <p:attrNameLst>
                                          <p:attrName>style.visibility</p:attrName>
                                        </p:attrNameLst>
                                      </p:cBhvr>
                                      <p:to>
                                        <p:strVal val="visible"/>
                                      </p:to>
                                    </p:set>
                                    <p:animEffect transition="in" filter="dissolve">
                                      <p:cBhvr>
                                        <p:cTn id="16" dur="500"/>
                                        <p:tgtEl>
                                          <p:spTgt spid="4198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4" name="Text Box 4"/>
          <p:cNvSpPr txBox="1">
            <a:spLocks noChangeArrowheads="1"/>
          </p:cNvSpPr>
          <p:nvPr/>
        </p:nvSpPr>
        <p:spPr bwMode="auto">
          <a:xfrm>
            <a:off x="323850" y="1700213"/>
            <a:ext cx="8280400" cy="2503487"/>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سیستم های موجود در اقتصاد امروز :</a:t>
            </a:r>
          </a:p>
          <a:p>
            <a:pPr>
              <a:spcBef>
                <a:spcPct val="50000"/>
              </a:spcBef>
              <a:buFontTx/>
              <a:buChar char="•"/>
            </a:pPr>
            <a:r>
              <a:rPr lang="fa-IR" sz="2800">
                <a:solidFill>
                  <a:srgbClr val="FFCC99"/>
                </a:solidFill>
              </a:rPr>
              <a:t> اقتصاد با برنامه ریزی متمرکز</a:t>
            </a:r>
          </a:p>
          <a:p>
            <a:pPr>
              <a:spcBef>
                <a:spcPct val="50000"/>
              </a:spcBef>
              <a:buFontTx/>
              <a:buChar char="•"/>
            </a:pPr>
            <a:r>
              <a:rPr lang="fa-IR" sz="2800">
                <a:solidFill>
                  <a:srgbClr val="FFCC99"/>
                </a:solidFill>
              </a:rPr>
              <a:t> اقتصاد آزاد</a:t>
            </a:r>
          </a:p>
          <a:p>
            <a:pPr>
              <a:spcBef>
                <a:spcPct val="50000"/>
              </a:spcBef>
              <a:buFontTx/>
              <a:buChar char="•"/>
            </a:pPr>
            <a:r>
              <a:rPr lang="fa-IR" sz="2800">
                <a:solidFill>
                  <a:srgbClr val="FFCC99"/>
                </a:solidFill>
              </a:rPr>
              <a:t> اقتصاد مخلوط</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0644">
                                            <p:txEl>
                                              <p:pRg st="0" end="0"/>
                                            </p:txEl>
                                          </p:spTgt>
                                        </p:tgtEl>
                                        <p:attrNameLst>
                                          <p:attrName>style.visibility</p:attrName>
                                        </p:attrNameLst>
                                      </p:cBhvr>
                                      <p:to>
                                        <p:strVal val="visible"/>
                                      </p:to>
                                    </p:set>
                                    <p:animEffect transition="in" filter="dissolve">
                                      <p:cBhvr>
                                        <p:cTn id="7" dur="500"/>
                                        <p:tgtEl>
                                          <p:spTgt spid="24064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0644">
                                            <p:txEl>
                                              <p:pRg st="1" end="1"/>
                                            </p:txEl>
                                          </p:spTgt>
                                        </p:tgtEl>
                                        <p:attrNameLst>
                                          <p:attrName>style.visibility</p:attrName>
                                        </p:attrNameLst>
                                      </p:cBhvr>
                                      <p:to>
                                        <p:strVal val="visible"/>
                                      </p:to>
                                    </p:set>
                                    <p:animEffect transition="in" filter="dissolve">
                                      <p:cBhvr>
                                        <p:cTn id="10" dur="500"/>
                                        <p:tgtEl>
                                          <p:spTgt spid="24064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40644">
                                            <p:txEl>
                                              <p:pRg st="2" end="2"/>
                                            </p:txEl>
                                          </p:spTgt>
                                        </p:tgtEl>
                                        <p:attrNameLst>
                                          <p:attrName>style.visibility</p:attrName>
                                        </p:attrNameLst>
                                      </p:cBhvr>
                                      <p:to>
                                        <p:strVal val="visible"/>
                                      </p:to>
                                    </p:set>
                                    <p:animEffect transition="in" filter="dissolve">
                                      <p:cBhvr>
                                        <p:cTn id="13" dur="500"/>
                                        <p:tgtEl>
                                          <p:spTgt spid="240644">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40644">
                                            <p:txEl>
                                              <p:pRg st="3" end="3"/>
                                            </p:txEl>
                                          </p:spTgt>
                                        </p:tgtEl>
                                        <p:attrNameLst>
                                          <p:attrName>style.visibility</p:attrName>
                                        </p:attrNameLst>
                                      </p:cBhvr>
                                      <p:to>
                                        <p:strVal val="visible"/>
                                      </p:to>
                                    </p:set>
                                    <p:animEffect transition="in" filter="dissolve">
                                      <p:cBhvr>
                                        <p:cTn id="16" dur="500"/>
                                        <p:tgtEl>
                                          <p:spTgt spid="24064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8" name="Text Box 4"/>
          <p:cNvSpPr txBox="1">
            <a:spLocks noChangeArrowheads="1"/>
          </p:cNvSpPr>
          <p:nvPr/>
        </p:nvSpPr>
        <p:spPr bwMode="auto">
          <a:xfrm>
            <a:off x="323850" y="1844675"/>
            <a:ext cx="8424863" cy="1647825"/>
          </a:xfrm>
          <a:prstGeom prst="rect">
            <a:avLst/>
          </a:prstGeom>
          <a:noFill/>
          <a:ln w="9525">
            <a:noFill/>
            <a:miter lim="800000"/>
            <a:headEnd/>
            <a:tailEnd/>
          </a:ln>
          <a:effectLst/>
        </p:spPr>
        <p:txBody>
          <a:bodyPr>
            <a:spAutoFit/>
          </a:bodyPr>
          <a:lstStyle/>
          <a:p>
            <a:pPr>
              <a:spcBef>
                <a:spcPct val="50000"/>
              </a:spcBef>
            </a:pPr>
            <a:r>
              <a:rPr lang="fa-IR" sz="3200">
                <a:solidFill>
                  <a:srgbClr val="FFCC99"/>
                </a:solidFill>
              </a:rPr>
              <a:t>اقتصاد آزاد :</a:t>
            </a:r>
          </a:p>
          <a:p>
            <a:pPr algn="just">
              <a:spcBef>
                <a:spcPct val="50000"/>
              </a:spcBef>
            </a:pPr>
            <a:r>
              <a:rPr lang="fa-IR" sz="2800">
                <a:solidFill>
                  <a:srgbClr val="FFCC99"/>
                </a:solidFill>
              </a:rPr>
              <a:t>در اقتصاد آزاد ، افراد و بنگاه ها براساس منافع شخصی خود حرکت می کنند و دولت نقش سازنده ای در این سیستم ندارد.</a:t>
            </a:r>
            <a:endParaRPr lang="en-US" sz="2800">
              <a:solidFill>
                <a:srgbClr val="FFCC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1668">
                                            <p:txEl>
                                              <p:pRg st="0" end="0"/>
                                            </p:txEl>
                                          </p:spTgt>
                                        </p:tgtEl>
                                        <p:attrNameLst>
                                          <p:attrName>style.visibility</p:attrName>
                                        </p:attrNameLst>
                                      </p:cBhvr>
                                      <p:to>
                                        <p:strVal val="visible"/>
                                      </p:to>
                                    </p:set>
                                    <p:animEffect transition="in" filter="dissolve">
                                      <p:cBhvr>
                                        <p:cTn id="7" dur="500"/>
                                        <p:tgtEl>
                                          <p:spTgt spid="24166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1668">
                                            <p:txEl>
                                              <p:pRg st="1" end="1"/>
                                            </p:txEl>
                                          </p:spTgt>
                                        </p:tgtEl>
                                        <p:attrNameLst>
                                          <p:attrName>style.visibility</p:attrName>
                                        </p:attrNameLst>
                                      </p:cBhvr>
                                      <p:to>
                                        <p:strVal val="visible"/>
                                      </p:to>
                                    </p:set>
                                    <p:animEffect transition="in" filter="dissolve">
                                      <p:cBhvr>
                                        <p:cTn id="10" dur="500"/>
                                        <p:tgtEl>
                                          <p:spTgt spid="24166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179388" y="1773238"/>
            <a:ext cx="8569325" cy="4359275"/>
          </a:xfrm>
          <a:prstGeom prst="rect">
            <a:avLst/>
          </a:prstGeom>
          <a:noFill/>
          <a:ln w="9525">
            <a:noFill/>
            <a:miter lim="800000"/>
            <a:headEnd/>
            <a:tailEnd/>
          </a:ln>
          <a:effectLst/>
        </p:spPr>
        <p:txBody>
          <a:bodyPr>
            <a:spAutoFit/>
          </a:bodyPr>
          <a:lstStyle/>
          <a:p>
            <a:pPr>
              <a:spcBef>
                <a:spcPct val="50000"/>
              </a:spcBef>
            </a:pPr>
            <a:r>
              <a:rPr lang="fa-IR" sz="4000">
                <a:solidFill>
                  <a:srgbClr val="9DE9ED"/>
                </a:solidFill>
              </a:rPr>
              <a:t>                            فصل سوم</a:t>
            </a:r>
          </a:p>
          <a:p>
            <a:pPr>
              <a:spcBef>
                <a:spcPct val="50000"/>
              </a:spcBef>
            </a:pPr>
            <a:r>
              <a:rPr lang="fa-IR" sz="4000">
                <a:solidFill>
                  <a:srgbClr val="9DE9ED"/>
                </a:solidFill>
              </a:rPr>
              <a:t>                        تقاضا و عرضه</a:t>
            </a:r>
          </a:p>
          <a:p>
            <a:pPr>
              <a:spcBef>
                <a:spcPct val="50000"/>
              </a:spcBef>
            </a:pPr>
            <a:endParaRPr lang="fa-IR" sz="4000">
              <a:solidFill>
                <a:srgbClr val="9DE9ED"/>
              </a:solidFill>
            </a:endParaRPr>
          </a:p>
          <a:p>
            <a:pPr>
              <a:spcBef>
                <a:spcPct val="50000"/>
              </a:spcBef>
            </a:pPr>
            <a:endParaRPr lang="fa-IR" sz="4000">
              <a:solidFill>
                <a:srgbClr val="9DE9ED"/>
              </a:solidFill>
            </a:endParaRPr>
          </a:p>
          <a:p>
            <a:pPr>
              <a:spcBef>
                <a:spcPct val="50000"/>
              </a:spcBef>
            </a:pPr>
            <a:endParaRPr lang="en-US" sz="4000">
              <a:solidFill>
                <a:srgbClr val="9DE9ED"/>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3012">
                                            <p:txEl>
                                              <p:pRg st="0" end="0"/>
                                            </p:txEl>
                                          </p:spTgt>
                                        </p:tgtEl>
                                        <p:attrNameLst>
                                          <p:attrName>style.visibility</p:attrName>
                                        </p:attrNameLst>
                                      </p:cBhvr>
                                      <p:to>
                                        <p:strVal val="visible"/>
                                      </p:to>
                                    </p:set>
                                    <p:animEffect transition="in" filter="dissolve">
                                      <p:cBhvr>
                                        <p:cTn id="7" dur="500"/>
                                        <p:tgtEl>
                                          <p:spTgt spid="4301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3012">
                                            <p:txEl>
                                              <p:pRg st="1" end="1"/>
                                            </p:txEl>
                                          </p:spTgt>
                                        </p:tgtEl>
                                        <p:attrNameLst>
                                          <p:attrName>style.visibility</p:attrName>
                                        </p:attrNameLst>
                                      </p:cBhvr>
                                      <p:to>
                                        <p:strVal val="visible"/>
                                      </p:to>
                                    </p:set>
                                    <p:animEffect transition="in" filter="dissolve">
                                      <p:cBhvr>
                                        <p:cTn id="10" dur="500"/>
                                        <p:tgtEl>
                                          <p:spTgt spid="430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6" name="Text Box 4"/>
          <p:cNvSpPr txBox="1">
            <a:spLocks noChangeArrowheads="1"/>
          </p:cNvSpPr>
          <p:nvPr/>
        </p:nvSpPr>
        <p:spPr bwMode="auto">
          <a:xfrm>
            <a:off x="0" y="1773238"/>
            <a:ext cx="8207375" cy="2257425"/>
          </a:xfrm>
          <a:prstGeom prst="rect">
            <a:avLst/>
          </a:prstGeom>
          <a:noFill/>
          <a:ln w="9525">
            <a:noFill/>
            <a:miter lim="800000"/>
            <a:headEnd/>
            <a:tailEnd/>
          </a:ln>
          <a:effectLst/>
        </p:spPr>
        <p:txBody>
          <a:bodyPr>
            <a:spAutoFit/>
          </a:bodyPr>
          <a:lstStyle/>
          <a:p>
            <a:pPr>
              <a:spcBef>
                <a:spcPct val="50000"/>
              </a:spcBef>
            </a:pPr>
            <a:r>
              <a:rPr lang="fa-IR" sz="4000">
                <a:solidFill>
                  <a:srgbClr val="9DE9ED"/>
                </a:solidFill>
              </a:rPr>
              <a:t>قسمت اول : </a:t>
            </a:r>
          </a:p>
          <a:p>
            <a:pPr>
              <a:spcBef>
                <a:spcPct val="50000"/>
              </a:spcBef>
            </a:pPr>
            <a:r>
              <a:rPr lang="fa-IR" sz="3600">
                <a:solidFill>
                  <a:srgbClr val="9DE9ED"/>
                </a:solidFill>
              </a:rPr>
              <a:t>خانوارها و بنگاه ها</a:t>
            </a:r>
          </a:p>
          <a:p>
            <a:pPr>
              <a:spcBef>
                <a:spcPct val="50000"/>
              </a:spcBef>
            </a:pPr>
            <a:endParaRPr lang="en-US" sz="3200">
              <a:solidFill>
                <a:srgbClr val="9DE9ED"/>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7876">
                                            <p:txEl>
                                              <p:pRg st="0" end="0"/>
                                            </p:txEl>
                                          </p:spTgt>
                                        </p:tgtEl>
                                        <p:attrNameLst>
                                          <p:attrName>style.visibility</p:attrName>
                                        </p:attrNameLst>
                                      </p:cBhvr>
                                      <p:to>
                                        <p:strVal val="visible"/>
                                      </p:to>
                                    </p:set>
                                    <p:animEffect transition="in" filter="dissolve">
                                      <p:cBhvr>
                                        <p:cTn id="7" dur="500"/>
                                        <p:tgtEl>
                                          <p:spTgt spid="20787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7876">
                                            <p:txEl>
                                              <p:pRg st="1" end="1"/>
                                            </p:txEl>
                                          </p:spTgt>
                                        </p:tgtEl>
                                        <p:attrNameLst>
                                          <p:attrName>style.visibility</p:attrName>
                                        </p:attrNameLst>
                                      </p:cBhvr>
                                      <p:to>
                                        <p:strVal val="visible"/>
                                      </p:to>
                                    </p:set>
                                    <p:animEffect transition="in" filter="dissolve">
                                      <p:cBhvr>
                                        <p:cTn id="10" dur="500"/>
                                        <p:tgtEl>
                                          <p:spTgt spid="2078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0" name="Text Box 4"/>
          <p:cNvSpPr txBox="1">
            <a:spLocks noChangeArrowheads="1"/>
          </p:cNvSpPr>
          <p:nvPr/>
        </p:nvSpPr>
        <p:spPr bwMode="auto">
          <a:xfrm>
            <a:off x="395288" y="1844675"/>
            <a:ext cx="8280400" cy="1220788"/>
          </a:xfrm>
          <a:prstGeom prst="rect">
            <a:avLst/>
          </a:prstGeom>
          <a:noFill/>
          <a:ln w="9525">
            <a:noFill/>
            <a:miter lim="800000"/>
            <a:headEnd/>
            <a:tailEnd/>
          </a:ln>
          <a:effectLst/>
        </p:spPr>
        <p:txBody>
          <a:bodyPr>
            <a:spAutoFit/>
          </a:bodyPr>
          <a:lstStyle/>
          <a:p>
            <a:pPr>
              <a:spcBef>
                <a:spcPct val="50000"/>
              </a:spcBef>
            </a:pPr>
            <a:r>
              <a:rPr lang="fa-IR" sz="3200">
                <a:solidFill>
                  <a:srgbClr val="9DE9ED"/>
                </a:solidFill>
              </a:rPr>
              <a:t>هدف کلی :</a:t>
            </a:r>
          </a:p>
          <a:p>
            <a:pPr>
              <a:spcBef>
                <a:spcPct val="50000"/>
              </a:spcBef>
            </a:pPr>
            <a:r>
              <a:rPr lang="fa-IR" sz="2800">
                <a:solidFill>
                  <a:srgbClr val="9DE9ED"/>
                </a:solidFill>
              </a:rPr>
              <a:t>آشنا شدن فراگیر با خانوارها و بنگاه ها</a:t>
            </a:r>
            <a:endParaRPr lang="en-US" sz="2800">
              <a:solidFill>
                <a:srgbClr val="9DE9ED"/>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dissolve">
                                      <p:cBhvr>
                                        <p:cTn id="7" dur="500"/>
                                        <p:tgtEl>
                                          <p:spTgt spid="20890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8900">
                                            <p:txEl>
                                              <p:pRg st="1" end="1"/>
                                            </p:txEl>
                                          </p:spTgt>
                                        </p:tgtEl>
                                        <p:attrNameLst>
                                          <p:attrName>style.visibility</p:attrName>
                                        </p:attrNameLst>
                                      </p:cBhvr>
                                      <p:to>
                                        <p:strVal val="visible"/>
                                      </p:to>
                                    </p:set>
                                    <p:animEffect transition="in" filter="dissolve">
                                      <p:cBhvr>
                                        <p:cTn id="10" dur="500"/>
                                        <p:tgtEl>
                                          <p:spTgt spid="2089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179388" y="1773238"/>
            <a:ext cx="8785225" cy="1738312"/>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تعریف علم اقتصاد و کاربرد آن :</a:t>
            </a:r>
          </a:p>
          <a:p>
            <a:pPr algn="just">
              <a:spcBef>
                <a:spcPct val="50000"/>
              </a:spcBef>
            </a:pPr>
            <a:r>
              <a:rPr lang="fa-IR" sz="3200">
                <a:solidFill>
                  <a:srgbClr val="FFFF00"/>
                </a:solidFill>
              </a:rPr>
              <a:t>علم </a:t>
            </a:r>
            <a:r>
              <a:rPr lang="fa-IR" sz="2800">
                <a:solidFill>
                  <a:srgbClr val="FFFF00"/>
                </a:solidFill>
              </a:rPr>
              <a:t>اقتصاد مطالعه روش انتخاب و استفاده ، انسان و جامعه از منابعی است که طبیعت و نسل های گذشته در اختیار او قرار داده است.</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dissolve">
                                      <p:cBhvr>
                                        <p:cTn id="7" dur="500"/>
                                        <p:tgtEl>
                                          <p:spTgt spid="614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148">
                                            <p:txEl>
                                              <p:pRg st="1" end="1"/>
                                            </p:txEl>
                                          </p:spTgt>
                                        </p:tgtEl>
                                        <p:attrNameLst>
                                          <p:attrName>style.visibility</p:attrName>
                                        </p:attrNameLst>
                                      </p:cBhvr>
                                      <p:to>
                                        <p:strVal val="visible"/>
                                      </p:to>
                                    </p:set>
                                    <p:animEffect transition="in" filter="dissolve">
                                      <p:cBhvr>
                                        <p:cTn id="10" dur="500"/>
                                        <p:tgtEl>
                                          <p:spTgt spid="61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ext Box 4"/>
          <p:cNvSpPr txBox="1">
            <a:spLocks noChangeArrowheads="1"/>
          </p:cNvSpPr>
          <p:nvPr/>
        </p:nvSpPr>
        <p:spPr bwMode="auto">
          <a:xfrm>
            <a:off x="250825" y="836613"/>
            <a:ext cx="8424863" cy="3998912"/>
          </a:xfrm>
          <a:prstGeom prst="rect">
            <a:avLst/>
          </a:prstGeom>
          <a:noFill/>
          <a:ln w="9525">
            <a:noFill/>
            <a:miter lim="800000"/>
            <a:headEnd/>
            <a:tailEnd/>
          </a:ln>
          <a:effectLst/>
        </p:spPr>
        <p:txBody>
          <a:bodyPr>
            <a:spAutoFit/>
          </a:bodyPr>
          <a:lstStyle/>
          <a:p>
            <a:pPr>
              <a:spcBef>
                <a:spcPct val="50000"/>
              </a:spcBef>
            </a:pPr>
            <a:r>
              <a:rPr lang="fa-IR" sz="3200">
                <a:solidFill>
                  <a:srgbClr val="9DE9ED"/>
                </a:solidFill>
              </a:rPr>
              <a:t>هدفهای رفتاری :</a:t>
            </a:r>
          </a:p>
          <a:p>
            <a:pPr>
              <a:spcBef>
                <a:spcPct val="50000"/>
              </a:spcBef>
            </a:pPr>
            <a:r>
              <a:rPr lang="fa-IR" sz="2800">
                <a:solidFill>
                  <a:srgbClr val="9DE9ED"/>
                </a:solidFill>
              </a:rPr>
              <a:t>1- از دیدگاه اقتصادی واژه « خانوار » و « بنگاه » را تعریف کند.</a:t>
            </a:r>
          </a:p>
          <a:p>
            <a:pPr>
              <a:spcBef>
                <a:spcPct val="50000"/>
              </a:spcBef>
            </a:pPr>
            <a:r>
              <a:rPr lang="fa-IR" sz="2800">
                <a:solidFill>
                  <a:srgbClr val="9DE9ED"/>
                </a:solidFill>
              </a:rPr>
              <a:t>2- نقش « خانوار » و « بنگاه » را در یک اقتصاد با هم مقایسه کند.</a:t>
            </a:r>
          </a:p>
          <a:p>
            <a:pPr>
              <a:spcBef>
                <a:spcPct val="50000"/>
              </a:spcBef>
            </a:pPr>
            <a:r>
              <a:rPr lang="fa-IR" sz="2800">
                <a:solidFill>
                  <a:srgbClr val="9DE9ED"/>
                </a:solidFill>
              </a:rPr>
              <a:t>3- « بازارهای ستاده ها » و « بازارهای نهاده ها » را فقط تعریف نماید.</a:t>
            </a:r>
          </a:p>
          <a:p>
            <a:pPr>
              <a:spcBef>
                <a:spcPct val="50000"/>
              </a:spcBef>
            </a:pPr>
            <a:r>
              <a:rPr lang="fa-IR" sz="2800">
                <a:solidFill>
                  <a:srgbClr val="9DE9ED"/>
                </a:solidFill>
              </a:rPr>
              <a:t>4- با رسم یک چارت ارتباط بین « بازارهای ستاده ها » و « بازارهای نهاده ها » را نشان دهد.</a:t>
            </a:r>
            <a:endParaRPr lang="en-US" sz="2800">
              <a:solidFill>
                <a:srgbClr val="9DE9ED"/>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4036">
                                            <p:txEl>
                                              <p:pRg st="0" end="0"/>
                                            </p:txEl>
                                          </p:spTgt>
                                        </p:tgtEl>
                                        <p:attrNameLst>
                                          <p:attrName>style.visibility</p:attrName>
                                        </p:attrNameLst>
                                      </p:cBhvr>
                                      <p:to>
                                        <p:strVal val="visible"/>
                                      </p:to>
                                    </p:set>
                                    <p:animEffect transition="in" filter="dissolve">
                                      <p:cBhvr>
                                        <p:cTn id="7" dur="500"/>
                                        <p:tgtEl>
                                          <p:spTgt spid="4403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4036">
                                            <p:txEl>
                                              <p:pRg st="1" end="1"/>
                                            </p:txEl>
                                          </p:spTgt>
                                        </p:tgtEl>
                                        <p:attrNameLst>
                                          <p:attrName>style.visibility</p:attrName>
                                        </p:attrNameLst>
                                      </p:cBhvr>
                                      <p:to>
                                        <p:strVal val="visible"/>
                                      </p:to>
                                    </p:set>
                                    <p:animEffect transition="in" filter="dissolve">
                                      <p:cBhvr>
                                        <p:cTn id="10" dur="500"/>
                                        <p:tgtEl>
                                          <p:spTgt spid="4403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4036">
                                            <p:txEl>
                                              <p:pRg st="2" end="2"/>
                                            </p:txEl>
                                          </p:spTgt>
                                        </p:tgtEl>
                                        <p:attrNameLst>
                                          <p:attrName>style.visibility</p:attrName>
                                        </p:attrNameLst>
                                      </p:cBhvr>
                                      <p:to>
                                        <p:strVal val="visible"/>
                                      </p:to>
                                    </p:set>
                                    <p:animEffect transition="in" filter="dissolve">
                                      <p:cBhvr>
                                        <p:cTn id="13" dur="500"/>
                                        <p:tgtEl>
                                          <p:spTgt spid="4403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4036">
                                            <p:txEl>
                                              <p:pRg st="3" end="3"/>
                                            </p:txEl>
                                          </p:spTgt>
                                        </p:tgtEl>
                                        <p:attrNameLst>
                                          <p:attrName>style.visibility</p:attrName>
                                        </p:attrNameLst>
                                      </p:cBhvr>
                                      <p:to>
                                        <p:strVal val="visible"/>
                                      </p:to>
                                    </p:set>
                                    <p:animEffect transition="in" filter="dissolve">
                                      <p:cBhvr>
                                        <p:cTn id="16" dur="500"/>
                                        <p:tgtEl>
                                          <p:spTgt spid="44036">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44036">
                                            <p:txEl>
                                              <p:pRg st="4" end="4"/>
                                            </p:txEl>
                                          </p:spTgt>
                                        </p:tgtEl>
                                        <p:attrNameLst>
                                          <p:attrName>style.visibility</p:attrName>
                                        </p:attrNameLst>
                                      </p:cBhvr>
                                      <p:to>
                                        <p:strVal val="visible"/>
                                      </p:to>
                                    </p:set>
                                    <p:animEffect transition="in" filter="dissolve">
                                      <p:cBhvr>
                                        <p:cTn id="19" dur="500"/>
                                        <p:tgtEl>
                                          <p:spTgt spid="4403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p:cNvSpPr txBox="1">
            <a:spLocks noChangeArrowheads="1"/>
          </p:cNvSpPr>
          <p:nvPr/>
        </p:nvSpPr>
        <p:spPr bwMode="auto">
          <a:xfrm>
            <a:off x="250825" y="1844675"/>
            <a:ext cx="8713788" cy="2501900"/>
          </a:xfrm>
          <a:prstGeom prst="rect">
            <a:avLst/>
          </a:prstGeom>
          <a:noFill/>
          <a:ln w="9525">
            <a:noFill/>
            <a:miter lim="800000"/>
            <a:headEnd/>
            <a:tailEnd/>
          </a:ln>
          <a:effectLst/>
        </p:spPr>
        <p:txBody>
          <a:bodyPr>
            <a:spAutoFit/>
          </a:bodyPr>
          <a:lstStyle/>
          <a:p>
            <a:pPr>
              <a:spcBef>
                <a:spcPct val="50000"/>
              </a:spcBef>
            </a:pPr>
            <a:r>
              <a:rPr lang="fa-IR" sz="3200">
                <a:solidFill>
                  <a:srgbClr val="9DE9ED"/>
                </a:solidFill>
              </a:rPr>
              <a:t>بنگاه :</a:t>
            </a:r>
          </a:p>
          <a:p>
            <a:pPr algn="just">
              <a:spcBef>
                <a:spcPct val="50000"/>
              </a:spcBef>
            </a:pPr>
            <a:r>
              <a:rPr lang="fa-IR" sz="2800">
                <a:solidFill>
                  <a:srgbClr val="9DE9ED"/>
                </a:solidFill>
              </a:rPr>
              <a:t>یک بنگاه با تصمیم و اقدام یک نفر یا گروهی از افراد برای تولید ، از طریق تبدیل نهاده ها که به معنای عام وسیع کلیه منابع را در بر می گیرد به ستاده ها که شامل کالاها و خدمات است و فروش آن در بازار شکل   می گیرد.</a:t>
            </a:r>
            <a:endParaRPr lang="en-US" sz="2800">
              <a:solidFill>
                <a:srgbClr val="9DE9ED"/>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5060">
                                            <p:txEl>
                                              <p:pRg st="0" end="0"/>
                                            </p:txEl>
                                          </p:spTgt>
                                        </p:tgtEl>
                                        <p:attrNameLst>
                                          <p:attrName>style.visibility</p:attrName>
                                        </p:attrNameLst>
                                      </p:cBhvr>
                                      <p:to>
                                        <p:strVal val="visible"/>
                                      </p:to>
                                    </p:set>
                                    <p:animEffect transition="in" filter="dissolve">
                                      <p:cBhvr>
                                        <p:cTn id="7" dur="500"/>
                                        <p:tgtEl>
                                          <p:spTgt spid="4506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5060">
                                            <p:txEl>
                                              <p:pRg st="1" end="1"/>
                                            </p:txEl>
                                          </p:spTgt>
                                        </p:tgtEl>
                                        <p:attrNameLst>
                                          <p:attrName>style.visibility</p:attrName>
                                        </p:attrNameLst>
                                      </p:cBhvr>
                                      <p:to>
                                        <p:strVal val="visible"/>
                                      </p:to>
                                    </p:set>
                                    <p:animEffect transition="in" filter="dissolve">
                                      <p:cBhvr>
                                        <p:cTn id="10" dur="500"/>
                                        <p:tgtEl>
                                          <p:spTgt spid="4506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ext Box 4"/>
          <p:cNvSpPr txBox="1">
            <a:spLocks noChangeArrowheads="1"/>
          </p:cNvSpPr>
          <p:nvPr/>
        </p:nvSpPr>
        <p:spPr bwMode="auto">
          <a:xfrm>
            <a:off x="395288" y="476250"/>
            <a:ext cx="8353425" cy="2162175"/>
          </a:xfrm>
          <a:prstGeom prst="rect">
            <a:avLst/>
          </a:prstGeom>
          <a:noFill/>
          <a:ln w="9525">
            <a:noFill/>
            <a:miter lim="800000"/>
            <a:headEnd/>
            <a:tailEnd/>
          </a:ln>
          <a:effectLst/>
        </p:spPr>
        <p:txBody>
          <a:bodyPr>
            <a:spAutoFit/>
          </a:bodyPr>
          <a:lstStyle/>
          <a:p>
            <a:pPr>
              <a:spcBef>
                <a:spcPct val="50000"/>
              </a:spcBef>
            </a:pPr>
            <a:r>
              <a:rPr lang="fa-IR" sz="2800">
                <a:solidFill>
                  <a:srgbClr val="9DE9ED"/>
                </a:solidFill>
              </a:rPr>
              <a:t>خانوار :</a:t>
            </a:r>
          </a:p>
          <a:p>
            <a:pPr algn="just">
              <a:spcBef>
                <a:spcPct val="50000"/>
              </a:spcBef>
            </a:pPr>
            <a:r>
              <a:rPr lang="fa-IR" sz="2400">
                <a:solidFill>
                  <a:srgbClr val="9DE9ED"/>
                </a:solidFill>
              </a:rPr>
              <a:t>واحد مصرف در یک سیستم اقتصادی خانوار نامیده می شود. خانوارها و بنگاهها در دو نوع بازار اساسی با یکدیگر روبرو می شوند : بازار ستاده یا بازار تولیدات و بازار نهاده. بازارهای ستاده ها و نهاده ها ، از طریق رفتار خانواده ها و بنگاهها شکل گرفته و با یکدیگر مرتبط می شوند.</a:t>
            </a:r>
            <a:endParaRPr lang="en-US" sz="2400">
              <a:solidFill>
                <a:srgbClr val="9DE9ED"/>
              </a:solidFill>
            </a:endParaRPr>
          </a:p>
        </p:txBody>
      </p:sp>
      <p:sp>
        <p:nvSpPr>
          <p:cNvPr id="46086" name="Text Box 6"/>
          <p:cNvSpPr txBox="1">
            <a:spLocks noChangeArrowheads="1"/>
          </p:cNvSpPr>
          <p:nvPr/>
        </p:nvSpPr>
        <p:spPr bwMode="auto">
          <a:xfrm>
            <a:off x="3348038" y="2997200"/>
            <a:ext cx="1582737" cy="396875"/>
          </a:xfrm>
          <a:prstGeom prst="rect">
            <a:avLst/>
          </a:prstGeom>
          <a:noFill/>
          <a:ln w="9525">
            <a:noFill/>
            <a:miter lim="800000"/>
            <a:headEnd/>
            <a:tailEnd/>
          </a:ln>
          <a:effectLst/>
        </p:spPr>
        <p:txBody>
          <a:bodyPr>
            <a:spAutoFit/>
          </a:bodyPr>
          <a:lstStyle/>
          <a:p>
            <a:pPr>
              <a:spcBef>
                <a:spcPct val="50000"/>
              </a:spcBef>
            </a:pPr>
            <a:r>
              <a:rPr lang="fa-IR" sz="2000">
                <a:solidFill>
                  <a:srgbClr val="9DE9ED"/>
                </a:solidFill>
              </a:rPr>
              <a:t>بازار ستاده ها</a:t>
            </a:r>
            <a:endParaRPr lang="en-US" sz="2000">
              <a:solidFill>
                <a:srgbClr val="9DE9ED"/>
              </a:solidFill>
            </a:endParaRPr>
          </a:p>
        </p:txBody>
      </p:sp>
      <p:sp>
        <p:nvSpPr>
          <p:cNvPr id="46087" name="Text Box 7"/>
          <p:cNvSpPr txBox="1">
            <a:spLocks noChangeArrowheads="1"/>
          </p:cNvSpPr>
          <p:nvPr/>
        </p:nvSpPr>
        <p:spPr bwMode="auto">
          <a:xfrm>
            <a:off x="7235825" y="4652963"/>
            <a:ext cx="969963" cy="396875"/>
          </a:xfrm>
          <a:prstGeom prst="rect">
            <a:avLst/>
          </a:prstGeom>
          <a:noFill/>
          <a:ln w="9525">
            <a:noFill/>
            <a:miter lim="800000"/>
            <a:headEnd/>
            <a:tailEnd/>
          </a:ln>
          <a:effectLst/>
        </p:spPr>
        <p:txBody>
          <a:bodyPr>
            <a:spAutoFit/>
          </a:bodyPr>
          <a:lstStyle/>
          <a:p>
            <a:pPr>
              <a:spcBef>
                <a:spcPct val="50000"/>
              </a:spcBef>
            </a:pPr>
            <a:r>
              <a:rPr lang="fa-IR" sz="2000">
                <a:solidFill>
                  <a:srgbClr val="9DE9ED"/>
                </a:solidFill>
              </a:rPr>
              <a:t>خانوارها</a:t>
            </a:r>
            <a:endParaRPr lang="en-US" sz="2000">
              <a:solidFill>
                <a:srgbClr val="9DE9ED"/>
              </a:solidFill>
            </a:endParaRPr>
          </a:p>
        </p:txBody>
      </p:sp>
      <p:sp>
        <p:nvSpPr>
          <p:cNvPr id="46088" name="Text Box 8"/>
          <p:cNvSpPr txBox="1">
            <a:spLocks noChangeArrowheads="1"/>
          </p:cNvSpPr>
          <p:nvPr/>
        </p:nvSpPr>
        <p:spPr bwMode="auto">
          <a:xfrm>
            <a:off x="3708400" y="6021388"/>
            <a:ext cx="1298575" cy="396875"/>
          </a:xfrm>
          <a:prstGeom prst="rect">
            <a:avLst/>
          </a:prstGeom>
          <a:noFill/>
          <a:ln w="9525">
            <a:noFill/>
            <a:miter lim="800000"/>
            <a:headEnd/>
            <a:tailEnd/>
          </a:ln>
          <a:effectLst/>
        </p:spPr>
        <p:txBody>
          <a:bodyPr>
            <a:spAutoFit/>
          </a:bodyPr>
          <a:lstStyle/>
          <a:p>
            <a:pPr>
              <a:spcBef>
                <a:spcPct val="50000"/>
              </a:spcBef>
            </a:pPr>
            <a:r>
              <a:rPr lang="fa-IR" sz="2000">
                <a:solidFill>
                  <a:srgbClr val="9DE9ED"/>
                </a:solidFill>
              </a:rPr>
              <a:t>بازار نهاده ها</a:t>
            </a:r>
            <a:endParaRPr lang="en-US" sz="2000">
              <a:solidFill>
                <a:srgbClr val="9DE9ED"/>
              </a:solidFill>
            </a:endParaRPr>
          </a:p>
        </p:txBody>
      </p:sp>
      <p:sp>
        <p:nvSpPr>
          <p:cNvPr id="46089" name="Text Box 9"/>
          <p:cNvSpPr txBox="1">
            <a:spLocks noChangeArrowheads="1"/>
          </p:cNvSpPr>
          <p:nvPr/>
        </p:nvSpPr>
        <p:spPr bwMode="auto">
          <a:xfrm>
            <a:off x="0" y="4437063"/>
            <a:ext cx="1368425" cy="396875"/>
          </a:xfrm>
          <a:prstGeom prst="rect">
            <a:avLst/>
          </a:prstGeom>
          <a:noFill/>
          <a:ln w="9525">
            <a:noFill/>
            <a:miter lim="800000"/>
            <a:headEnd/>
            <a:tailEnd/>
          </a:ln>
          <a:effectLst/>
        </p:spPr>
        <p:txBody>
          <a:bodyPr>
            <a:spAutoFit/>
          </a:bodyPr>
          <a:lstStyle/>
          <a:p>
            <a:pPr>
              <a:spcBef>
                <a:spcPct val="50000"/>
              </a:spcBef>
            </a:pPr>
            <a:r>
              <a:rPr lang="fa-IR" sz="2000">
                <a:solidFill>
                  <a:srgbClr val="9DE9ED"/>
                </a:solidFill>
              </a:rPr>
              <a:t>بنگاه ها</a:t>
            </a:r>
            <a:endParaRPr lang="en-US" sz="2000">
              <a:solidFill>
                <a:srgbClr val="9DE9ED"/>
              </a:solidFill>
            </a:endParaRPr>
          </a:p>
        </p:txBody>
      </p:sp>
      <p:sp>
        <p:nvSpPr>
          <p:cNvPr id="46094" name="Text Box 14"/>
          <p:cNvSpPr txBox="1">
            <a:spLocks noChangeArrowheads="1"/>
          </p:cNvSpPr>
          <p:nvPr/>
        </p:nvSpPr>
        <p:spPr bwMode="auto">
          <a:xfrm>
            <a:off x="6011863" y="3500438"/>
            <a:ext cx="720725" cy="396875"/>
          </a:xfrm>
          <a:prstGeom prst="rect">
            <a:avLst/>
          </a:prstGeom>
          <a:noFill/>
          <a:ln w="9525">
            <a:noFill/>
            <a:miter lim="800000"/>
            <a:headEnd/>
            <a:tailEnd/>
          </a:ln>
          <a:effectLst/>
        </p:spPr>
        <p:txBody>
          <a:bodyPr>
            <a:spAutoFit/>
          </a:bodyPr>
          <a:lstStyle/>
          <a:p>
            <a:pPr>
              <a:spcBef>
                <a:spcPct val="50000"/>
              </a:spcBef>
            </a:pPr>
            <a:r>
              <a:rPr lang="fa-IR" sz="2000">
                <a:solidFill>
                  <a:srgbClr val="9DE9ED"/>
                </a:solidFill>
              </a:rPr>
              <a:t>تقاضا</a:t>
            </a:r>
            <a:endParaRPr lang="en-US" sz="2000">
              <a:solidFill>
                <a:srgbClr val="9DE9ED"/>
              </a:solidFill>
            </a:endParaRPr>
          </a:p>
        </p:txBody>
      </p:sp>
      <p:sp>
        <p:nvSpPr>
          <p:cNvPr id="46095" name="Text Box 15"/>
          <p:cNvSpPr txBox="1">
            <a:spLocks noChangeArrowheads="1"/>
          </p:cNvSpPr>
          <p:nvPr/>
        </p:nvSpPr>
        <p:spPr bwMode="auto">
          <a:xfrm>
            <a:off x="5867400" y="5661025"/>
            <a:ext cx="1512888" cy="396875"/>
          </a:xfrm>
          <a:prstGeom prst="rect">
            <a:avLst/>
          </a:prstGeom>
          <a:noFill/>
          <a:ln w="9525">
            <a:noFill/>
            <a:miter lim="800000"/>
            <a:headEnd/>
            <a:tailEnd/>
          </a:ln>
          <a:effectLst/>
        </p:spPr>
        <p:txBody>
          <a:bodyPr>
            <a:spAutoFit/>
          </a:bodyPr>
          <a:lstStyle/>
          <a:p>
            <a:pPr>
              <a:spcBef>
                <a:spcPct val="50000"/>
              </a:spcBef>
            </a:pPr>
            <a:r>
              <a:rPr lang="fa-IR" sz="2000">
                <a:solidFill>
                  <a:srgbClr val="9DE9ED"/>
                </a:solidFill>
              </a:rPr>
              <a:t>عرضه نهاده ها</a:t>
            </a:r>
            <a:endParaRPr lang="en-US" sz="2000">
              <a:solidFill>
                <a:srgbClr val="9DE9ED"/>
              </a:solidFill>
            </a:endParaRPr>
          </a:p>
        </p:txBody>
      </p:sp>
      <p:sp>
        <p:nvSpPr>
          <p:cNvPr id="46096" name="Text Box 16"/>
          <p:cNvSpPr txBox="1">
            <a:spLocks noChangeArrowheads="1"/>
          </p:cNvSpPr>
          <p:nvPr/>
        </p:nvSpPr>
        <p:spPr bwMode="auto">
          <a:xfrm>
            <a:off x="1908175" y="5445125"/>
            <a:ext cx="790575" cy="396875"/>
          </a:xfrm>
          <a:prstGeom prst="rect">
            <a:avLst/>
          </a:prstGeom>
          <a:noFill/>
          <a:ln w="9525">
            <a:noFill/>
            <a:miter lim="800000"/>
            <a:headEnd/>
            <a:tailEnd/>
          </a:ln>
          <a:effectLst/>
        </p:spPr>
        <p:txBody>
          <a:bodyPr>
            <a:spAutoFit/>
          </a:bodyPr>
          <a:lstStyle/>
          <a:p>
            <a:pPr>
              <a:spcBef>
                <a:spcPct val="50000"/>
              </a:spcBef>
            </a:pPr>
            <a:r>
              <a:rPr lang="fa-IR" sz="2000">
                <a:solidFill>
                  <a:srgbClr val="9DE9ED"/>
                </a:solidFill>
              </a:rPr>
              <a:t>تقاضا</a:t>
            </a:r>
            <a:endParaRPr lang="en-US" sz="2000">
              <a:solidFill>
                <a:srgbClr val="9DE9ED"/>
              </a:solidFill>
            </a:endParaRPr>
          </a:p>
        </p:txBody>
      </p:sp>
      <p:sp>
        <p:nvSpPr>
          <p:cNvPr id="46097" name="Text Box 17"/>
          <p:cNvSpPr txBox="1">
            <a:spLocks noChangeArrowheads="1"/>
          </p:cNvSpPr>
          <p:nvPr/>
        </p:nvSpPr>
        <p:spPr bwMode="auto">
          <a:xfrm>
            <a:off x="1331913" y="3357563"/>
            <a:ext cx="1584325" cy="396875"/>
          </a:xfrm>
          <a:prstGeom prst="rect">
            <a:avLst/>
          </a:prstGeom>
          <a:noFill/>
          <a:ln w="9525">
            <a:noFill/>
            <a:miter lim="800000"/>
            <a:headEnd/>
            <a:tailEnd/>
          </a:ln>
          <a:effectLst/>
        </p:spPr>
        <p:txBody>
          <a:bodyPr>
            <a:spAutoFit/>
          </a:bodyPr>
          <a:lstStyle/>
          <a:p>
            <a:pPr>
              <a:spcBef>
                <a:spcPct val="50000"/>
              </a:spcBef>
            </a:pPr>
            <a:r>
              <a:rPr lang="fa-IR" sz="2000">
                <a:solidFill>
                  <a:srgbClr val="9DE9ED"/>
                </a:solidFill>
              </a:rPr>
              <a:t>عرضه ستاده ها</a:t>
            </a:r>
            <a:endParaRPr lang="en-US" sz="2000">
              <a:solidFill>
                <a:srgbClr val="9DE9ED"/>
              </a:solidFill>
            </a:endParaRPr>
          </a:p>
        </p:txBody>
      </p:sp>
      <p:sp>
        <p:nvSpPr>
          <p:cNvPr id="46098" name="Line 18"/>
          <p:cNvSpPr>
            <a:spLocks noChangeShapeType="1"/>
          </p:cNvSpPr>
          <p:nvPr/>
        </p:nvSpPr>
        <p:spPr bwMode="auto">
          <a:xfrm flipH="1">
            <a:off x="1619250" y="3500438"/>
            <a:ext cx="1943100" cy="863600"/>
          </a:xfrm>
          <a:prstGeom prst="line">
            <a:avLst/>
          </a:prstGeom>
          <a:noFill/>
          <a:ln w="9525">
            <a:solidFill>
              <a:srgbClr val="FF3300"/>
            </a:solidFill>
            <a:round/>
            <a:headEnd/>
            <a:tailEnd/>
          </a:ln>
          <a:effectLst/>
        </p:spPr>
        <p:txBody>
          <a:bodyPr/>
          <a:lstStyle/>
          <a:p>
            <a:endParaRPr lang="en-US"/>
          </a:p>
        </p:txBody>
      </p:sp>
      <p:sp>
        <p:nvSpPr>
          <p:cNvPr id="46102" name="Line 22"/>
          <p:cNvSpPr>
            <a:spLocks noChangeShapeType="1"/>
          </p:cNvSpPr>
          <p:nvPr/>
        </p:nvSpPr>
        <p:spPr bwMode="auto">
          <a:xfrm>
            <a:off x="1619250" y="4868863"/>
            <a:ext cx="2089150" cy="1079500"/>
          </a:xfrm>
          <a:prstGeom prst="line">
            <a:avLst/>
          </a:prstGeom>
          <a:noFill/>
          <a:ln w="9525">
            <a:solidFill>
              <a:srgbClr val="FF3300"/>
            </a:solidFill>
            <a:round/>
            <a:headEnd/>
            <a:tailEnd/>
          </a:ln>
          <a:effectLst/>
        </p:spPr>
        <p:txBody>
          <a:bodyPr/>
          <a:lstStyle/>
          <a:p>
            <a:endParaRPr lang="en-US"/>
          </a:p>
        </p:txBody>
      </p:sp>
      <p:sp>
        <p:nvSpPr>
          <p:cNvPr id="46103" name="Line 23"/>
          <p:cNvSpPr>
            <a:spLocks noChangeShapeType="1"/>
          </p:cNvSpPr>
          <p:nvPr/>
        </p:nvSpPr>
        <p:spPr bwMode="auto">
          <a:xfrm>
            <a:off x="5003800" y="3500438"/>
            <a:ext cx="2089150" cy="1079500"/>
          </a:xfrm>
          <a:prstGeom prst="line">
            <a:avLst/>
          </a:prstGeom>
          <a:noFill/>
          <a:ln w="9525">
            <a:solidFill>
              <a:srgbClr val="FF3300"/>
            </a:solidFill>
            <a:round/>
            <a:headEnd/>
            <a:tailEnd/>
          </a:ln>
          <a:effectLst/>
        </p:spPr>
        <p:txBody>
          <a:bodyPr/>
          <a:lstStyle/>
          <a:p>
            <a:endParaRPr lang="en-US"/>
          </a:p>
        </p:txBody>
      </p:sp>
      <p:sp>
        <p:nvSpPr>
          <p:cNvPr id="46104" name="Line 24"/>
          <p:cNvSpPr>
            <a:spLocks noChangeShapeType="1"/>
          </p:cNvSpPr>
          <p:nvPr/>
        </p:nvSpPr>
        <p:spPr bwMode="auto">
          <a:xfrm flipH="1">
            <a:off x="5148263" y="5157788"/>
            <a:ext cx="1943100" cy="863600"/>
          </a:xfrm>
          <a:prstGeom prst="line">
            <a:avLst/>
          </a:prstGeom>
          <a:noFill/>
          <a:ln w="9525">
            <a:solidFill>
              <a:srgbClr val="FF3300"/>
            </a:solidFill>
            <a:round/>
            <a:headEnd/>
            <a:tailEn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6084">
                                            <p:txEl>
                                              <p:pRg st="0" end="0"/>
                                            </p:txEl>
                                          </p:spTgt>
                                        </p:tgtEl>
                                        <p:attrNameLst>
                                          <p:attrName>style.visibility</p:attrName>
                                        </p:attrNameLst>
                                      </p:cBhvr>
                                      <p:to>
                                        <p:strVal val="visible"/>
                                      </p:to>
                                    </p:set>
                                    <p:animEffect transition="in" filter="dissolve">
                                      <p:cBhvr>
                                        <p:cTn id="7" dur="500"/>
                                        <p:tgtEl>
                                          <p:spTgt spid="460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6084">
                                            <p:txEl>
                                              <p:pRg st="1" end="1"/>
                                            </p:txEl>
                                          </p:spTgt>
                                        </p:tgtEl>
                                        <p:attrNameLst>
                                          <p:attrName>style.visibility</p:attrName>
                                        </p:attrNameLst>
                                      </p:cBhvr>
                                      <p:to>
                                        <p:strVal val="visible"/>
                                      </p:to>
                                    </p:set>
                                    <p:animEffect transition="in" filter="dissolve">
                                      <p:cBhvr>
                                        <p:cTn id="10" dur="500"/>
                                        <p:tgtEl>
                                          <p:spTgt spid="4608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46086"/>
                                        </p:tgtEl>
                                        <p:attrNameLst>
                                          <p:attrName>style.visibility</p:attrName>
                                        </p:attrNameLst>
                                      </p:cBhvr>
                                      <p:to>
                                        <p:strVal val="visible"/>
                                      </p:to>
                                    </p:set>
                                    <p:animEffect transition="in" filter="circle(in)">
                                      <p:cBhvr>
                                        <p:cTn id="15" dur="2000"/>
                                        <p:tgtEl>
                                          <p:spTgt spid="4608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46087"/>
                                        </p:tgtEl>
                                        <p:attrNameLst>
                                          <p:attrName>style.visibility</p:attrName>
                                        </p:attrNameLst>
                                      </p:cBhvr>
                                      <p:to>
                                        <p:strVal val="visible"/>
                                      </p:to>
                                    </p:set>
                                    <p:animEffect transition="in" filter="circle(in)">
                                      <p:cBhvr>
                                        <p:cTn id="18" dur="2000"/>
                                        <p:tgtEl>
                                          <p:spTgt spid="46087"/>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46088"/>
                                        </p:tgtEl>
                                        <p:attrNameLst>
                                          <p:attrName>style.visibility</p:attrName>
                                        </p:attrNameLst>
                                      </p:cBhvr>
                                      <p:to>
                                        <p:strVal val="visible"/>
                                      </p:to>
                                    </p:set>
                                    <p:animEffect transition="in" filter="circle(in)">
                                      <p:cBhvr>
                                        <p:cTn id="21" dur="2000"/>
                                        <p:tgtEl>
                                          <p:spTgt spid="46088"/>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46094"/>
                                        </p:tgtEl>
                                        <p:attrNameLst>
                                          <p:attrName>style.visibility</p:attrName>
                                        </p:attrNameLst>
                                      </p:cBhvr>
                                      <p:to>
                                        <p:strVal val="visible"/>
                                      </p:to>
                                    </p:set>
                                    <p:animEffect transition="in" filter="circle(in)">
                                      <p:cBhvr>
                                        <p:cTn id="24" dur="2000"/>
                                        <p:tgtEl>
                                          <p:spTgt spid="46094"/>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46095"/>
                                        </p:tgtEl>
                                        <p:attrNameLst>
                                          <p:attrName>style.visibility</p:attrName>
                                        </p:attrNameLst>
                                      </p:cBhvr>
                                      <p:to>
                                        <p:strVal val="visible"/>
                                      </p:to>
                                    </p:set>
                                    <p:animEffect transition="in" filter="circle(in)">
                                      <p:cBhvr>
                                        <p:cTn id="27" dur="2000"/>
                                        <p:tgtEl>
                                          <p:spTgt spid="46095"/>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46096"/>
                                        </p:tgtEl>
                                        <p:attrNameLst>
                                          <p:attrName>style.visibility</p:attrName>
                                        </p:attrNameLst>
                                      </p:cBhvr>
                                      <p:to>
                                        <p:strVal val="visible"/>
                                      </p:to>
                                    </p:set>
                                    <p:animEffect transition="in" filter="circle(in)">
                                      <p:cBhvr>
                                        <p:cTn id="30" dur="2000"/>
                                        <p:tgtEl>
                                          <p:spTgt spid="46096"/>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46097"/>
                                        </p:tgtEl>
                                        <p:attrNameLst>
                                          <p:attrName>style.visibility</p:attrName>
                                        </p:attrNameLst>
                                      </p:cBhvr>
                                      <p:to>
                                        <p:strVal val="visible"/>
                                      </p:to>
                                    </p:set>
                                    <p:animEffect transition="in" filter="circle(in)">
                                      <p:cBhvr>
                                        <p:cTn id="33" dur="2000"/>
                                        <p:tgtEl>
                                          <p:spTgt spid="46097"/>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46098"/>
                                        </p:tgtEl>
                                        <p:attrNameLst>
                                          <p:attrName>style.visibility</p:attrName>
                                        </p:attrNameLst>
                                      </p:cBhvr>
                                      <p:to>
                                        <p:strVal val="visible"/>
                                      </p:to>
                                    </p:set>
                                    <p:animEffect transition="in" filter="circle(in)">
                                      <p:cBhvr>
                                        <p:cTn id="36" dur="2000"/>
                                        <p:tgtEl>
                                          <p:spTgt spid="46098"/>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46102"/>
                                        </p:tgtEl>
                                        <p:attrNameLst>
                                          <p:attrName>style.visibility</p:attrName>
                                        </p:attrNameLst>
                                      </p:cBhvr>
                                      <p:to>
                                        <p:strVal val="visible"/>
                                      </p:to>
                                    </p:set>
                                    <p:animEffect transition="in" filter="circle(in)">
                                      <p:cBhvr>
                                        <p:cTn id="39" dur="2000"/>
                                        <p:tgtEl>
                                          <p:spTgt spid="46102"/>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46103"/>
                                        </p:tgtEl>
                                        <p:attrNameLst>
                                          <p:attrName>style.visibility</p:attrName>
                                        </p:attrNameLst>
                                      </p:cBhvr>
                                      <p:to>
                                        <p:strVal val="visible"/>
                                      </p:to>
                                    </p:set>
                                    <p:animEffect transition="in" filter="circle(in)">
                                      <p:cBhvr>
                                        <p:cTn id="42" dur="2000"/>
                                        <p:tgtEl>
                                          <p:spTgt spid="46103"/>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46104"/>
                                        </p:tgtEl>
                                        <p:attrNameLst>
                                          <p:attrName>style.visibility</p:attrName>
                                        </p:attrNameLst>
                                      </p:cBhvr>
                                      <p:to>
                                        <p:strVal val="visible"/>
                                      </p:to>
                                    </p:set>
                                    <p:animEffect transition="in" filter="circle(in)">
                                      <p:cBhvr>
                                        <p:cTn id="45" dur="2000"/>
                                        <p:tgtEl>
                                          <p:spTgt spid="46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p:bldP spid="46087" grpId="0"/>
      <p:bldP spid="46088" grpId="0"/>
      <p:bldP spid="46094" grpId="0"/>
      <p:bldP spid="46095" grpId="0"/>
      <p:bldP spid="46096" grpId="0"/>
      <p:bldP spid="46097" grpId="0"/>
      <p:bldP spid="46098" grpId="0" animBg="1"/>
      <p:bldP spid="46102" grpId="0" animBg="1"/>
      <p:bldP spid="46103" grpId="0" animBg="1"/>
      <p:bldP spid="46104"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Text Box 5"/>
          <p:cNvSpPr txBox="1">
            <a:spLocks noChangeArrowheads="1"/>
          </p:cNvSpPr>
          <p:nvPr/>
        </p:nvSpPr>
        <p:spPr bwMode="auto">
          <a:xfrm>
            <a:off x="0" y="1844675"/>
            <a:ext cx="8351838" cy="3171825"/>
          </a:xfrm>
          <a:prstGeom prst="rect">
            <a:avLst/>
          </a:prstGeom>
          <a:noFill/>
          <a:ln w="9525">
            <a:noFill/>
            <a:miter lim="800000"/>
            <a:headEnd/>
            <a:tailEnd/>
          </a:ln>
          <a:effectLst/>
        </p:spPr>
        <p:txBody>
          <a:bodyPr>
            <a:spAutoFit/>
          </a:bodyPr>
          <a:lstStyle/>
          <a:p>
            <a:pPr>
              <a:spcBef>
                <a:spcPct val="50000"/>
              </a:spcBef>
            </a:pPr>
            <a:r>
              <a:rPr lang="fa-IR" sz="4000">
                <a:solidFill>
                  <a:srgbClr val="FFFF00"/>
                </a:solidFill>
              </a:rPr>
              <a:t>قسمت دوم :</a:t>
            </a:r>
          </a:p>
          <a:p>
            <a:pPr>
              <a:spcBef>
                <a:spcPct val="50000"/>
              </a:spcBef>
            </a:pPr>
            <a:r>
              <a:rPr lang="fa-IR" sz="4000">
                <a:solidFill>
                  <a:srgbClr val="FFFF00"/>
                </a:solidFill>
              </a:rPr>
              <a:t> </a:t>
            </a:r>
            <a:r>
              <a:rPr lang="fa-IR" sz="3600">
                <a:solidFill>
                  <a:srgbClr val="FFFF00"/>
                </a:solidFill>
              </a:rPr>
              <a:t>تقاضا در بازار ستاده ها</a:t>
            </a:r>
          </a:p>
          <a:p>
            <a:pPr>
              <a:spcBef>
                <a:spcPct val="50000"/>
              </a:spcBef>
            </a:pPr>
            <a:endParaRPr lang="fa-IR" sz="3600">
              <a:solidFill>
                <a:srgbClr val="FFFF00"/>
              </a:solidFill>
            </a:endParaRPr>
          </a:p>
          <a:p>
            <a:pPr>
              <a:spcBef>
                <a:spcPct val="50000"/>
              </a:spcBef>
            </a:pPr>
            <a:endParaRPr lang="en-US" sz="32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7109">
                                            <p:txEl>
                                              <p:pRg st="0" end="0"/>
                                            </p:txEl>
                                          </p:spTgt>
                                        </p:tgtEl>
                                        <p:attrNameLst>
                                          <p:attrName>style.visibility</p:attrName>
                                        </p:attrNameLst>
                                      </p:cBhvr>
                                      <p:to>
                                        <p:strVal val="visible"/>
                                      </p:to>
                                    </p:set>
                                    <p:animEffect transition="in" filter="dissolve">
                                      <p:cBhvr>
                                        <p:cTn id="7" dur="500"/>
                                        <p:tgtEl>
                                          <p:spTgt spid="4710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7109">
                                            <p:txEl>
                                              <p:pRg st="1" end="1"/>
                                            </p:txEl>
                                          </p:spTgt>
                                        </p:tgtEl>
                                        <p:attrNameLst>
                                          <p:attrName>style.visibility</p:attrName>
                                        </p:attrNameLst>
                                      </p:cBhvr>
                                      <p:to>
                                        <p:strVal val="visible"/>
                                      </p:to>
                                    </p:set>
                                    <p:animEffect transition="in" filter="dissolve">
                                      <p:cBhvr>
                                        <p:cTn id="10" dur="500"/>
                                        <p:tgtEl>
                                          <p:spTgt spid="4710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4" name="Text Box 4"/>
          <p:cNvSpPr txBox="1">
            <a:spLocks noChangeArrowheads="1"/>
          </p:cNvSpPr>
          <p:nvPr/>
        </p:nvSpPr>
        <p:spPr bwMode="auto">
          <a:xfrm>
            <a:off x="468313" y="2060575"/>
            <a:ext cx="8135937" cy="1220788"/>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هدف کلی :</a:t>
            </a:r>
          </a:p>
          <a:p>
            <a:pPr>
              <a:spcBef>
                <a:spcPct val="50000"/>
              </a:spcBef>
            </a:pPr>
            <a:r>
              <a:rPr lang="fa-IR" sz="2800">
                <a:solidFill>
                  <a:srgbClr val="FFFF00"/>
                </a:solidFill>
              </a:rPr>
              <a:t>آشنا شدن فراگیر با تقاضا و عوامل مؤثر در آن</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9924">
                                            <p:txEl>
                                              <p:pRg st="0" end="0"/>
                                            </p:txEl>
                                          </p:spTgt>
                                        </p:tgtEl>
                                        <p:attrNameLst>
                                          <p:attrName>style.visibility</p:attrName>
                                        </p:attrNameLst>
                                      </p:cBhvr>
                                      <p:to>
                                        <p:strVal val="visible"/>
                                      </p:to>
                                    </p:set>
                                    <p:animEffect transition="in" filter="dissolve">
                                      <p:cBhvr>
                                        <p:cTn id="7" dur="500"/>
                                        <p:tgtEl>
                                          <p:spTgt spid="2099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9924">
                                            <p:txEl>
                                              <p:pRg st="1" end="1"/>
                                            </p:txEl>
                                          </p:spTgt>
                                        </p:tgtEl>
                                        <p:attrNameLst>
                                          <p:attrName>style.visibility</p:attrName>
                                        </p:attrNameLst>
                                      </p:cBhvr>
                                      <p:to>
                                        <p:strVal val="visible"/>
                                      </p:to>
                                    </p:set>
                                    <p:animEffect transition="in" filter="dissolve">
                                      <p:cBhvr>
                                        <p:cTn id="10" dur="500"/>
                                        <p:tgtEl>
                                          <p:spTgt spid="2099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ext Box 4"/>
          <p:cNvSpPr txBox="1">
            <a:spLocks noChangeArrowheads="1"/>
          </p:cNvSpPr>
          <p:nvPr/>
        </p:nvSpPr>
        <p:spPr bwMode="auto">
          <a:xfrm>
            <a:off x="395288" y="1052513"/>
            <a:ext cx="8353425" cy="4640262"/>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هدفهای رفتاری :</a:t>
            </a:r>
          </a:p>
          <a:p>
            <a:pPr algn="just">
              <a:spcBef>
                <a:spcPct val="50000"/>
              </a:spcBef>
            </a:pPr>
            <a:r>
              <a:rPr lang="fa-IR" sz="2800">
                <a:solidFill>
                  <a:srgbClr val="FFFF00"/>
                </a:solidFill>
              </a:rPr>
              <a:t>1- مفهوم « مقدار کالای مورد تقاضا » را در دو سطر بنویسد.</a:t>
            </a:r>
          </a:p>
          <a:p>
            <a:pPr algn="just">
              <a:spcBef>
                <a:spcPct val="50000"/>
              </a:spcBef>
            </a:pPr>
            <a:r>
              <a:rPr lang="fa-IR" sz="2800">
                <a:solidFill>
                  <a:srgbClr val="FFFF00"/>
                </a:solidFill>
              </a:rPr>
              <a:t>2- عوامل مؤثر در تصمیم گیری خانوار جهت تقاضای کالا را برشمارد.</a:t>
            </a:r>
          </a:p>
          <a:p>
            <a:pPr algn="just">
              <a:spcBef>
                <a:spcPct val="50000"/>
              </a:spcBef>
            </a:pPr>
            <a:r>
              <a:rPr lang="fa-IR" sz="2800">
                <a:solidFill>
                  <a:srgbClr val="FFFF00"/>
                </a:solidFill>
              </a:rPr>
              <a:t>3- ارتباط بین « تقاضا و عرضه » و قیمت در بازار را با رسم نمودار نشان دهد.</a:t>
            </a:r>
          </a:p>
          <a:p>
            <a:pPr>
              <a:spcBef>
                <a:spcPct val="50000"/>
              </a:spcBef>
            </a:pPr>
            <a:r>
              <a:rPr lang="fa-IR" sz="2800">
                <a:solidFill>
                  <a:srgbClr val="FFFF00"/>
                </a:solidFill>
              </a:rPr>
              <a:t>4- « جدول تقاضا » و « منحنی تقاضا » را تعریف نماید.</a:t>
            </a:r>
          </a:p>
          <a:p>
            <a:pPr>
              <a:spcBef>
                <a:spcPct val="50000"/>
              </a:spcBef>
            </a:pP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8132">
                                            <p:txEl>
                                              <p:pRg st="0" end="0"/>
                                            </p:txEl>
                                          </p:spTgt>
                                        </p:tgtEl>
                                        <p:attrNameLst>
                                          <p:attrName>style.visibility</p:attrName>
                                        </p:attrNameLst>
                                      </p:cBhvr>
                                      <p:to>
                                        <p:strVal val="visible"/>
                                      </p:to>
                                    </p:set>
                                    <p:animEffect transition="in" filter="dissolve">
                                      <p:cBhvr>
                                        <p:cTn id="7" dur="500"/>
                                        <p:tgtEl>
                                          <p:spTgt spid="4813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8132">
                                            <p:txEl>
                                              <p:pRg st="1" end="1"/>
                                            </p:txEl>
                                          </p:spTgt>
                                        </p:tgtEl>
                                        <p:attrNameLst>
                                          <p:attrName>style.visibility</p:attrName>
                                        </p:attrNameLst>
                                      </p:cBhvr>
                                      <p:to>
                                        <p:strVal val="visible"/>
                                      </p:to>
                                    </p:set>
                                    <p:animEffect transition="in" filter="dissolve">
                                      <p:cBhvr>
                                        <p:cTn id="10" dur="500"/>
                                        <p:tgtEl>
                                          <p:spTgt spid="4813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8132">
                                            <p:txEl>
                                              <p:pRg st="2" end="2"/>
                                            </p:txEl>
                                          </p:spTgt>
                                        </p:tgtEl>
                                        <p:attrNameLst>
                                          <p:attrName>style.visibility</p:attrName>
                                        </p:attrNameLst>
                                      </p:cBhvr>
                                      <p:to>
                                        <p:strVal val="visible"/>
                                      </p:to>
                                    </p:set>
                                    <p:animEffect transition="in" filter="dissolve">
                                      <p:cBhvr>
                                        <p:cTn id="13" dur="500"/>
                                        <p:tgtEl>
                                          <p:spTgt spid="4813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8132">
                                            <p:txEl>
                                              <p:pRg st="3" end="3"/>
                                            </p:txEl>
                                          </p:spTgt>
                                        </p:tgtEl>
                                        <p:attrNameLst>
                                          <p:attrName>style.visibility</p:attrName>
                                        </p:attrNameLst>
                                      </p:cBhvr>
                                      <p:to>
                                        <p:strVal val="visible"/>
                                      </p:to>
                                    </p:set>
                                    <p:animEffect transition="in" filter="dissolve">
                                      <p:cBhvr>
                                        <p:cTn id="16" dur="500"/>
                                        <p:tgtEl>
                                          <p:spTgt spid="48132">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48132">
                                            <p:txEl>
                                              <p:pRg st="4" end="4"/>
                                            </p:txEl>
                                          </p:spTgt>
                                        </p:tgtEl>
                                        <p:attrNameLst>
                                          <p:attrName>style.visibility</p:attrName>
                                        </p:attrNameLst>
                                      </p:cBhvr>
                                      <p:to>
                                        <p:strVal val="visible"/>
                                      </p:to>
                                    </p:set>
                                    <p:animEffect transition="in" filter="dissolve">
                                      <p:cBhvr>
                                        <p:cTn id="19" dur="500"/>
                                        <p:tgtEl>
                                          <p:spTgt spid="481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8" name="Text Box 4"/>
          <p:cNvSpPr txBox="1">
            <a:spLocks noChangeArrowheads="1"/>
          </p:cNvSpPr>
          <p:nvPr/>
        </p:nvSpPr>
        <p:spPr bwMode="auto">
          <a:xfrm>
            <a:off x="250825" y="1125538"/>
            <a:ext cx="8424863" cy="3571875"/>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ادامه هدفهای رفتاری :</a:t>
            </a:r>
          </a:p>
          <a:p>
            <a:pPr>
              <a:spcBef>
                <a:spcPct val="50000"/>
              </a:spcBef>
            </a:pPr>
            <a:r>
              <a:rPr lang="fa-IR" sz="2800">
                <a:solidFill>
                  <a:srgbClr val="FFFF00"/>
                </a:solidFill>
              </a:rPr>
              <a:t>5- یک منحنی تقاضا که شیب منفی دارد را رسم نماید.</a:t>
            </a:r>
          </a:p>
          <a:p>
            <a:pPr>
              <a:spcBef>
                <a:spcPct val="50000"/>
              </a:spcBef>
            </a:pPr>
            <a:r>
              <a:rPr lang="fa-IR" sz="2800">
                <a:solidFill>
                  <a:srgbClr val="FFFF00"/>
                </a:solidFill>
              </a:rPr>
              <a:t>6- « قانون نزولی بودن مطلوبیت نهایی » را تعریف کند.</a:t>
            </a:r>
          </a:p>
          <a:p>
            <a:pPr>
              <a:spcBef>
                <a:spcPct val="50000"/>
              </a:spcBef>
            </a:pPr>
            <a:r>
              <a:rPr lang="fa-IR" sz="2800">
                <a:solidFill>
                  <a:srgbClr val="FFFF00"/>
                </a:solidFill>
              </a:rPr>
              <a:t>7- « اثر درآمدی » و « اثر جانشینی » که در قانون تقاضا مطرح است را با ذکر یک مثال بیان کند.</a:t>
            </a:r>
          </a:p>
          <a:p>
            <a:pPr>
              <a:spcBef>
                <a:spcPct val="50000"/>
              </a:spcBef>
            </a:pPr>
            <a:r>
              <a:rPr lang="fa-IR" sz="2800">
                <a:solidFill>
                  <a:srgbClr val="FFFF00"/>
                </a:solidFill>
              </a:rPr>
              <a:t>8- « کالای معمولی » و« کالای پست » را تعریف نماید.</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0948">
                                            <p:txEl>
                                              <p:pRg st="0" end="0"/>
                                            </p:txEl>
                                          </p:spTgt>
                                        </p:tgtEl>
                                        <p:attrNameLst>
                                          <p:attrName>style.visibility</p:attrName>
                                        </p:attrNameLst>
                                      </p:cBhvr>
                                      <p:to>
                                        <p:strVal val="visible"/>
                                      </p:to>
                                    </p:set>
                                    <p:animEffect transition="in" filter="dissolve">
                                      <p:cBhvr>
                                        <p:cTn id="7" dur="500"/>
                                        <p:tgtEl>
                                          <p:spTgt spid="21094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0948">
                                            <p:txEl>
                                              <p:pRg st="1" end="1"/>
                                            </p:txEl>
                                          </p:spTgt>
                                        </p:tgtEl>
                                        <p:attrNameLst>
                                          <p:attrName>style.visibility</p:attrName>
                                        </p:attrNameLst>
                                      </p:cBhvr>
                                      <p:to>
                                        <p:strVal val="visible"/>
                                      </p:to>
                                    </p:set>
                                    <p:animEffect transition="in" filter="dissolve">
                                      <p:cBhvr>
                                        <p:cTn id="10" dur="500"/>
                                        <p:tgtEl>
                                          <p:spTgt spid="21094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10948">
                                            <p:txEl>
                                              <p:pRg st="2" end="2"/>
                                            </p:txEl>
                                          </p:spTgt>
                                        </p:tgtEl>
                                        <p:attrNameLst>
                                          <p:attrName>style.visibility</p:attrName>
                                        </p:attrNameLst>
                                      </p:cBhvr>
                                      <p:to>
                                        <p:strVal val="visible"/>
                                      </p:to>
                                    </p:set>
                                    <p:animEffect transition="in" filter="dissolve">
                                      <p:cBhvr>
                                        <p:cTn id="13" dur="500"/>
                                        <p:tgtEl>
                                          <p:spTgt spid="21094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10948">
                                            <p:txEl>
                                              <p:pRg st="3" end="3"/>
                                            </p:txEl>
                                          </p:spTgt>
                                        </p:tgtEl>
                                        <p:attrNameLst>
                                          <p:attrName>style.visibility</p:attrName>
                                        </p:attrNameLst>
                                      </p:cBhvr>
                                      <p:to>
                                        <p:strVal val="visible"/>
                                      </p:to>
                                    </p:set>
                                    <p:animEffect transition="in" filter="dissolve">
                                      <p:cBhvr>
                                        <p:cTn id="16" dur="500"/>
                                        <p:tgtEl>
                                          <p:spTgt spid="210948">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210948">
                                            <p:txEl>
                                              <p:pRg st="4" end="4"/>
                                            </p:txEl>
                                          </p:spTgt>
                                        </p:tgtEl>
                                        <p:attrNameLst>
                                          <p:attrName>style.visibility</p:attrName>
                                        </p:attrNameLst>
                                      </p:cBhvr>
                                      <p:to>
                                        <p:strVal val="visible"/>
                                      </p:to>
                                    </p:set>
                                    <p:animEffect transition="in" filter="dissolve">
                                      <p:cBhvr>
                                        <p:cTn id="19" dur="500"/>
                                        <p:tgtEl>
                                          <p:spTgt spid="21094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2" name="Text Box 4"/>
          <p:cNvSpPr txBox="1">
            <a:spLocks noChangeArrowheads="1"/>
          </p:cNvSpPr>
          <p:nvPr/>
        </p:nvSpPr>
        <p:spPr bwMode="auto">
          <a:xfrm>
            <a:off x="468313" y="1125538"/>
            <a:ext cx="8207375" cy="5281612"/>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ادامه هدفهای رفتاری :</a:t>
            </a:r>
          </a:p>
          <a:p>
            <a:pPr>
              <a:spcBef>
                <a:spcPct val="50000"/>
              </a:spcBef>
            </a:pPr>
            <a:r>
              <a:rPr lang="fa-IR" sz="2800">
                <a:solidFill>
                  <a:srgbClr val="FFFF00"/>
                </a:solidFill>
              </a:rPr>
              <a:t>9- « کالای جانشینی » و« کالای مکمل » را تعریف نماید.</a:t>
            </a:r>
          </a:p>
          <a:p>
            <a:pPr algn="just">
              <a:spcBef>
                <a:spcPct val="50000"/>
              </a:spcBef>
            </a:pPr>
            <a:r>
              <a:rPr lang="fa-IR" sz="2800">
                <a:solidFill>
                  <a:srgbClr val="FFFF00"/>
                </a:solidFill>
              </a:rPr>
              <a:t>10- عوامل مؤثر در جابجایی منحنی تقاضا را با رسم نمودار شرح دهد.</a:t>
            </a:r>
          </a:p>
          <a:p>
            <a:pPr>
              <a:spcBef>
                <a:spcPct val="50000"/>
              </a:spcBef>
            </a:pPr>
            <a:r>
              <a:rPr lang="fa-IR" sz="2800">
                <a:solidFill>
                  <a:srgbClr val="FFFF00"/>
                </a:solidFill>
              </a:rPr>
              <a:t>11- اصطلاح « تقاضای بازار » را تعریف کند.</a:t>
            </a:r>
          </a:p>
          <a:p>
            <a:pPr algn="just">
              <a:spcBef>
                <a:spcPct val="50000"/>
              </a:spcBef>
            </a:pPr>
            <a:r>
              <a:rPr lang="fa-IR" sz="2800">
                <a:solidFill>
                  <a:srgbClr val="FFFF00"/>
                </a:solidFill>
              </a:rPr>
              <a:t>12- ارتباط بین منحنی « تقاضای خانوار » و « تقاضای بازار » را با استفاده از نمودار نشان دهد.</a:t>
            </a:r>
          </a:p>
          <a:p>
            <a:pPr>
              <a:spcBef>
                <a:spcPct val="50000"/>
              </a:spcBef>
            </a:pPr>
            <a:endParaRPr lang="en-US" sz="2800">
              <a:solidFill>
                <a:srgbClr val="FFFF00"/>
              </a:solidFill>
            </a:endParaRPr>
          </a:p>
          <a:p>
            <a:pPr>
              <a:spcBef>
                <a:spcPct val="50000"/>
              </a:spcBef>
            </a:pP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1972">
                                            <p:txEl>
                                              <p:pRg st="0" end="0"/>
                                            </p:txEl>
                                          </p:spTgt>
                                        </p:tgtEl>
                                        <p:attrNameLst>
                                          <p:attrName>style.visibility</p:attrName>
                                        </p:attrNameLst>
                                      </p:cBhvr>
                                      <p:to>
                                        <p:strVal val="visible"/>
                                      </p:to>
                                    </p:set>
                                    <p:animEffect transition="in" filter="dissolve">
                                      <p:cBhvr>
                                        <p:cTn id="7" dur="500"/>
                                        <p:tgtEl>
                                          <p:spTgt spid="21197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1972">
                                            <p:txEl>
                                              <p:pRg st="1" end="1"/>
                                            </p:txEl>
                                          </p:spTgt>
                                        </p:tgtEl>
                                        <p:attrNameLst>
                                          <p:attrName>style.visibility</p:attrName>
                                        </p:attrNameLst>
                                      </p:cBhvr>
                                      <p:to>
                                        <p:strVal val="visible"/>
                                      </p:to>
                                    </p:set>
                                    <p:animEffect transition="in" filter="dissolve">
                                      <p:cBhvr>
                                        <p:cTn id="10" dur="500"/>
                                        <p:tgtEl>
                                          <p:spTgt spid="21197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11972">
                                            <p:txEl>
                                              <p:pRg st="2" end="2"/>
                                            </p:txEl>
                                          </p:spTgt>
                                        </p:tgtEl>
                                        <p:attrNameLst>
                                          <p:attrName>style.visibility</p:attrName>
                                        </p:attrNameLst>
                                      </p:cBhvr>
                                      <p:to>
                                        <p:strVal val="visible"/>
                                      </p:to>
                                    </p:set>
                                    <p:animEffect transition="in" filter="dissolve">
                                      <p:cBhvr>
                                        <p:cTn id="13" dur="500"/>
                                        <p:tgtEl>
                                          <p:spTgt spid="21197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11972">
                                            <p:txEl>
                                              <p:pRg st="3" end="3"/>
                                            </p:txEl>
                                          </p:spTgt>
                                        </p:tgtEl>
                                        <p:attrNameLst>
                                          <p:attrName>style.visibility</p:attrName>
                                        </p:attrNameLst>
                                      </p:cBhvr>
                                      <p:to>
                                        <p:strVal val="visible"/>
                                      </p:to>
                                    </p:set>
                                    <p:animEffect transition="in" filter="dissolve">
                                      <p:cBhvr>
                                        <p:cTn id="16" dur="500"/>
                                        <p:tgtEl>
                                          <p:spTgt spid="211972">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211972">
                                            <p:txEl>
                                              <p:pRg st="4" end="4"/>
                                            </p:txEl>
                                          </p:spTgt>
                                        </p:tgtEl>
                                        <p:attrNameLst>
                                          <p:attrName>style.visibility</p:attrName>
                                        </p:attrNameLst>
                                      </p:cBhvr>
                                      <p:to>
                                        <p:strVal val="visible"/>
                                      </p:to>
                                    </p:set>
                                    <p:animEffect transition="in" filter="dissolve">
                                      <p:cBhvr>
                                        <p:cTn id="19" dur="500"/>
                                        <p:tgtEl>
                                          <p:spTgt spid="2119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 Box 4"/>
          <p:cNvSpPr txBox="1">
            <a:spLocks noChangeArrowheads="1"/>
          </p:cNvSpPr>
          <p:nvPr/>
        </p:nvSpPr>
        <p:spPr bwMode="auto">
          <a:xfrm>
            <a:off x="250825" y="476250"/>
            <a:ext cx="8496300" cy="6137275"/>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تقاضا در بازار ستاده ها :</a:t>
            </a:r>
          </a:p>
          <a:p>
            <a:pPr algn="just">
              <a:spcBef>
                <a:spcPct val="50000"/>
              </a:spcBef>
            </a:pPr>
            <a:r>
              <a:rPr lang="fa-IR" sz="2800">
                <a:solidFill>
                  <a:srgbClr val="FFFF00"/>
                </a:solidFill>
              </a:rPr>
              <a:t>تصمیم خانوار بستگی به عوامل مختلف دارد که در زیر به آن اشاره   می کنیم :</a:t>
            </a:r>
          </a:p>
          <a:p>
            <a:pPr>
              <a:spcBef>
                <a:spcPct val="50000"/>
              </a:spcBef>
            </a:pPr>
            <a:r>
              <a:rPr lang="fa-IR" sz="2800">
                <a:solidFill>
                  <a:srgbClr val="FFFF00"/>
                </a:solidFill>
              </a:rPr>
              <a:t>1- درآمد موجود خانوار </a:t>
            </a:r>
          </a:p>
          <a:p>
            <a:pPr>
              <a:spcBef>
                <a:spcPct val="50000"/>
              </a:spcBef>
            </a:pPr>
            <a:r>
              <a:rPr lang="fa-IR" sz="2800">
                <a:solidFill>
                  <a:srgbClr val="FFFF00"/>
                </a:solidFill>
              </a:rPr>
              <a:t>2- مقدار ثروت اندوخته شده خانوار  </a:t>
            </a:r>
          </a:p>
          <a:p>
            <a:pPr>
              <a:spcBef>
                <a:spcPct val="50000"/>
              </a:spcBef>
            </a:pPr>
            <a:r>
              <a:rPr lang="fa-IR" sz="2800">
                <a:solidFill>
                  <a:srgbClr val="FFFF00"/>
                </a:solidFill>
              </a:rPr>
              <a:t>3- قیمت کالای مورد نظر</a:t>
            </a:r>
          </a:p>
          <a:p>
            <a:pPr>
              <a:spcBef>
                <a:spcPct val="50000"/>
              </a:spcBef>
            </a:pPr>
            <a:r>
              <a:rPr lang="fa-IR" sz="2800">
                <a:solidFill>
                  <a:srgbClr val="FFFF00"/>
                </a:solidFill>
              </a:rPr>
              <a:t>4- قیمت کالاهای دیگر</a:t>
            </a:r>
          </a:p>
          <a:p>
            <a:pPr>
              <a:spcBef>
                <a:spcPct val="50000"/>
              </a:spcBef>
            </a:pPr>
            <a:r>
              <a:rPr lang="fa-IR" sz="2800">
                <a:solidFill>
                  <a:srgbClr val="FFFF00"/>
                </a:solidFill>
              </a:rPr>
              <a:t>5- سلیقه و ترجیحات خانوار </a:t>
            </a:r>
          </a:p>
          <a:p>
            <a:pPr>
              <a:spcBef>
                <a:spcPct val="50000"/>
              </a:spcBef>
            </a:pPr>
            <a:r>
              <a:rPr lang="fa-IR" sz="2800">
                <a:solidFill>
                  <a:srgbClr val="FFFF00"/>
                </a:solidFill>
              </a:rPr>
              <a:t>6- انتظاری که خانوار درمورد درآمد ، ثروت و قیمت ها در آینده دارد </a:t>
            </a:r>
          </a:p>
          <a:p>
            <a:pPr>
              <a:spcBef>
                <a:spcPct val="50000"/>
              </a:spcBef>
            </a:pP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9156">
                                            <p:txEl>
                                              <p:pRg st="0" end="0"/>
                                            </p:txEl>
                                          </p:spTgt>
                                        </p:tgtEl>
                                        <p:attrNameLst>
                                          <p:attrName>style.visibility</p:attrName>
                                        </p:attrNameLst>
                                      </p:cBhvr>
                                      <p:to>
                                        <p:strVal val="visible"/>
                                      </p:to>
                                    </p:set>
                                    <p:animEffect transition="in" filter="dissolve">
                                      <p:cBhvr>
                                        <p:cTn id="7" dur="500"/>
                                        <p:tgtEl>
                                          <p:spTgt spid="4915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9156">
                                            <p:txEl>
                                              <p:pRg st="1" end="1"/>
                                            </p:txEl>
                                          </p:spTgt>
                                        </p:tgtEl>
                                        <p:attrNameLst>
                                          <p:attrName>style.visibility</p:attrName>
                                        </p:attrNameLst>
                                      </p:cBhvr>
                                      <p:to>
                                        <p:strVal val="visible"/>
                                      </p:to>
                                    </p:set>
                                    <p:animEffect transition="in" filter="dissolve">
                                      <p:cBhvr>
                                        <p:cTn id="10" dur="500"/>
                                        <p:tgtEl>
                                          <p:spTgt spid="4915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9156">
                                            <p:txEl>
                                              <p:pRg st="2" end="2"/>
                                            </p:txEl>
                                          </p:spTgt>
                                        </p:tgtEl>
                                        <p:attrNameLst>
                                          <p:attrName>style.visibility</p:attrName>
                                        </p:attrNameLst>
                                      </p:cBhvr>
                                      <p:to>
                                        <p:strVal val="visible"/>
                                      </p:to>
                                    </p:set>
                                    <p:animEffect transition="in" filter="dissolve">
                                      <p:cBhvr>
                                        <p:cTn id="13" dur="500"/>
                                        <p:tgtEl>
                                          <p:spTgt spid="49156">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9156">
                                            <p:txEl>
                                              <p:pRg st="3" end="3"/>
                                            </p:txEl>
                                          </p:spTgt>
                                        </p:tgtEl>
                                        <p:attrNameLst>
                                          <p:attrName>style.visibility</p:attrName>
                                        </p:attrNameLst>
                                      </p:cBhvr>
                                      <p:to>
                                        <p:strVal val="visible"/>
                                      </p:to>
                                    </p:set>
                                    <p:animEffect transition="in" filter="dissolve">
                                      <p:cBhvr>
                                        <p:cTn id="16" dur="500"/>
                                        <p:tgtEl>
                                          <p:spTgt spid="49156">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49156">
                                            <p:txEl>
                                              <p:pRg st="4" end="4"/>
                                            </p:txEl>
                                          </p:spTgt>
                                        </p:tgtEl>
                                        <p:attrNameLst>
                                          <p:attrName>style.visibility</p:attrName>
                                        </p:attrNameLst>
                                      </p:cBhvr>
                                      <p:to>
                                        <p:strVal val="visible"/>
                                      </p:to>
                                    </p:set>
                                    <p:animEffect transition="in" filter="dissolve">
                                      <p:cBhvr>
                                        <p:cTn id="19" dur="500"/>
                                        <p:tgtEl>
                                          <p:spTgt spid="49156">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49156">
                                            <p:txEl>
                                              <p:pRg st="5" end="5"/>
                                            </p:txEl>
                                          </p:spTgt>
                                        </p:tgtEl>
                                        <p:attrNameLst>
                                          <p:attrName>style.visibility</p:attrName>
                                        </p:attrNameLst>
                                      </p:cBhvr>
                                      <p:to>
                                        <p:strVal val="visible"/>
                                      </p:to>
                                    </p:set>
                                    <p:animEffect transition="in" filter="dissolve">
                                      <p:cBhvr>
                                        <p:cTn id="22" dur="500"/>
                                        <p:tgtEl>
                                          <p:spTgt spid="49156">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49156">
                                            <p:txEl>
                                              <p:pRg st="6" end="6"/>
                                            </p:txEl>
                                          </p:spTgt>
                                        </p:tgtEl>
                                        <p:attrNameLst>
                                          <p:attrName>style.visibility</p:attrName>
                                        </p:attrNameLst>
                                      </p:cBhvr>
                                      <p:to>
                                        <p:strVal val="visible"/>
                                      </p:to>
                                    </p:set>
                                    <p:animEffect transition="in" filter="dissolve">
                                      <p:cBhvr>
                                        <p:cTn id="25" dur="500"/>
                                        <p:tgtEl>
                                          <p:spTgt spid="49156">
                                            <p:txEl>
                                              <p:pRg st="6" end="6"/>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49156">
                                            <p:txEl>
                                              <p:pRg st="7" end="7"/>
                                            </p:txEl>
                                          </p:spTgt>
                                        </p:tgtEl>
                                        <p:attrNameLst>
                                          <p:attrName>style.visibility</p:attrName>
                                        </p:attrNameLst>
                                      </p:cBhvr>
                                      <p:to>
                                        <p:strVal val="visible"/>
                                      </p:to>
                                    </p:set>
                                    <p:animEffect transition="in" filter="dissolve">
                                      <p:cBhvr>
                                        <p:cTn id="28" dur="500"/>
                                        <p:tgtEl>
                                          <p:spTgt spid="4915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Text Box 4"/>
          <p:cNvSpPr txBox="1">
            <a:spLocks noChangeArrowheads="1"/>
          </p:cNvSpPr>
          <p:nvPr/>
        </p:nvSpPr>
        <p:spPr bwMode="auto">
          <a:xfrm>
            <a:off x="323850" y="333375"/>
            <a:ext cx="8424863" cy="2074863"/>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قانون تقاضا یا قیمت و مقدار تقاضا :</a:t>
            </a:r>
          </a:p>
          <a:p>
            <a:pPr algn="just">
              <a:spcBef>
                <a:spcPct val="50000"/>
              </a:spcBef>
            </a:pPr>
            <a:r>
              <a:rPr lang="fa-IR" sz="2800">
                <a:solidFill>
                  <a:srgbClr val="FFFF00"/>
                </a:solidFill>
              </a:rPr>
              <a:t>به رابطه منفی بین قیمت و مقدار ، « قانون تقاضا » خطاب می شود. دلیل دیگری که برای شیب منفی منحنی تقاضا عنوان می شود با معرفی واژه « مطلوبیت » صورت می گیرد.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0180">
                                            <p:txEl>
                                              <p:pRg st="0" end="0"/>
                                            </p:txEl>
                                          </p:spTgt>
                                        </p:tgtEl>
                                        <p:attrNameLst>
                                          <p:attrName>style.visibility</p:attrName>
                                        </p:attrNameLst>
                                      </p:cBhvr>
                                      <p:to>
                                        <p:strVal val="visible"/>
                                      </p:to>
                                    </p:set>
                                    <p:animEffect transition="in" filter="dissolve">
                                      <p:cBhvr>
                                        <p:cTn id="7" dur="500"/>
                                        <p:tgtEl>
                                          <p:spTgt spid="5018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0180">
                                            <p:txEl>
                                              <p:pRg st="1" end="1"/>
                                            </p:txEl>
                                          </p:spTgt>
                                        </p:tgtEl>
                                        <p:attrNameLst>
                                          <p:attrName>style.visibility</p:attrName>
                                        </p:attrNameLst>
                                      </p:cBhvr>
                                      <p:to>
                                        <p:strVal val="visible"/>
                                      </p:to>
                                    </p:set>
                                    <p:animEffect transition="in" filter="dissolve">
                                      <p:cBhvr>
                                        <p:cTn id="10" dur="500"/>
                                        <p:tgtEl>
                                          <p:spTgt spid="501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179388" y="333375"/>
            <a:ext cx="8785225" cy="457200"/>
          </a:xfrm>
          <a:prstGeom prst="rect">
            <a:avLst/>
          </a:prstGeom>
          <a:noFill/>
          <a:ln w="9525">
            <a:noFill/>
            <a:miter lim="800000"/>
            <a:headEnd/>
            <a:tailEnd/>
          </a:ln>
          <a:effectLst/>
        </p:spPr>
        <p:txBody>
          <a:bodyPr>
            <a:spAutoFit/>
          </a:bodyPr>
          <a:lstStyle/>
          <a:p>
            <a:pPr>
              <a:spcBef>
                <a:spcPct val="50000"/>
              </a:spcBef>
            </a:pPr>
            <a:endParaRPr lang="en-US" sz="2400"/>
          </a:p>
        </p:txBody>
      </p:sp>
      <p:sp>
        <p:nvSpPr>
          <p:cNvPr id="7173" name="Text Box 5"/>
          <p:cNvSpPr txBox="1">
            <a:spLocks noChangeArrowheads="1"/>
          </p:cNvSpPr>
          <p:nvPr/>
        </p:nvSpPr>
        <p:spPr bwMode="auto">
          <a:xfrm>
            <a:off x="179388" y="1700213"/>
            <a:ext cx="8713787" cy="2074862"/>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چرا اقتصاد را یاد می گیریم؟</a:t>
            </a:r>
          </a:p>
          <a:p>
            <a:pPr algn="just">
              <a:spcBef>
                <a:spcPct val="50000"/>
              </a:spcBef>
            </a:pPr>
            <a:r>
              <a:rPr lang="fa-IR" sz="2800">
                <a:solidFill>
                  <a:srgbClr val="FFFF00"/>
                </a:solidFill>
              </a:rPr>
              <a:t>احتمالاً عمده ترین دلیل مطالعه علم اقتصاد ، فراگیری یک روش خاص از تفکر است. شاید بهترین راه معرفی این علم پرداختن به مفاهیم سه گانه هزینه فرصت ، نهایی گرایی و بازارهای کارآمد است.</a:t>
            </a:r>
            <a:r>
              <a:rPr lang="fa-IR" sz="2000">
                <a:solidFill>
                  <a:srgbClr val="FFFF00"/>
                </a:solidFill>
              </a:rPr>
              <a:t> </a:t>
            </a:r>
            <a:endParaRPr lang="en-US" sz="20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animEffect transition="in" filter="dissolve">
                                      <p:cBhvr>
                                        <p:cTn id="7" dur="500"/>
                                        <p:tgtEl>
                                          <p:spTgt spid="717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173">
                                            <p:txEl>
                                              <p:pRg st="1" end="1"/>
                                            </p:txEl>
                                          </p:spTgt>
                                        </p:tgtEl>
                                        <p:attrNameLst>
                                          <p:attrName>style.visibility</p:attrName>
                                        </p:attrNameLst>
                                      </p:cBhvr>
                                      <p:to>
                                        <p:strVal val="visible"/>
                                      </p:to>
                                    </p:set>
                                    <p:animEffect transition="in" filter="dissolve">
                                      <p:cBhvr>
                                        <p:cTn id="10" dur="500"/>
                                        <p:tgtEl>
                                          <p:spTgt spid="717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2" name="Text Box 4"/>
          <p:cNvSpPr txBox="1">
            <a:spLocks noChangeArrowheads="1"/>
          </p:cNvSpPr>
          <p:nvPr/>
        </p:nvSpPr>
        <p:spPr bwMode="auto">
          <a:xfrm>
            <a:off x="468313" y="1700213"/>
            <a:ext cx="8280400" cy="2501900"/>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فواید منحنی تقاضا :</a:t>
            </a:r>
          </a:p>
          <a:p>
            <a:pPr algn="just">
              <a:spcBef>
                <a:spcPct val="50000"/>
              </a:spcBef>
            </a:pPr>
            <a:r>
              <a:rPr lang="fa-IR" sz="2800">
                <a:solidFill>
                  <a:srgbClr val="FFFF00"/>
                </a:solidFill>
              </a:rPr>
              <a:t>منحنی تقاضا به تحلیل گران اقتصادی کمک می کند تا رفتار خانوارها را در مقابل افزایش یا کاهش قیمت ها مطالعه و درک کنند. یعنی این منحنی یک وسیله بسیار مهم برای توصیف رفتار اقتصادی و        پیش گویی اثرات تغییرات در قیمت ها می باشد.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2692">
                                            <p:txEl>
                                              <p:pRg st="0" end="0"/>
                                            </p:txEl>
                                          </p:spTgt>
                                        </p:tgtEl>
                                        <p:attrNameLst>
                                          <p:attrName>style.visibility</p:attrName>
                                        </p:attrNameLst>
                                      </p:cBhvr>
                                      <p:to>
                                        <p:strVal val="visible"/>
                                      </p:to>
                                    </p:set>
                                    <p:animEffect transition="in" filter="dissolve">
                                      <p:cBhvr>
                                        <p:cTn id="7" dur="500"/>
                                        <p:tgtEl>
                                          <p:spTgt spid="2426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2692">
                                            <p:txEl>
                                              <p:pRg st="1" end="1"/>
                                            </p:txEl>
                                          </p:spTgt>
                                        </p:tgtEl>
                                        <p:attrNameLst>
                                          <p:attrName>style.visibility</p:attrName>
                                        </p:attrNameLst>
                                      </p:cBhvr>
                                      <p:to>
                                        <p:strVal val="visible"/>
                                      </p:to>
                                    </p:set>
                                    <p:animEffect transition="in" filter="dissolve">
                                      <p:cBhvr>
                                        <p:cTn id="10" dur="500"/>
                                        <p:tgtEl>
                                          <p:spTgt spid="2426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Text Box 4"/>
          <p:cNvSpPr txBox="1">
            <a:spLocks noChangeArrowheads="1"/>
          </p:cNvSpPr>
          <p:nvPr/>
        </p:nvSpPr>
        <p:spPr bwMode="auto">
          <a:xfrm>
            <a:off x="323850" y="1557338"/>
            <a:ext cx="8569325" cy="3355975"/>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اثر درآمدی :</a:t>
            </a:r>
          </a:p>
          <a:p>
            <a:pPr algn="just">
              <a:spcBef>
                <a:spcPct val="50000"/>
              </a:spcBef>
            </a:pPr>
            <a:r>
              <a:rPr lang="fa-IR" sz="2800">
                <a:solidFill>
                  <a:srgbClr val="FFFF00"/>
                </a:solidFill>
              </a:rPr>
              <a:t>برای معرفی این اصطلاح به اثرات تغییر قیمت یک کالا مثلاً گوشت توجه می کنیم. اگر قیمت گوشت کاهش پیدا کند و خانوار به همان مصرف قبلی خود از کالاها و خدمات منجمله گوشت ادامه دهد ، حتماً یک مقدار پول برایش باقی می ماند که می تواند کالاهای بیشتری منجمله گوشت مصرف کنند. این چیزی است که « اثر درآمدی » خوانده       می شود. </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204">
                                            <p:txEl>
                                              <p:pRg st="0" end="0"/>
                                            </p:txEl>
                                          </p:spTgt>
                                        </p:tgtEl>
                                        <p:attrNameLst>
                                          <p:attrName>style.visibility</p:attrName>
                                        </p:attrNameLst>
                                      </p:cBhvr>
                                      <p:to>
                                        <p:strVal val="visible"/>
                                      </p:to>
                                    </p:set>
                                    <p:animEffect transition="in" filter="dissolve">
                                      <p:cBhvr>
                                        <p:cTn id="7" dur="500"/>
                                        <p:tgtEl>
                                          <p:spTgt spid="5120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1204">
                                            <p:txEl>
                                              <p:pRg st="1" end="1"/>
                                            </p:txEl>
                                          </p:spTgt>
                                        </p:tgtEl>
                                        <p:attrNameLst>
                                          <p:attrName>style.visibility</p:attrName>
                                        </p:attrNameLst>
                                      </p:cBhvr>
                                      <p:to>
                                        <p:strVal val="visible"/>
                                      </p:to>
                                    </p:set>
                                    <p:animEffect transition="in" filter="dissolve">
                                      <p:cBhvr>
                                        <p:cTn id="10" dur="500"/>
                                        <p:tgtEl>
                                          <p:spTgt spid="512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4"/>
          <p:cNvSpPr txBox="1">
            <a:spLocks noChangeArrowheads="1"/>
          </p:cNvSpPr>
          <p:nvPr/>
        </p:nvSpPr>
        <p:spPr bwMode="auto">
          <a:xfrm>
            <a:off x="323850" y="1844675"/>
            <a:ext cx="8424863" cy="2501900"/>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اثر جانشینی :</a:t>
            </a:r>
          </a:p>
          <a:p>
            <a:pPr algn="just">
              <a:spcBef>
                <a:spcPct val="50000"/>
              </a:spcBef>
            </a:pPr>
            <a:r>
              <a:rPr lang="fa-IR" sz="2800">
                <a:solidFill>
                  <a:srgbClr val="FFFF00"/>
                </a:solidFill>
              </a:rPr>
              <a:t>در همان وضعیت قبلی ( کاهش قیمت گوشت ) ، کاهش قیمت گوشت این کالا را نسبت به کالایی که می تواند جانشین آن شود ( مثلاً مرغ ) ، ارزانتر می کند و در نتیجه تمایل بیشتری به گوشت پیدا می شود.  این ، « اثر جانشینی » خوانده می شود.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2228">
                                            <p:txEl>
                                              <p:pRg st="0" end="0"/>
                                            </p:txEl>
                                          </p:spTgt>
                                        </p:tgtEl>
                                        <p:attrNameLst>
                                          <p:attrName>style.visibility</p:attrName>
                                        </p:attrNameLst>
                                      </p:cBhvr>
                                      <p:to>
                                        <p:strVal val="visible"/>
                                      </p:to>
                                    </p:set>
                                    <p:animEffect transition="in" filter="dissolve">
                                      <p:cBhvr>
                                        <p:cTn id="7" dur="500"/>
                                        <p:tgtEl>
                                          <p:spTgt spid="5222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2228">
                                            <p:txEl>
                                              <p:pRg st="1" end="1"/>
                                            </p:txEl>
                                          </p:spTgt>
                                        </p:tgtEl>
                                        <p:attrNameLst>
                                          <p:attrName>style.visibility</p:attrName>
                                        </p:attrNameLst>
                                      </p:cBhvr>
                                      <p:to>
                                        <p:strVal val="visible"/>
                                      </p:to>
                                    </p:set>
                                    <p:animEffect transition="in" filter="dissolve">
                                      <p:cBhvr>
                                        <p:cTn id="10" dur="500"/>
                                        <p:tgtEl>
                                          <p:spTgt spid="522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6" name="Text Box 4"/>
          <p:cNvSpPr txBox="1">
            <a:spLocks noChangeArrowheads="1"/>
          </p:cNvSpPr>
          <p:nvPr/>
        </p:nvSpPr>
        <p:spPr bwMode="auto">
          <a:xfrm>
            <a:off x="827088" y="1773238"/>
            <a:ext cx="7921625" cy="2716212"/>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دو مشخصه از منحنی تقاضا :</a:t>
            </a:r>
          </a:p>
          <a:p>
            <a:pPr algn="just">
              <a:spcBef>
                <a:spcPct val="50000"/>
              </a:spcBef>
              <a:buFontTx/>
              <a:buChar char="•"/>
            </a:pPr>
            <a:r>
              <a:rPr lang="fa-IR" sz="2800">
                <a:solidFill>
                  <a:srgbClr val="FFFF00"/>
                </a:solidFill>
              </a:rPr>
              <a:t> تا زمانی که خانوارها در مقابل یک محدودیت درآمد قرار داشته باشند ، کلیه منحنی های تقاضا محور قیمت ها را قطع خواهند کرد.</a:t>
            </a:r>
          </a:p>
          <a:p>
            <a:pPr algn="just">
              <a:spcBef>
                <a:spcPct val="50000"/>
              </a:spcBef>
              <a:buFontTx/>
              <a:buChar char="•"/>
            </a:pPr>
            <a:r>
              <a:rPr lang="fa-IR" sz="2800">
                <a:solidFill>
                  <a:srgbClr val="FFFF00"/>
                </a:solidFill>
              </a:rPr>
              <a:t> با توجه به محدودیت زمانی ، در قیمت صفر منحنی تقاضا محور مقدار را قطع نموده و مقدار تقاضای محدودی را نشان می دهد.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3716">
                                            <p:txEl>
                                              <p:pRg st="0" end="0"/>
                                            </p:txEl>
                                          </p:spTgt>
                                        </p:tgtEl>
                                        <p:attrNameLst>
                                          <p:attrName>style.visibility</p:attrName>
                                        </p:attrNameLst>
                                      </p:cBhvr>
                                      <p:to>
                                        <p:strVal val="visible"/>
                                      </p:to>
                                    </p:set>
                                    <p:animEffect transition="in" filter="dissolve">
                                      <p:cBhvr>
                                        <p:cTn id="7" dur="500"/>
                                        <p:tgtEl>
                                          <p:spTgt spid="24371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3716">
                                            <p:txEl>
                                              <p:pRg st="1" end="1"/>
                                            </p:txEl>
                                          </p:spTgt>
                                        </p:tgtEl>
                                        <p:attrNameLst>
                                          <p:attrName>style.visibility</p:attrName>
                                        </p:attrNameLst>
                                      </p:cBhvr>
                                      <p:to>
                                        <p:strVal val="visible"/>
                                      </p:to>
                                    </p:set>
                                    <p:animEffect transition="in" filter="dissolve">
                                      <p:cBhvr>
                                        <p:cTn id="10" dur="500"/>
                                        <p:tgtEl>
                                          <p:spTgt spid="243716">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43716">
                                            <p:txEl>
                                              <p:pRg st="2" end="2"/>
                                            </p:txEl>
                                          </p:spTgt>
                                        </p:tgtEl>
                                        <p:attrNameLst>
                                          <p:attrName>style.visibility</p:attrName>
                                        </p:attrNameLst>
                                      </p:cBhvr>
                                      <p:to>
                                        <p:strVal val="visible"/>
                                      </p:to>
                                    </p:set>
                                    <p:animEffect transition="in" filter="dissolve">
                                      <p:cBhvr>
                                        <p:cTn id="13" dur="500"/>
                                        <p:tgtEl>
                                          <p:spTgt spid="2437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 Box 4"/>
          <p:cNvSpPr txBox="1">
            <a:spLocks noChangeArrowheads="1"/>
          </p:cNvSpPr>
          <p:nvPr/>
        </p:nvSpPr>
        <p:spPr bwMode="auto">
          <a:xfrm>
            <a:off x="395288" y="1916113"/>
            <a:ext cx="8353425" cy="3144837"/>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عوامل دیگر تعیین کننده در تقاضای خانوار :</a:t>
            </a:r>
          </a:p>
          <a:p>
            <a:pPr>
              <a:spcBef>
                <a:spcPct val="50000"/>
              </a:spcBef>
              <a:buFontTx/>
              <a:buChar char="•"/>
            </a:pPr>
            <a:r>
              <a:rPr lang="fa-IR" sz="2800">
                <a:solidFill>
                  <a:srgbClr val="FFFF00"/>
                </a:solidFill>
              </a:rPr>
              <a:t> درآمد و ثروت</a:t>
            </a:r>
          </a:p>
          <a:p>
            <a:pPr>
              <a:spcBef>
                <a:spcPct val="50000"/>
              </a:spcBef>
              <a:buFontTx/>
              <a:buChar char="•"/>
            </a:pPr>
            <a:r>
              <a:rPr lang="fa-IR" sz="2800">
                <a:solidFill>
                  <a:srgbClr val="FFFF00"/>
                </a:solidFill>
              </a:rPr>
              <a:t> قیمت کالاها و خدمات دیگر</a:t>
            </a:r>
          </a:p>
          <a:p>
            <a:pPr>
              <a:spcBef>
                <a:spcPct val="50000"/>
              </a:spcBef>
              <a:buFontTx/>
              <a:buChar char="•"/>
            </a:pPr>
            <a:r>
              <a:rPr lang="fa-IR" sz="2800">
                <a:solidFill>
                  <a:srgbClr val="FFFF00"/>
                </a:solidFill>
              </a:rPr>
              <a:t> سلیقه و ترجیحات</a:t>
            </a:r>
          </a:p>
          <a:p>
            <a:pPr>
              <a:spcBef>
                <a:spcPct val="50000"/>
              </a:spcBef>
            </a:pP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3252">
                                            <p:txEl>
                                              <p:pRg st="0" end="0"/>
                                            </p:txEl>
                                          </p:spTgt>
                                        </p:tgtEl>
                                        <p:attrNameLst>
                                          <p:attrName>style.visibility</p:attrName>
                                        </p:attrNameLst>
                                      </p:cBhvr>
                                      <p:to>
                                        <p:strVal val="visible"/>
                                      </p:to>
                                    </p:set>
                                    <p:animEffect transition="in" filter="dissolve">
                                      <p:cBhvr>
                                        <p:cTn id="7" dur="500"/>
                                        <p:tgtEl>
                                          <p:spTgt spid="5325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3252">
                                            <p:txEl>
                                              <p:pRg st="1" end="1"/>
                                            </p:txEl>
                                          </p:spTgt>
                                        </p:tgtEl>
                                        <p:attrNameLst>
                                          <p:attrName>style.visibility</p:attrName>
                                        </p:attrNameLst>
                                      </p:cBhvr>
                                      <p:to>
                                        <p:strVal val="visible"/>
                                      </p:to>
                                    </p:set>
                                    <p:animEffect transition="in" filter="dissolve">
                                      <p:cBhvr>
                                        <p:cTn id="10" dur="500"/>
                                        <p:tgtEl>
                                          <p:spTgt spid="5325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53252">
                                            <p:txEl>
                                              <p:pRg st="2" end="2"/>
                                            </p:txEl>
                                          </p:spTgt>
                                        </p:tgtEl>
                                        <p:attrNameLst>
                                          <p:attrName>style.visibility</p:attrName>
                                        </p:attrNameLst>
                                      </p:cBhvr>
                                      <p:to>
                                        <p:strVal val="visible"/>
                                      </p:to>
                                    </p:set>
                                    <p:animEffect transition="in" filter="dissolve">
                                      <p:cBhvr>
                                        <p:cTn id="13" dur="500"/>
                                        <p:tgtEl>
                                          <p:spTgt spid="5325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53252">
                                            <p:txEl>
                                              <p:pRg st="3" end="3"/>
                                            </p:txEl>
                                          </p:spTgt>
                                        </p:tgtEl>
                                        <p:attrNameLst>
                                          <p:attrName>style.visibility</p:attrName>
                                        </p:attrNameLst>
                                      </p:cBhvr>
                                      <p:to>
                                        <p:strVal val="visible"/>
                                      </p:to>
                                    </p:set>
                                    <p:animEffect transition="in" filter="dissolve">
                                      <p:cBhvr>
                                        <p:cTn id="16" dur="500"/>
                                        <p:tgtEl>
                                          <p:spTgt spid="5325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40" name="Text Box 4"/>
          <p:cNvSpPr txBox="1">
            <a:spLocks noChangeArrowheads="1"/>
          </p:cNvSpPr>
          <p:nvPr/>
        </p:nvSpPr>
        <p:spPr bwMode="auto">
          <a:xfrm>
            <a:off x="323850" y="1844675"/>
            <a:ext cx="8424863" cy="2074863"/>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تعریف ثروت :</a:t>
            </a:r>
          </a:p>
          <a:p>
            <a:pPr algn="just">
              <a:spcBef>
                <a:spcPct val="50000"/>
              </a:spcBef>
            </a:pPr>
            <a:r>
              <a:rPr lang="fa-IR" sz="2800">
                <a:solidFill>
                  <a:srgbClr val="FFFF00"/>
                </a:solidFill>
              </a:rPr>
              <a:t>ثروت عبارتست از ارزش کل آنچه داریم منهای بدهکاری ما. این دارایی شامل کلیه مایملک ، وسایل ارزشمند و درآمد در یک مقطع از زمان است یعنی ثروت یک « ذخیره » می باشد.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4740">
                                            <p:txEl>
                                              <p:pRg st="0" end="0"/>
                                            </p:txEl>
                                          </p:spTgt>
                                        </p:tgtEl>
                                        <p:attrNameLst>
                                          <p:attrName>style.visibility</p:attrName>
                                        </p:attrNameLst>
                                      </p:cBhvr>
                                      <p:to>
                                        <p:strVal val="visible"/>
                                      </p:to>
                                    </p:set>
                                    <p:animEffect transition="in" filter="dissolve">
                                      <p:cBhvr>
                                        <p:cTn id="7" dur="500"/>
                                        <p:tgtEl>
                                          <p:spTgt spid="24474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4740">
                                            <p:txEl>
                                              <p:pRg st="1" end="1"/>
                                            </p:txEl>
                                          </p:spTgt>
                                        </p:tgtEl>
                                        <p:attrNameLst>
                                          <p:attrName>style.visibility</p:attrName>
                                        </p:attrNameLst>
                                      </p:cBhvr>
                                      <p:to>
                                        <p:strVal val="visible"/>
                                      </p:to>
                                    </p:set>
                                    <p:animEffect transition="in" filter="dissolve">
                                      <p:cBhvr>
                                        <p:cTn id="10" dur="500"/>
                                        <p:tgtEl>
                                          <p:spTgt spid="24474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323850" y="1916113"/>
            <a:ext cx="8424863" cy="2930525"/>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کالای معمولی :</a:t>
            </a:r>
          </a:p>
          <a:p>
            <a:pPr algn="just">
              <a:spcBef>
                <a:spcPct val="50000"/>
              </a:spcBef>
            </a:pPr>
            <a:r>
              <a:rPr lang="fa-IR" sz="2800">
                <a:solidFill>
                  <a:srgbClr val="FFFF00"/>
                </a:solidFill>
              </a:rPr>
              <a:t>آن کالایی که وقتی درآمد افزایش می یابد تقاضا زیاد می شود ، و وقتی درآمد کم می شود تقاضا کاهش می یابد را کالای معمولی می خوانیم.</a:t>
            </a:r>
          </a:p>
          <a:p>
            <a:pPr>
              <a:spcBef>
                <a:spcPct val="50000"/>
              </a:spcBef>
            </a:pPr>
            <a:endParaRPr lang="fa-IR" sz="2800">
              <a:solidFill>
                <a:srgbClr val="FFFF00"/>
              </a:solidFill>
            </a:endParaRPr>
          </a:p>
          <a:p>
            <a:pPr>
              <a:spcBef>
                <a:spcPct val="50000"/>
              </a:spcBef>
            </a:pP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dissolve">
                                      <p:cBhvr>
                                        <p:cTn id="7" dur="500"/>
                                        <p:tgtEl>
                                          <p:spTgt spid="54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6" name="Text Box 4"/>
          <p:cNvSpPr txBox="1">
            <a:spLocks noChangeArrowheads="1"/>
          </p:cNvSpPr>
          <p:nvPr/>
        </p:nvSpPr>
        <p:spPr bwMode="auto">
          <a:xfrm>
            <a:off x="468313" y="1916113"/>
            <a:ext cx="8207375" cy="1647825"/>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کالای پست :</a:t>
            </a:r>
          </a:p>
          <a:p>
            <a:pPr algn="just">
              <a:spcBef>
                <a:spcPct val="50000"/>
              </a:spcBef>
            </a:pPr>
            <a:r>
              <a:rPr lang="fa-IR" sz="2800">
                <a:solidFill>
                  <a:srgbClr val="FFFF00"/>
                </a:solidFill>
              </a:rPr>
              <a:t>کالایی است که وقتی درآمد افزایش می یابد تقاضا برای آن کاهش   می یابد.</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2996">
                                            <p:txEl>
                                              <p:pRg st="0" end="0"/>
                                            </p:txEl>
                                          </p:spTgt>
                                        </p:tgtEl>
                                        <p:attrNameLst>
                                          <p:attrName>style.visibility</p:attrName>
                                        </p:attrNameLst>
                                      </p:cBhvr>
                                      <p:to>
                                        <p:strVal val="visible"/>
                                      </p:to>
                                    </p:set>
                                    <p:animEffect transition="in" filter="dissolve">
                                      <p:cBhvr>
                                        <p:cTn id="7" dur="500"/>
                                        <p:tgtEl>
                                          <p:spTgt spid="21299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2996">
                                            <p:txEl>
                                              <p:pRg st="1" end="1"/>
                                            </p:txEl>
                                          </p:spTgt>
                                        </p:tgtEl>
                                        <p:attrNameLst>
                                          <p:attrName>style.visibility</p:attrName>
                                        </p:attrNameLst>
                                      </p:cBhvr>
                                      <p:to>
                                        <p:strVal val="visible"/>
                                      </p:to>
                                    </p:set>
                                    <p:animEffect transition="in" filter="dissolve">
                                      <p:cBhvr>
                                        <p:cTn id="10" dur="500"/>
                                        <p:tgtEl>
                                          <p:spTgt spid="2129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Text Box 4"/>
          <p:cNvSpPr txBox="1">
            <a:spLocks noChangeArrowheads="1"/>
          </p:cNvSpPr>
          <p:nvPr/>
        </p:nvSpPr>
        <p:spPr bwMode="auto">
          <a:xfrm>
            <a:off x="323850" y="1916113"/>
            <a:ext cx="8424863" cy="2716212"/>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کالای جا نشینی : </a:t>
            </a:r>
          </a:p>
          <a:p>
            <a:pPr algn="just">
              <a:spcBef>
                <a:spcPct val="50000"/>
              </a:spcBef>
            </a:pPr>
            <a:r>
              <a:rPr lang="fa-IR" sz="2800">
                <a:solidFill>
                  <a:srgbClr val="FFFF00"/>
                </a:solidFill>
              </a:rPr>
              <a:t>به کالاهایی که خدمات مشابه داشته و بجای یکدیگر قابل استفاده هستند ، کالای جانشینی گویند. وقتی قیمت یکی از این کالاها افزایش یابد تقاضا برای دیگری افزایش می یابد.</a:t>
            </a:r>
          </a:p>
          <a:p>
            <a:pPr>
              <a:spcBef>
                <a:spcPct val="50000"/>
              </a:spcBef>
            </a:pPr>
            <a:endParaRPr lang="fa-IR"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5300">
                                            <p:txEl>
                                              <p:pRg st="0" end="0"/>
                                            </p:txEl>
                                          </p:spTgt>
                                        </p:tgtEl>
                                        <p:attrNameLst>
                                          <p:attrName>style.visibility</p:attrName>
                                        </p:attrNameLst>
                                      </p:cBhvr>
                                      <p:to>
                                        <p:strVal val="visible"/>
                                      </p:to>
                                    </p:set>
                                    <p:animEffect transition="in" filter="dissolve">
                                      <p:cBhvr>
                                        <p:cTn id="7" dur="500"/>
                                        <p:tgtEl>
                                          <p:spTgt spid="5530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5300">
                                            <p:txEl>
                                              <p:pRg st="1" end="1"/>
                                            </p:txEl>
                                          </p:spTgt>
                                        </p:tgtEl>
                                        <p:attrNameLst>
                                          <p:attrName>style.visibility</p:attrName>
                                        </p:attrNameLst>
                                      </p:cBhvr>
                                      <p:to>
                                        <p:strVal val="visible"/>
                                      </p:to>
                                    </p:set>
                                    <p:animEffect transition="in" filter="dissolve">
                                      <p:cBhvr>
                                        <p:cTn id="10" dur="500"/>
                                        <p:tgtEl>
                                          <p:spTgt spid="553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20" name="Text Box 4"/>
          <p:cNvSpPr txBox="1">
            <a:spLocks noChangeArrowheads="1"/>
          </p:cNvSpPr>
          <p:nvPr/>
        </p:nvSpPr>
        <p:spPr bwMode="auto">
          <a:xfrm>
            <a:off x="468313" y="1989138"/>
            <a:ext cx="8280400" cy="2716212"/>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کالای مکمل :</a:t>
            </a:r>
          </a:p>
          <a:p>
            <a:pPr algn="just">
              <a:spcBef>
                <a:spcPct val="50000"/>
              </a:spcBef>
            </a:pPr>
            <a:r>
              <a:rPr lang="fa-IR" sz="2800">
                <a:solidFill>
                  <a:srgbClr val="FFFF00"/>
                </a:solidFill>
              </a:rPr>
              <a:t>کالاهایی که با هم مصرف می شوند ، لازم و ملزوم یکدیگر هستند ، وقتی قیمت یکی افزایش می یابد ، تقاضا برای دیگری کاهش می یابد را کالاهای مکمل می نامند.</a:t>
            </a:r>
            <a:endParaRPr lang="en-US" sz="2800">
              <a:solidFill>
                <a:srgbClr val="FFFF00"/>
              </a:solidFill>
            </a:endParaRPr>
          </a:p>
          <a:p>
            <a:pPr>
              <a:spcBef>
                <a:spcPct val="50000"/>
              </a:spcBef>
            </a:pP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4020">
                                            <p:txEl>
                                              <p:pRg st="0" end="0"/>
                                            </p:txEl>
                                          </p:spTgt>
                                        </p:tgtEl>
                                        <p:attrNameLst>
                                          <p:attrName>style.visibility</p:attrName>
                                        </p:attrNameLst>
                                      </p:cBhvr>
                                      <p:to>
                                        <p:strVal val="visible"/>
                                      </p:to>
                                    </p:set>
                                    <p:animEffect transition="in" filter="dissolve">
                                      <p:cBhvr>
                                        <p:cTn id="7" dur="500"/>
                                        <p:tgtEl>
                                          <p:spTgt spid="2140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4020">
                                            <p:txEl>
                                              <p:pRg st="1" end="1"/>
                                            </p:txEl>
                                          </p:spTgt>
                                        </p:tgtEl>
                                        <p:attrNameLst>
                                          <p:attrName>style.visibility</p:attrName>
                                        </p:attrNameLst>
                                      </p:cBhvr>
                                      <p:to>
                                        <p:strVal val="visible"/>
                                      </p:to>
                                    </p:set>
                                    <p:animEffect transition="in" filter="dissolve">
                                      <p:cBhvr>
                                        <p:cTn id="10" dur="500"/>
                                        <p:tgtEl>
                                          <p:spTgt spid="2140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323850" y="1700213"/>
            <a:ext cx="8497888" cy="2501900"/>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هزینه فرصت :</a:t>
            </a:r>
          </a:p>
          <a:p>
            <a:pPr algn="just">
              <a:spcBef>
                <a:spcPct val="50000"/>
              </a:spcBef>
            </a:pPr>
            <a:r>
              <a:rPr lang="fa-IR" sz="2800">
                <a:solidFill>
                  <a:srgbClr val="FFFF00"/>
                </a:solidFill>
              </a:rPr>
              <a:t>آنچه که ما با یک تصمیم یا انتخاب آن از دست می دهیم ، « هزینه فرصت » آن انتخاب و یا تصمیم خوانده می شود. دلیل مطرح شدن مفهوم هزینه فرصت ، محدود بودن منابع در مقابل خواسته های         بی شمار است.</a:t>
            </a:r>
            <a:endParaRPr lang="en-US"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dissolve">
                                      <p:cBhvr>
                                        <p:cTn id="7" dur="500"/>
                                        <p:tgtEl>
                                          <p:spTgt spid="819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196">
                                            <p:txEl>
                                              <p:pRg st="1" end="1"/>
                                            </p:txEl>
                                          </p:spTgt>
                                        </p:tgtEl>
                                        <p:attrNameLst>
                                          <p:attrName>style.visibility</p:attrName>
                                        </p:attrNameLst>
                                      </p:cBhvr>
                                      <p:to>
                                        <p:strVal val="visible"/>
                                      </p:to>
                                    </p:set>
                                    <p:animEffect transition="in" filter="dissolve">
                                      <p:cBhvr>
                                        <p:cTn id="10" dur="500"/>
                                        <p:tgtEl>
                                          <p:spTgt spid="81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ext Box 4"/>
          <p:cNvSpPr txBox="1">
            <a:spLocks noChangeArrowheads="1"/>
          </p:cNvSpPr>
          <p:nvPr/>
        </p:nvSpPr>
        <p:spPr bwMode="auto">
          <a:xfrm>
            <a:off x="323850" y="674688"/>
            <a:ext cx="8353425" cy="6183312"/>
          </a:xfrm>
          <a:prstGeom prst="rect">
            <a:avLst/>
          </a:prstGeom>
          <a:noFill/>
          <a:ln w="9525">
            <a:noFill/>
            <a:miter lim="800000"/>
            <a:headEnd/>
            <a:tailEnd/>
          </a:ln>
          <a:effectLst/>
        </p:spPr>
        <p:txBody>
          <a:bodyPr>
            <a:spAutoFit/>
          </a:bodyPr>
          <a:lstStyle/>
          <a:p>
            <a:pPr>
              <a:spcBef>
                <a:spcPct val="50000"/>
              </a:spcBef>
            </a:pPr>
            <a:r>
              <a:rPr lang="fa-IR" sz="2800">
                <a:solidFill>
                  <a:srgbClr val="FFFF00"/>
                </a:solidFill>
              </a:rPr>
              <a:t>جابجایی منحنی تقاضا و حرکت روی منحنی تقاضا :</a:t>
            </a:r>
          </a:p>
          <a:p>
            <a:pPr>
              <a:spcBef>
                <a:spcPct val="50000"/>
              </a:spcBef>
            </a:pPr>
            <a:r>
              <a:rPr lang="fa-IR" sz="2400">
                <a:solidFill>
                  <a:srgbClr val="FFFF00"/>
                </a:solidFill>
              </a:rPr>
              <a:t>تغییر در قیمت خود کالا</a:t>
            </a:r>
          </a:p>
          <a:p>
            <a:pPr>
              <a:spcBef>
                <a:spcPct val="50000"/>
              </a:spcBef>
            </a:pPr>
            <a:r>
              <a:rPr lang="fa-IR" sz="2400">
                <a:solidFill>
                  <a:srgbClr val="FFFF00"/>
                </a:solidFill>
              </a:rPr>
              <a:t>                                 تغییر در مقدار تقاضا</a:t>
            </a:r>
          </a:p>
          <a:p>
            <a:pPr>
              <a:spcBef>
                <a:spcPct val="50000"/>
              </a:spcBef>
            </a:pPr>
            <a:r>
              <a:rPr lang="fa-IR" sz="2400">
                <a:solidFill>
                  <a:srgbClr val="FFFF00"/>
                </a:solidFill>
              </a:rPr>
              <a:t>                                                                حرکت روی   منحنی تقاضا</a:t>
            </a:r>
          </a:p>
          <a:p>
            <a:pPr>
              <a:spcBef>
                <a:spcPct val="50000"/>
              </a:spcBef>
            </a:pPr>
            <a:endParaRPr lang="fa-IR" sz="2400">
              <a:solidFill>
                <a:srgbClr val="FFFF00"/>
              </a:solidFill>
            </a:endParaRPr>
          </a:p>
          <a:p>
            <a:pPr>
              <a:spcBef>
                <a:spcPct val="50000"/>
              </a:spcBef>
            </a:pPr>
            <a:r>
              <a:rPr lang="fa-IR" sz="2400">
                <a:solidFill>
                  <a:srgbClr val="FFFF00"/>
                </a:solidFill>
              </a:rPr>
              <a:t>تغییر در درآمد ، ترجیحات ، قیمت کالاهای دیگر</a:t>
            </a:r>
          </a:p>
          <a:p>
            <a:pPr>
              <a:spcBef>
                <a:spcPct val="50000"/>
              </a:spcBef>
            </a:pPr>
            <a:r>
              <a:rPr lang="fa-IR" sz="2400">
                <a:solidFill>
                  <a:srgbClr val="FFFF00"/>
                </a:solidFill>
              </a:rPr>
              <a:t>                                                   تغییر در تقاضا</a:t>
            </a:r>
          </a:p>
          <a:p>
            <a:pPr>
              <a:spcBef>
                <a:spcPct val="50000"/>
              </a:spcBef>
            </a:pPr>
            <a:r>
              <a:rPr lang="fa-IR" sz="2400">
                <a:solidFill>
                  <a:srgbClr val="FFFF00"/>
                </a:solidFill>
              </a:rPr>
              <a:t>                                                                    جابجایی منحنی تقاضا  </a:t>
            </a:r>
          </a:p>
          <a:p>
            <a:pPr>
              <a:spcBef>
                <a:spcPct val="50000"/>
              </a:spcBef>
            </a:pPr>
            <a:endParaRPr lang="fa-IR" sz="2400">
              <a:solidFill>
                <a:srgbClr val="FFFF00"/>
              </a:solidFill>
            </a:endParaRPr>
          </a:p>
          <a:p>
            <a:pPr>
              <a:spcBef>
                <a:spcPct val="50000"/>
              </a:spcBef>
            </a:pPr>
            <a:endParaRPr lang="fa-IR" sz="2800">
              <a:solidFill>
                <a:srgbClr val="FFFF00"/>
              </a:solidFill>
            </a:endParaRPr>
          </a:p>
          <a:p>
            <a:pPr>
              <a:spcBef>
                <a:spcPct val="50000"/>
              </a:spcBef>
            </a:pPr>
            <a:endParaRPr lang="en-US" sz="2800">
              <a:solidFill>
                <a:srgbClr val="FFFF00"/>
              </a:solidFill>
            </a:endParaRPr>
          </a:p>
        </p:txBody>
      </p:sp>
      <p:sp>
        <p:nvSpPr>
          <p:cNvPr id="56326" name="Line 6"/>
          <p:cNvSpPr>
            <a:spLocks noChangeShapeType="1"/>
          </p:cNvSpPr>
          <p:nvPr/>
        </p:nvSpPr>
        <p:spPr bwMode="auto">
          <a:xfrm>
            <a:off x="7524750" y="1773238"/>
            <a:ext cx="0" cy="360362"/>
          </a:xfrm>
          <a:prstGeom prst="line">
            <a:avLst/>
          </a:prstGeom>
          <a:noFill/>
          <a:ln w="38100">
            <a:solidFill>
              <a:schemeClr val="tx1"/>
            </a:solidFill>
            <a:round/>
            <a:headEnd/>
            <a:tailEnd/>
          </a:ln>
          <a:effectLst/>
        </p:spPr>
        <p:txBody>
          <a:bodyPr/>
          <a:lstStyle/>
          <a:p>
            <a:endParaRPr lang="en-US"/>
          </a:p>
        </p:txBody>
      </p:sp>
      <p:sp>
        <p:nvSpPr>
          <p:cNvPr id="56327" name="Line 7"/>
          <p:cNvSpPr>
            <a:spLocks noChangeShapeType="1"/>
          </p:cNvSpPr>
          <p:nvPr/>
        </p:nvSpPr>
        <p:spPr bwMode="auto">
          <a:xfrm flipH="1">
            <a:off x="6227763" y="2133600"/>
            <a:ext cx="1295400" cy="0"/>
          </a:xfrm>
          <a:prstGeom prst="line">
            <a:avLst/>
          </a:prstGeom>
          <a:noFill/>
          <a:ln w="38100">
            <a:solidFill>
              <a:schemeClr val="tx1"/>
            </a:solidFill>
            <a:round/>
            <a:headEnd/>
            <a:tailEnd type="triangle" w="med" len="med"/>
          </a:ln>
          <a:effectLst/>
        </p:spPr>
        <p:txBody>
          <a:bodyPr/>
          <a:lstStyle/>
          <a:p>
            <a:endParaRPr lang="en-US"/>
          </a:p>
        </p:txBody>
      </p:sp>
      <p:sp>
        <p:nvSpPr>
          <p:cNvPr id="56338" name="Line 18"/>
          <p:cNvSpPr>
            <a:spLocks noChangeShapeType="1"/>
          </p:cNvSpPr>
          <p:nvPr/>
        </p:nvSpPr>
        <p:spPr bwMode="auto">
          <a:xfrm>
            <a:off x="4140200" y="4508500"/>
            <a:ext cx="0" cy="360363"/>
          </a:xfrm>
          <a:prstGeom prst="line">
            <a:avLst/>
          </a:prstGeom>
          <a:noFill/>
          <a:ln w="38100">
            <a:solidFill>
              <a:schemeClr val="tx1"/>
            </a:solidFill>
            <a:round/>
            <a:headEnd/>
            <a:tailEnd/>
          </a:ln>
          <a:effectLst/>
        </p:spPr>
        <p:txBody>
          <a:bodyPr/>
          <a:lstStyle/>
          <a:p>
            <a:endParaRPr lang="en-US"/>
          </a:p>
        </p:txBody>
      </p:sp>
      <p:sp>
        <p:nvSpPr>
          <p:cNvPr id="56339" name="Line 19"/>
          <p:cNvSpPr>
            <a:spLocks noChangeShapeType="1"/>
          </p:cNvSpPr>
          <p:nvPr/>
        </p:nvSpPr>
        <p:spPr bwMode="auto">
          <a:xfrm>
            <a:off x="6227763" y="4005263"/>
            <a:ext cx="0" cy="360362"/>
          </a:xfrm>
          <a:prstGeom prst="line">
            <a:avLst/>
          </a:prstGeom>
          <a:noFill/>
          <a:ln w="38100">
            <a:solidFill>
              <a:schemeClr val="tx1"/>
            </a:solidFill>
            <a:round/>
            <a:headEnd/>
            <a:tailEnd/>
          </a:ln>
          <a:effectLst/>
        </p:spPr>
        <p:txBody>
          <a:bodyPr/>
          <a:lstStyle/>
          <a:p>
            <a:endParaRPr lang="en-US"/>
          </a:p>
        </p:txBody>
      </p:sp>
      <p:sp>
        <p:nvSpPr>
          <p:cNvPr id="56340" name="Line 20"/>
          <p:cNvSpPr>
            <a:spLocks noChangeShapeType="1"/>
          </p:cNvSpPr>
          <p:nvPr/>
        </p:nvSpPr>
        <p:spPr bwMode="auto">
          <a:xfrm>
            <a:off x="4787900" y="2276475"/>
            <a:ext cx="0" cy="360363"/>
          </a:xfrm>
          <a:prstGeom prst="line">
            <a:avLst/>
          </a:prstGeom>
          <a:noFill/>
          <a:ln w="38100">
            <a:solidFill>
              <a:schemeClr val="tx1"/>
            </a:solidFill>
            <a:round/>
            <a:headEnd/>
            <a:tailEnd/>
          </a:ln>
          <a:effectLst/>
        </p:spPr>
        <p:txBody>
          <a:bodyPr/>
          <a:lstStyle/>
          <a:p>
            <a:endParaRPr lang="en-US"/>
          </a:p>
        </p:txBody>
      </p:sp>
      <p:sp>
        <p:nvSpPr>
          <p:cNvPr id="56341" name="Line 21"/>
          <p:cNvSpPr>
            <a:spLocks noChangeShapeType="1"/>
          </p:cNvSpPr>
          <p:nvPr/>
        </p:nvSpPr>
        <p:spPr bwMode="auto">
          <a:xfrm flipH="1">
            <a:off x="3059113" y="4868863"/>
            <a:ext cx="1081087" cy="0"/>
          </a:xfrm>
          <a:prstGeom prst="line">
            <a:avLst/>
          </a:prstGeom>
          <a:noFill/>
          <a:ln w="38100">
            <a:solidFill>
              <a:schemeClr val="tx1"/>
            </a:solidFill>
            <a:round/>
            <a:headEnd/>
            <a:tailEnd type="triangle" w="med" len="med"/>
          </a:ln>
          <a:effectLst/>
        </p:spPr>
        <p:txBody>
          <a:bodyPr/>
          <a:lstStyle/>
          <a:p>
            <a:endParaRPr lang="en-US"/>
          </a:p>
        </p:txBody>
      </p:sp>
      <p:sp>
        <p:nvSpPr>
          <p:cNvPr id="56342" name="Line 22"/>
          <p:cNvSpPr>
            <a:spLocks noChangeShapeType="1"/>
          </p:cNvSpPr>
          <p:nvPr/>
        </p:nvSpPr>
        <p:spPr bwMode="auto">
          <a:xfrm flipH="1">
            <a:off x="4932363" y="4365625"/>
            <a:ext cx="1295400" cy="0"/>
          </a:xfrm>
          <a:prstGeom prst="line">
            <a:avLst/>
          </a:prstGeom>
          <a:noFill/>
          <a:ln w="38100">
            <a:solidFill>
              <a:schemeClr val="tx1"/>
            </a:solidFill>
            <a:round/>
            <a:headEnd/>
            <a:tailEnd type="triangle" w="med" len="med"/>
          </a:ln>
          <a:effectLst/>
        </p:spPr>
        <p:txBody>
          <a:bodyPr/>
          <a:lstStyle/>
          <a:p>
            <a:endParaRPr lang="en-US"/>
          </a:p>
        </p:txBody>
      </p:sp>
      <p:sp>
        <p:nvSpPr>
          <p:cNvPr id="56343" name="Line 23"/>
          <p:cNvSpPr>
            <a:spLocks noChangeShapeType="1"/>
          </p:cNvSpPr>
          <p:nvPr/>
        </p:nvSpPr>
        <p:spPr bwMode="auto">
          <a:xfrm flipH="1">
            <a:off x="3492500" y="2636838"/>
            <a:ext cx="1295400" cy="0"/>
          </a:xfrm>
          <a:prstGeom prst="line">
            <a:avLst/>
          </a:prstGeom>
          <a:noFill/>
          <a:ln w="38100">
            <a:solidFill>
              <a:schemeClr val="tx1"/>
            </a:solidFill>
            <a:round/>
            <a:headEnd/>
            <a:tailEnd type="triangle" w="med" len="me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6324">
                                            <p:txEl>
                                              <p:pRg st="0" end="0"/>
                                            </p:txEl>
                                          </p:spTgt>
                                        </p:tgtEl>
                                        <p:attrNameLst>
                                          <p:attrName>style.visibility</p:attrName>
                                        </p:attrNameLst>
                                      </p:cBhvr>
                                      <p:to>
                                        <p:strVal val="visible"/>
                                      </p:to>
                                    </p:set>
                                    <p:animEffect transition="in" filter="dissolve">
                                      <p:cBhvr>
                                        <p:cTn id="7" dur="500"/>
                                        <p:tgtEl>
                                          <p:spTgt spid="5632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6324">
                                            <p:txEl>
                                              <p:pRg st="1" end="1"/>
                                            </p:txEl>
                                          </p:spTgt>
                                        </p:tgtEl>
                                        <p:attrNameLst>
                                          <p:attrName>style.visibility</p:attrName>
                                        </p:attrNameLst>
                                      </p:cBhvr>
                                      <p:to>
                                        <p:strVal val="visible"/>
                                      </p:to>
                                    </p:set>
                                    <p:animEffect transition="in" filter="dissolve">
                                      <p:cBhvr>
                                        <p:cTn id="10" dur="500"/>
                                        <p:tgtEl>
                                          <p:spTgt spid="5632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56324">
                                            <p:txEl>
                                              <p:pRg st="2" end="2"/>
                                            </p:txEl>
                                          </p:spTgt>
                                        </p:tgtEl>
                                        <p:attrNameLst>
                                          <p:attrName>style.visibility</p:attrName>
                                        </p:attrNameLst>
                                      </p:cBhvr>
                                      <p:to>
                                        <p:strVal val="visible"/>
                                      </p:to>
                                    </p:set>
                                    <p:animEffect transition="in" filter="dissolve">
                                      <p:cBhvr>
                                        <p:cTn id="13" dur="500"/>
                                        <p:tgtEl>
                                          <p:spTgt spid="56324">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56324">
                                            <p:txEl>
                                              <p:pRg st="3" end="3"/>
                                            </p:txEl>
                                          </p:spTgt>
                                        </p:tgtEl>
                                        <p:attrNameLst>
                                          <p:attrName>style.visibility</p:attrName>
                                        </p:attrNameLst>
                                      </p:cBhvr>
                                      <p:to>
                                        <p:strVal val="visible"/>
                                      </p:to>
                                    </p:set>
                                    <p:animEffect transition="in" filter="dissolve">
                                      <p:cBhvr>
                                        <p:cTn id="16" dur="500"/>
                                        <p:tgtEl>
                                          <p:spTgt spid="56324">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56324">
                                            <p:txEl>
                                              <p:pRg st="5" end="5"/>
                                            </p:txEl>
                                          </p:spTgt>
                                        </p:tgtEl>
                                        <p:attrNameLst>
                                          <p:attrName>style.visibility</p:attrName>
                                        </p:attrNameLst>
                                      </p:cBhvr>
                                      <p:to>
                                        <p:strVal val="visible"/>
                                      </p:to>
                                    </p:set>
                                    <p:animEffect transition="in" filter="dissolve">
                                      <p:cBhvr>
                                        <p:cTn id="19" dur="500"/>
                                        <p:tgtEl>
                                          <p:spTgt spid="56324">
                                            <p:txEl>
                                              <p:pRg st="5" end="5"/>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56324">
                                            <p:txEl>
                                              <p:pRg st="6" end="6"/>
                                            </p:txEl>
                                          </p:spTgt>
                                        </p:tgtEl>
                                        <p:attrNameLst>
                                          <p:attrName>style.visibility</p:attrName>
                                        </p:attrNameLst>
                                      </p:cBhvr>
                                      <p:to>
                                        <p:strVal val="visible"/>
                                      </p:to>
                                    </p:set>
                                    <p:animEffect transition="in" filter="dissolve">
                                      <p:cBhvr>
                                        <p:cTn id="22" dur="500"/>
                                        <p:tgtEl>
                                          <p:spTgt spid="56324">
                                            <p:txEl>
                                              <p:pRg st="6" end="6"/>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56324">
                                            <p:txEl>
                                              <p:pRg st="7" end="7"/>
                                            </p:txEl>
                                          </p:spTgt>
                                        </p:tgtEl>
                                        <p:attrNameLst>
                                          <p:attrName>style.visibility</p:attrName>
                                        </p:attrNameLst>
                                      </p:cBhvr>
                                      <p:to>
                                        <p:strVal val="visible"/>
                                      </p:to>
                                    </p:set>
                                    <p:animEffect transition="in" filter="dissolve">
                                      <p:cBhvr>
                                        <p:cTn id="25" dur="500"/>
                                        <p:tgtEl>
                                          <p:spTgt spid="5632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56326"/>
                                        </p:tgtEl>
                                        <p:attrNameLst>
                                          <p:attrName>style.visibility</p:attrName>
                                        </p:attrNameLst>
                                      </p:cBhvr>
                                      <p:to>
                                        <p:strVal val="visible"/>
                                      </p:to>
                                    </p:set>
                                    <p:animEffect transition="in" filter="circle(in)">
                                      <p:cBhvr>
                                        <p:cTn id="30" dur="2000"/>
                                        <p:tgtEl>
                                          <p:spTgt spid="56326"/>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56327"/>
                                        </p:tgtEl>
                                        <p:attrNameLst>
                                          <p:attrName>style.visibility</p:attrName>
                                        </p:attrNameLst>
                                      </p:cBhvr>
                                      <p:to>
                                        <p:strVal val="visible"/>
                                      </p:to>
                                    </p:set>
                                    <p:animEffect transition="in" filter="circle(in)">
                                      <p:cBhvr>
                                        <p:cTn id="33" dur="2000"/>
                                        <p:tgtEl>
                                          <p:spTgt spid="56327"/>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56338"/>
                                        </p:tgtEl>
                                        <p:attrNameLst>
                                          <p:attrName>style.visibility</p:attrName>
                                        </p:attrNameLst>
                                      </p:cBhvr>
                                      <p:to>
                                        <p:strVal val="visible"/>
                                      </p:to>
                                    </p:set>
                                    <p:animEffect transition="in" filter="circle(in)">
                                      <p:cBhvr>
                                        <p:cTn id="36" dur="2000"/>
                                        <p:tgtEl>
                                          <p:spTgt spid="56338"/>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56339"/>
                                        </p:tgtEl>
                                        <p:attrNameLst>
                                          <p:attrName>style.visibility</p:attrName>
                                        </p:attrNameLst>
                                      </p:cBhvr>
                                      <p:to>
                                        <p:strVal val="visible"/>
                                      </p:to>
                                    </p:set>
                                    <p:animEffect transition="in" filter="circle(in)">
                                      <p:cBhvr>
                                        <p:cTn id="39" dur="2000"/>
                                        <p:tgtEl>
                                          <p:spTgt spid="56339"/>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56340"/>
                                        </p:tgtEl>
                                        <p:attrNameLst>
                                          <p:attrName>style.visibility</p:attrName>
                                        </p:attrNameLst>
                                      </p:cBhvr>
                                      <p:to>
                                        <p:strVal val="visible"/>
                                      </p:to>
                                    </p:set>
                                    <p:animEffect transition="in" filter="circle(in)">
                                      <p:cBhvr>
                                        <p:cTn id="42" dur="2000"/>
                                        <p:tgtEl>
                                          <p:spTgt spid="56340"/>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56341"/>
                                        </p:tgtEl>
                                        <p:attrNameLst>
                                          <p:attrName>style.visibility</p:attrName>
                                        </p:attrNameLst>
                                      </p:cBhvr>
                                      <p:to>
                                        <p:strVal val="visible"/>
                                      </p:to>
                                    </p:set>
                                    <p:animEffect transition="in" filter="circle(in)">
                                      <p:cBhvr>
                                        <p:cTn id="45" dur="2000"/>
                                        <p:tgtEl>
                                          <p:spTgt spid="56341"/>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56342"/>
                                        </p:tgtEl>
                                        <p:attrNameLst>
                                          <p:attrName>style.visibility</p:attrName>
                                        </p:attrNameLst>
                                      </p:cBhvr>
                                      <p:to>
                                        <p:strVal val="visible"/>
                                      </p:to>
                                    </p:set>
                                    <p:animEffect transition="in" filter="circle(in)">
                                      <p:cBhvr>
                                        <p:cTn id="48" dur="2000"/>
                                        <p:tgtEl>
                                          <p:spTgt spid="56342"/>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56343"/>
                                        </p:tgtEl>
                                        <p:attrNameLst>
                                          <p:attrName>style.visibility</p:attrName>
                                        </p:attrNameLst>
                                      </p:cBhvr>
                                      <p:to>
                                        <p:strVal val="visible"/>
                                      </p:to>
                                    </p:set>
                                    <p:animEffect transition="in" filter="circle(in)">
                                      <p:cBhvr>
                                        <p:cTn id="51" dur="2000"/>
                                        <p:tgtEl>
                                          <p:spTgt spid="563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6" grpId="0" animBg="1"/>
      <p:bldP spid="56327" grpId="0" animBg="1"/>
      <p:bldP spid="56338" grpId="0" animBg="1"/>
      <p:bldP spid="56339" grpId="0" animBg="1"/>
      <p:bldP spid="56340" grpId="0" animBg="1"/>
      <p:bldP spid="56341" grpId="0" animBg="1"/>
      <p:bldP spid="56342" grpId="0" animBg="1"/>
      <p:bldP spid="5634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4" name="Text Box 4"/>
          <p:cNvSpPr txBox="1">
            <a:spLocks noChangeArrowheads="1"/>
          </p:cNvSpPr>
          <p:nvPr/>
        </p:nvSpPr>
        <p:spPr bwMode="auto">
          <a:xfrm>
            <a:off x="468313" y="333375"/>
            <a:ext cx="8353425" cy="1552575"/>
          </a:xfrm>
          <a:prstGeom prst="rect">
            <a:avLst/>
          </a:prstGeom>
          <a:noFill/>
          <a:ln w="9525">
            <a:noFill/>
            <a:miter lim="800000"/>
            <a:headEnd/>
            <a:tailEnd/>
          </a:ln>
          <a:effectLst/>
        </p:spPr>
        <p:txBody>
          <a:bodyPr>
            <a:spAutoFit/>
          </a:bodyPr>
          <a:lstStyle/>
          <a:p>
            <a:pPr algn="just">
              <a:spcBef>
                <a:spcPct val="50000"/>
              </a:spcBef>
            </a:pPr>
            <a:r>
              <a:rPr lang="fa-IR" sz="2400">
                <a:solidFill>
                  <a:srgbClr val="FFFF00"/>
                </a:solidFill>
              </a:rPr>
              <a:t>نمودارهای زیر تغییرات درآمد را روی دو کالای معمولی و پست نشان می دهد. افزایش درآمد ، منحنی تقاضا برای کالای پست را به سمت مرکز مختصات         ( نمودار 1) و منحنی تقاضای کالای معمولی را دور از مرکز مختصات             ( نمودار 2 ) جابجا می کند:</a:t>
            </a:r>
            <a:endParaRPr lang="en-US" sz="2400">
              <a:solidFill>
                <a:srgbClr val="FFFF00"/>
              </a:solidFill>
            </a:endParaRPr>
          </a:p>
        </p:txBody>
      </p:sp>
      <p:sp>
        <p:nvSpPr>
          <p:cNvPr id="245765" name="Line 5"/>
          <p:cNvSpPr>
            <a:spLocks noChangeShapeType="1"/>
          </p:cNvSpPr>
          <p:nvPr/>
        </p:nvSpPr>
        <p:spPr bwMode="auto">
          <a:xfrm>
            <a:off x="827088" y="2565400"/>
            <a:ext cx="0" cy="2447925"/>
          </a:xfrm>
          <a:prstGeom prst="line">
            <a:avLst/>
          </a:prstGeom>
          <a:noFill/>
          <a:ln w="9525">
            <a:solidFill>
              <a:srgbClr val="FFFF00"/>
            </a:solidFill>
            <a:round/>
            <a:headEnd/>
            <a:tailEnd/>
          </a:ln>
          <a:effectLst/>
        </p:spPr>
        <p:txBody>
          <a:bodyPr/>
          <a:lstStyle/>
          <a:p>
            <a:endParaRPr lang="en-US"/>
          </a:p>
        </p:txBody>
      </p:sp>
      <p:sp>
        <p:nvSpPr>
          <p:cNvPr id="245766" name="Line 6"/>
          <p:cNvSpPr>
            <a:spLocks noChangeShapeType="1"/>
          </p:cNvSpPr>
          <p:nvPr/>
        </p:nvSpPr>
        <p:spPr bwMode="auto">
          <a:xfrm>
            <a:off x="827088" y="5013325"/>
            <a:ext cx="3095625" cy="0"/>
          </a:xfrm>
          <a:prstGeom prst="line">
            <a:avLst/>
          </a:prstGeom>
          <a:noFill/>
          <a:ln w="9525">
            <a:solidFill>
              <a:srgbClr val="FFFF00"/>
            </a:solidFill>
            <a:round/>
            <a:headEnd/>
            <a:tailEnd/>
          </a:ln>
          <a:effectLst/>
        </p:spPr>
        <p:txBody>
          <a:bodyPr/>
          <a:lstStyle/>
          <a:p>
            <a:endParaRPr lang="en-US"/>
          </a:p>
        </p:txBody>
      </p:sp>
      <p:sp>
        <p:nvSpPr>
          <p:cNvPr id="245767" name="Line 7"/>
          <p:cNvSpPr>
            <a:spLocks noChangeShapeType="1"/>
          </p:cNvSpPr>
          <p:nvPr/>
        </p:nvSpPr>
        <p:spPr bwMode="auto">
          <a:xfrm>
            <a:off x="5148263" y="5013325"/>
            <a:ext cx="3095625" cy="0"/>
          </a:xfrm>
          <a:prstGeom prst="line">
            <a:avLst/>
          </a:prstGeom>
          <a:noFill/>
          <a:ln w="9525">
            <a:solidFill>
              <a:srgbClr val="FFFF00"/>
            </a:solidFill>
            <a:round/>
            <a:headEnd/>
            <a:tailEnd/>
          </a:ln>
          <a:effectLst/>
        </p:spPr>
        <p:txBody>
          <a:bodyPr/>
          <a:lstStyle/>
          <a:p>
            <a:endParaRPr lang="en-US"/>
          </a:p>
        </p:txBody>
      </p:sp>
      <p:sp>
        <p:nvSpPr>
          <p:cNvPr id="245770" name="Line 10"/>
          <p:cNvSpPr>
            <a:spLocks noChangeShapeType="1"/>
          </p:cNvSpPr>
          <p:nvPr/>
        </p:nvSpPr>
        <p:spPr bwMode="auto">
          <a:xfrm>
            <a:off x="1042988" y="2997200"/>
            <a:ext cx="1512887" cy="1582738"/>
          </a:xfrm>
          <a:prstGeom prst="line">
            <a:avLst/>
          </a:prstGeom>
          <a:noFill/>
          <a:ln w="9525">
            <a:solidFill>
              <a:srgbClr val="FFFF00"/>
            </a:solidFill>
            <a:round/>
            <a:headEnd/>
            <a:tailEnd/>
          </a:ln>
          <a:effectLst/>
        </p:spPr>
        <p:txBody>
          <a:bodyPr/>
          <a:lstStyle/>
          <a:p>
            <a:endParaRPr lang="en-US"/>
          </a:p>
        </p:txBody>
      </p:sp>
      <p:sp>
        <p:nvSpPr>
          <p:cNvPr id="245771" name="Line 11"/>
          <p:cNvSpPr>
            <a:spLocks noChangeShapeType="1"/>
          </p:cNvSpPr>
          <p:nvPr/>
        </p:nvSpPr>
        <p:spPr bwMode="auto">
          <a:xfrm>
            <a:off x="1619250" y="2565400"/>
            <a:ext cx="1512888" cy="1582738"/>
          </a:xfrm>
          <a:prstGeom prst="line">
            <a:avLst/>
          </a:prstGeom>
          <a:noFill/>
          <a:ln w="9525">
            <a:solidFill>
              <a:srgbClr val="FFFF00"/>
            </a:solidFill>
            <a:round/>
            <a:headEnd/>
            <a:tailEnd/>
          </a:ln>
          <a:effectLst/>
        </p:spPr>
        <p:txBody>
          <a:bodyPr/>
          <a:lstStyle/>
          <a:p>
            <a:endParaRPr lang="en-US"/>
          </a:p>
        </p:txBody>
      </p:sp>
      <p:sp>
        <p:nvSpPr>
          <p:cNvPr id="245772" name="Line 12"/>
          <p:cNvSpPr>
            <a:spLocks noChangeShapeType="1"/>
          </p:cNvSpPr>
          <p:nvPr/>
        </p:nvSpPr>
        <p:spPr bwMode="auto">
          <a:xfrm>
            <a:off x="6011863" y="2636838"/>
            <a:ext cx="1512887" cy="1582737"/>
          </a:xfrm>
          <a:prstGeom prst="line">
            <a:avLst/>
          </a:prstGeom>
          <a:noFill/>
          <a:ln w="9525">
            <a:solidFill>
              <a:srgbClr val="FFFF00"/>
            </a:solidFill>
            <a:round/>
            <a:headEnd/>
            <a:tailEnd/>
          </a:ln>
          <a:effectLst/>
        </p:spPr>
        <p:txBody>
          <a:bodyPr/>
          <a:lstStyle/>
          <a:p>
            <a:endParaRPr lang="en-US"/>
          </a:p>
        </p:txBody>
      </p:sp>
      <p:sp>
        <p:nvSpPr>
          <p:cNvPr id="245773" name="Line 13"/>
          <p:cNvSpPr>
            <a:spLocks noChangeShapeType="1"/>
          </p:cNvSpPr>
          <p:nvPr/>
        </p:nvSpPr>
        <p:spPr bwMode="auto">
          <a:xfrm>
            <a:off x="5364163" y="3068638"/>
            <a:ext cx="1512887" cy="1582737"/>
          </a:xfrm>
          <a:prstGeom prst="line">
            <a:avLst/>
          </a:prstGeom>
          <a:noFill/>
          <a:ln w="9525">
            <a:solidFill>
              <a:srgbClr val="FFFF00"/>
            </a:solidFill>
            <a:round/>
            <a:headEnd/>
            <a:tailEnd/>
          </a:ln>
          <a:effectLst/>
        </p:spPr>
        <p:txBody>
          <a:bodyPr/>
          <a:lstStyle/>
          <a:p>
            <a:endParaRPr lang="en-US"/>
          </a:p>
        </p:txBody>
      </p:sp>
      <p:sp>
        <p:nvSpPr>
          <p:cNvPr id="245774" name="Line 14"/>
          <p:cNvSpPr>
            <a:spLocks noChangeShapeType="1"/>
          </p:cNvSpPr>
          <p:nvPr/>
        </p:nvSpPr>
        <p:spPr bwMode="auto">
          <a:xfrm flipH="1">
            <a:off x="1476375" y="2924175"/>
            <a:ext cx="288925" cy="287338"/>
          </a:xfrm>
          <a:prstGeom prst="line">
            <a:avLst/>
          </a:prstGeom>
          <a:noFill/>
          <a:ln w="9525">
            <a:solidFill>
              <a:srgbClr val="FFFF00"/>
            </a:solidFill>
            <a:round/>
            <a:headEnd/>
            <a:tailEnd type="triangle" w="med" len="med"/>
          </a:ln>
          <a:effectLst/>
        </p:spPr>
        <p:txBody>
          <a:bodyPr/>
          <a:lstStyle/>
          <a:p>
            <a:endParaRPr lang="en-US"/>
          </a:p>
        </p:txBody>
      </p:sp>
      <p:sp>
        <p:nvSpPr>
          <p:cNvPr id="245777" name="Line 17"/>
          <p:cNvSpPr>
            <a:spLocks noChangeShapeType="1"/>
          </p:cNvSpPr>
          <p:nvPr/>
        </p:nvSpPr>
        <p:spPr bwMode="auto">
          <a:xfrm flipH="1">
            <a:off x="2266950" y="3789363"/>
            <a:ext cx="288925" cy="287337"/>
          </a:xfrm>
          <a:prstGeom prst="line">
            <a:avLst/>
          </a:prstGeom>
          <a:noFill/>
          <a:ln w="9525">
            <a:solidFill>
              <a:srgbClr val="FFFF00"/>
            </a:solidFill>
            <a:round/>
            <a:headEnd/>
            <a:tailEnd type="triangle" w="med" len="med"/>
          </a:ln>
          <a:effectLst/>
        </p:spPr>
        <p:txBody>
          <a:bodyPr/>
          <a:lstStyle/>
          <a:p>
            <a:endParaRPr lang="en-US"/>
          </a:p>
        </p:txBody>
      </p:sp>
      <p:sp>
        <p:nvSpPr>
          <p:cNvPr id="245778" name="Line 18"/>
          <p:cNvSpPr>
            <a:spLocks noChangeShapeType="1"/>
          </p:cNvSpPr>
          <p:nvPr/>
        </p:nvSpPr>
        <p:spPr bwMode="auto">
          <a:xfrm flipV="1">
            <a:off x="5867400" y="3068638"/>
            <a:ext cx="360363" cy="287337"/>
          </a:xfrm>
          <a:prstGeom prst="line">
            <a:avLst/>
          </a:prstGeom>
          <a:noFill/>
          <a:ln w="9525">
            <a:solidFill>
              <a:srgbClr val="FFFF00"/>
            </a:solidFill>
            <a:round/>
            <a:headEnd/>
            <a:tailEnd type="triangle" w="med" len="med"/>
          </a:ln>
          <a:effectLst/>
        </p:spPr>
        <p:txBody>
          <a:bodyPr/>
          <a:lstStyle/>
          <a:p>
            <a:endParaRPr lang="en-US"/>
          </a:p>
        </p:txBody>
      </p:sp>
      <p:sp>
        <p:nvSpPr>
          <p:cNvPr id="245779" name="Line 19"/>
          <p:cNvSpPr>
            <a:spLocks noChangeShapeType="1"/>
          </p:cNvSpPr>
          <p:nvPr/>
        </p:nvSpPr>
        <p:spPr bwMode="auto">
          <a:xfrm flipV="1">
            <a:off x="6732588" y="3933825"/>
            <a:ext cx="360362" cy="287338"/>
          </a:xfrm>
          <a:prstGeom prst="line">
            <a:avLst/>
          </a:prstGeom>
          <a:noFill/>
          <a:ln w="9525">
            <a:solidFill>
              <a:srgbClr val="FFFF00"/>
            </a:solidFill>
            <a:round/>
            <a:headEnd/>
            <a:tailEnd type="triangle" w="med" len="med"/>
          </a:ln>
          <a:effectLst/>
        </p:spPr>
        <p:txBody>
          <a:bodyPr/>
          <a:lstStyle/>
          <a:p>
            <a:endParaRPr lang="en-US"/>
          </a:p>
        </p:txBody>
      </p:sp>
      <p:sp>
        <p:nvSpPr>
          <p:cNvPr id="245780" name="Line 20"/>
          <p:cNvSpPr>
            <a:spLocks noChangeShapeType="1"/>
          </p:cNvSpPr>
          <p:nvPr/>
        </p:nvSpPr>
        <p:spPr bwMode="auto">
          <a:xfrm>
            <a:off x="5148263" y="2565400"/>
            <a:ext cx="0" cy="2447925"/>
          </a:xfrm>
          <a:prstGeom prst="line">
            <a:avLst/>
          </a:prstGeom>
          <a:noFill/>
          <a:ln w="9525">
            <a:solidFill>
              <a:srgbClr val="FFFF00"/>
            </a:solidFill>
            <a:round/>
            <a:headEnd/>
            <a:tailEnd/>
          </a:ln>
          <a:effectLst/>
        </p:spPr>
        <p:txBody>
          <a:bodyPr/>
          <a:lstStyle/>
          <a:p>
            <a:endParaRPr lang="en-US"/>
          </a:p>
        </p:txBody>
      </p:sp>
      <p:sp>
        <p:nvSpPr>
          <p:cNvPr id="245783" name="Text Box 23"/>
          <p:cNvSpPr txBox="1">
            <a:spLocks noChangeArrowheads="1"/>
          </p:cNvSpPr>
          <p:nvPr/>
        </p:nvSpPr>
        <p:spPr bwMode="auto">
          <a:xfrm>
            <a:off x="3059113" y="4076700"/>
            <a:ext cx="647700" cy="396875"/>
          </a:xfrm>
          <a:prstGeom prst="rect">
            <a:avLst/>
          </a:prstGeom>
          <a:noFill/>
          <a:ln w="9525">
            <a:noFill/>
            <a:miter lim="800000"/>
            <a:headEnd/>
            <a:tailEnd/>
          </a:ln>
          <a:effectLst/>
        </p:spPr>
        <p:txBody>
          <a:bodyPr>
            <a:spAutoFit/>
          </a:bodyPr>
          <a:lstStyle/>
          <a:p>
            <a:pPr>
              <a:spcBef>
                <a:spcPct val="50000"/>
              </a:spcBef>
            </a:pPr>
            <a:r>
              <a:rPr lang="en-US" sz="2000">
                <a:solidFill>
                  <a:srgbClr val="FFFF00"/>
                </a:solidFill>
              </a:rPr>
              <a:t>D1</a:t>
            </a:r>
          </a:p>
        </p:txBody>
      </p:sp>
      <p:sp>
        <p:nvSpPr>
          <p:cNvPr id="245784" name="Text Box 24"/>
          <p:cNvSpPr txBox="1">
            <a:spLocks noChangeArrowheads="1"/>
          </p:cNvSpPr>
          <p:nvPr/>
        </p:nvSpPr>
        <p:spPr bwMode="auto">
          <a:xfrm>
            <a:off x="2555875" y="4581525"/>
            <a:ext cx="576263" cy="396875"/>
          </a:xfrm>
          <a:prstGeom prst="rect">
            <a:avLst/>
          </a:prstGeom>
          <a:noFill/>
          <a:ln w="9525">
            <a:noFill/>
            <a:miter lim="800000"/>
            <a:headEnd/>
            <a:tailEnd/>
          </a:ln>
          <a:effectLst/>
        </p:spPr>
        <p:txBody>
          <a:bodyPr>
            <a:spAutoFit/>
          </a:bodyPr>
          <a:lstStyle/>
          <a:p>
            <a:pPr>
              <a:spcBef>
                <a:spcPct val="50000"/>
              </a:spcBef>
            </a:pPr>
            <a:r>
              <a:rPr lang="en-US" sz="2000">
                <a:solidFill>
                  <a:srgbClr val="FFFF00"/>
                </a:solidFill>
              </a:rPr>
              <a:t>D2</a:t>
            </a:r>
          </a:p>
        </p:txBody>
      </p:sp>
      <p:sp>
        <p:nvSpPr>
          <p:cNvPr id="245785" name="Text Box 25"/>
          <p:cNvSpPr txBox="1">
            <a:spLocks noChangeArrowheads="1"/>
          </p:cNvSpPr>
          <p:nvPr/>
        </p:nvSpPr>
        <p:spPr bwMode="auto">
          <a:xfrm>
            <a:off x="4643438" y="2060575"/>
            <a:ext cx="792162" cy="457200"/>
          </a:xfrm>
          <a:prstGeom prst="rect">
            <a:avLst/>
          </a:prstGeom>
          <a:noFill/>
          <a:ln w="9525">
            <a:noFill/>
            <a:miter lim="800000"/>
            <a:headEnd/>
            <a:tailEnd/>
          </a:ln>
          <a:effectLst/>
        </p:spPr>
        <p:txBody>
          <a:bodyPr>
            <a:spAutoFit/>
          </a:bodyPr>
          <a:lstStyle/>
          <a:p>
            <a:pPr>
              <a:spcBef>
                <a:spcPct val="50000"/>
              </a:spcBef>
            </a:pPr>
            <a:r>
              <a:rPr lang="fa-IR" sz="2400">
                <a:solidFill>
                  <a:srgbClr val="FFFF00"/>
                </a:solidFill>
              </a:rPr>
              <a:t>قیمت</a:t>
            </a:r>
            <a:endParaRPr lang="en-US" sz="2400">
              <a:solidFill>
                <a:srgbClr val="FFFF00"/>
              </a:solidFill>
            </a:endParaRPr>
          </a:p>
        </p:txBody>
      </p:sp>
      <p:sp>
        <p:nvSpPr>
          <p:cNvPr id="245786" name="Text Box 26"/>
          <p:cNvSpPr txBox="1">
            <a:spLocks noChangeArrowheads="1"/>
          </p:cNvSpPr>
          <p:nvPr/>
        </p:nvSpPr>
        <p:spPr bwMode="auto">
          <a:xfrm>
            <a:off x="395288" y="2060575"/>
            <a:ext cx="792162" cy="457200"/>
          </a:xfrm>
          <a:prstGeom prst="rect">
            <a:avLst/>
          </a:prstGeom>
          <a:noFill/>
          <a:ln w="9525">
            <a:noFill/>
            <a:miter lim="800000"/>
            <a:headEnd/>
            <a:tailEnd/>
          </a:ln>
          <a:effectLst/>
        </p:spPr>
        <p:txBody>
          <a:bodyPr>
            <a:spAutoFit/>
          </a:bodyPr>
          <a:lstStyle/>
          <a:p>
            <a:pPr>
              <a:spcBef>
                <a:spcPct val="50000"/>
              </a:spcBef>
            </a:pPr>
            <a:r>
              <a:rPr lang="fa-IR" sz="2400">
                <a:solidFill>
                  <a:srgbClr val="FFFF00"/>
                </a:solidFill>
              </a:rPr>
              <a:t>قیمت</a:t>
            </a:r>
            <a:endParaRPr lang="en-US" sz="2400">
              <a:solidFill>
                <a:srgbClr val="FFFF00"/>
              </a:solidFill>
            </a:endParaRPr>
          </a:p>
        </p:txBody>
      </p:sp>
      <p:sp>
        <p:nvSpPr>
          <p:cNvPr id="245787" name="Text Box 27"/>
          <p:cNvSpPr txBox="1">
            <a:spLocks noChangeArrowheads="1"/>
          </p:cNvSpPr>
          <p:nvPr/>
        </p:nvSpPr>
        <p:spPr bwMode="auto">
          <a:xfrm>
            <a:off x="6084888" y="5300663"/>
            <a:ext cx="1152525" cy="457200"/>
          </a:xfrm>
          <a:prstGeom prst="rect">
            <a:avLst/>
          </a:prstGeom>
          <a:noFill/>
          <a:ln w="9525">
            <a:noFill/>
            <a:miter lim="800000"/>
            <a:headEnd/>
            <a:tailEnd/>
          </a:ln>
          <a:effectLst/>
        </p:spPr>
        <p:txBody>
          <a:bodyPr>
            <a:spAutoFit/>
          </a:bodyPr>
          <a:lstStyle/>
          <a:p>
            <a:pPr>
              <a:spcBef>
                <a:spcPct val="50000"/>
              </a:spcBef>
            </a:pPr>
            <a:r>
              <a:rPr lang="fa-IR" sz="2400">
                <a:solidFill>
                  <a:srgbClr val="FFFF00"/>
                </a:solidFill>
              </a:rPr>
              <a:t>نمودار 2</a:t>
            </a:r>
            <a:endParaRPr lang="en-US" sz="2400">
              <a:solidFill>
                <a:srgbClr val="FFFF00"/>
              </a:solidFill>
            </a:endParaRPr>
          </a:p>
        </p:txBody>
      </p:sp>
      <p:sp>
        <p:nvSpPr>
          <p:cNvPr id="245788" name="Text Box 28"/>
          <p:cNvSpPr txBox="1">
            <a:spLocks noChangeArrowheads="1"/>
          </p:cNvSpPr>
          <p:nvPr/>
        </p:nvSpPr>
        <p:spPr bwMode="auto">
          <a:xfrm>
            <a:off x="1908175" y="5300663"/>
            <a:ext cx="1081088" cy="457200"/>
          </a:xfrm>
          <a:prstGeom prst="rect">
            <a:avLst/>
          </a:prstGeom>
          <a:noFill/>
          <a:ln w="9525">
            <a:noFill/>
            <a:miter lim="800000"/>
            <a:headEnd/>
            <a:tailEnd/>
          </a:ln>
          <a:effectLst/>
        </p:spPr>
        <p:txBody>
          <a:bodyPr>
            <a:spAutoFit/>
          </a:bodyPr>
          <a:lstStyle/>
          <a:p>
            <a:pPr>
              <a:spcBef>
                <a:spcPct val="50000"/>
              </a:spcBef>
            </a:pPr>
            <a:r>
              <a:rPr lang="fa-IR" sz="2400">
                <a:solidFill>
                  <a:srgbClr val="FFFF00"/>
                </a:solidFill>
              </a:rPr>
              <a:t>نمودار 1</a:t>
            </a:r>
            <a:endParaRPr lang="en-US" sz="2400">
              <a:solidFill>
                <a:srgbClr val="FFFF00"/>
              </a:solidFill>
            </a:endParaRPr>
          </a:p>
        </p:txBody>
      </p:sp>
      <p:sp>
        <p:nvSpPr>
          <p:cNvPr id="245789" name="Text Box 29"/>
          <p:cNvSpPr txBox="1">
            <a:spLocks noChangeArrowheads="1"/>
          </p:cNvSpPr>
          <p:nvPr/>
        </p:nvSpPr>
        <p:spPr bwMode="auto">
          <a:xfrm>
            <a:off x="7524750" y="4221163"/>
            <a:ext cx="576263" cy="396875"/>
          </a:xfrm>
          <a:prstGeom prst="rect">
            <a:avLst/>
          </a:prstGeom>
          <a:noFill/>
          <a:ln w="9525">
            <a:noFill/>
            <a:miter lim="800000"/>
            <a:headEnd/>
            <a:tailEnd/>
          </a:ln>
          <a:effectLst/>
        </p:spPr>
        <p:txBody>
          <a:bodyPr>
            <a:spAutoFit/>
          </a:bodyPr>
          <a:lstStyle/>
          <a:p>
            <a:pPr>
              <a:spcBef>
                <a:spcPct val="50000"/>
              </a:spcBef>
            </a:pPr>
            <a:r>
              <a:rPr lang="en-US" sz="2000">
                <a:solidFill>
                  <a:srgbClr val="FFFF00"/>
                </a:solidFill>
              </a:rPr>
              <a:t>D2</a:t>
            </a:r>
          </a:p>
        </p:txBody>
      </p:sp>
      <p:sp>
        <p:nvSpPr>
          <p:cNvPr id="245790" name="Text Box 30"/>
          <p:cNvSpPr txBox="1">
            <a:spLocks noChangeArrowheads="1"/>
          </p:cNvSpPr>
          <p:nvPr/>
        </p:nvSpPr>
        <p:spPr bwMode="auto">
          <a:xfrm>
            <a:off x="6804025" y="4581525"/>
            <a:ext cx="647700" cy="396875"/>
          </a:xfrm>
          <a:prstGeom prst="rect">
            <a:avLst/>
          </a:prstGeom>
          <a:noFill/>
          <a:ln w="9525">
            <a:noFill/>
            <a:miter lim="800000"/>
            <a:headEnd/>
            <a:tailEnd/>
          </a:ln>
          <a:effectLst/>
        </p:spPr>
        <p:txBody>
          <a:bodyPr>
            <a:spAutoFit/>
          </a:bodyPr>
          <a:lstStyle/>
          <a:p>
            <a:pPr>
              <a:spcBef>
                <a:spcPct val="50000"/>
              </a:spcBef>
            </a:pPr>
            <a:r>
              <a:rPr lang="en-US" sz="2000">
                <a:solidFill>
                  <a:srgbClr val="FFFF00"/>
                </a:solidFill>
              </a:rPr>
              <a:t>D1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5764">
                                            <p:txEl>
                                              <p:pRg st="0" end="0"/>
                                            </p:txEl>
                                          </p:spTgt>
                                        </p:tgtEl>
                                        <p:attrNameLst>
                                          <p:attrName>style.visibility</p:attrName>
                                        </p:attrNameLst>
                                      </p:cBhvr>
                                      <p:to>
                                        <p:strVal val="visible"/>
                                      </p:to>
                                    </p:set>
                                    <p:animEffect transition="in" filter="dissolve">
                                      <p:cBhvr>
                                        <p:cTn id="7" dur="500"/>
                                        <p:tgtEl>
                                          <p:spTgt spid="2457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45765"/>
                                        </p:tgtEl>
                                        <p:attrNameLst>
                                          <p:attrName>style.visibility</p:attrName>
                                        </p:attrNameLst>
                                      </p:cBhvr>
                                      <p:to>
                                        <p:strVal val="visible"/>
                                      </p:to>
                                    </p:set>
                                    <p:animEffect transition="in" filter="circle(in)">
                                      <p:cBhvr>
                                        <p:cTn id="12" dur="2000"/>
                                        <p:tgtEl>
                                          <p:spTgt spid="245765"/>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245766"/>
                                        </p:tgtEl>
                                        <p:attrNameLst>
                                          <p:attrName>style.visibility</p:attrName>
                                        </p:attrNameLst>
                                      </p:cBhvr>
                                      <p:to>
                                        <p:strVal val="visible"/>
                                      </p:to>
                                    </p:set>
                                    <p:animEffect transition="in" filter="circle(in)">
                                      <p:cBhvr>
                                        <p:cTn id="15" dur="2000"/>
                                        <p:tgtEl>
                                          <p:spTgt spid="24576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245767"/>
                                        </p:tgtEl>
                                        <p:attrNameLst>
                                          <p:attrName>style.visibility</p:attrName>
                                        </p:attrNameLst>
                                      </p:cBhvr>
                                      <p:to>
                                        <p:strVal val="visible"/>
                                      </p:to>
                                    </p:set>
                                    <p:animEffect transition="in" filter="circle(in)">
                                      <p:cBhvr>
                                        <p:cTn id="18" dur="2000"/>
                                        <p:tgtEl>
                                          <p:spTgt spid="245767"/>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245770"/>
                                        </p:tgtEl>
                                        <p:attrNameLst>
                                          <p:attrName>style.visibility</p:attrName>
                                        </p:attrNameLst>
                                      </p:cBhvr>
                                      <p:to>
                                        <p:strVal val="visible"/>
                                      </p:to>
                                    </p:set>
                                    <p:animEffect transition="in" filter="circle(in)">
                                      <p:cBhvr>
                                        <p:cTn id="21" dur="2000"/>
                                        <p:tgtEl>
                                          <p:spTgt spid="245770"/>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245771"/>
                                        </p:tgtEl>
                                        <p:attrNameLst>
                                          <p:attrName>style.visibility</p:attrName>
                                        </p:attrNameLst>
                                      </p:cBhvr>
                                      <p:to>
                                        <p:strVal val="visible"/>
                                      </p:to>
                                    </p:set>
                                    <p:animEffect transition="in" filter="circle(in)">
                                      <p:cBhvr>
                                        <p:cTn id="24" dur="2000"/>
                                        <p:tgtEl>
                                          <p:spTgt spid="245771"/>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245772"/>
                                        </p:tgtEl>
                                        <p:attrNameLst>
                                          <p:attrName>style.visibility</p:attrName>
                                        </p:attrNameLst>
                                      </p:cBhvr>
                                      <p:to>
                                        <p:strVal val="visible"/>
                                      </p:to>
                                    </p:set>
                                    <p:animEffect transition="in" filter="circle(in)">
                                      <p:cBhvr>
                                        <p:cTn id="27" dur="2000"/>
                                        <p:tgtEl>
                                          <p:spTgt spid="245772"/>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245773"/>
                                        </p:tgtEl>
                                        <p:attrNameLst>
                                          <p:attrName>style.visibility</p:attrName>
                                        </p:attrNameLst>
                                      </p:cBhvr>
                                      <p:to>
                                        <p:strVal val="visible"/>
                                      </p:to>
                                    </p:set>
                                    <p:animEffect transition="in" filter="circle(in)">
                                      <p:cBhvr>
                                        <p:cTn id="30" dur="2000"/>
                                        <p:tgtEl>
                                          <p:spTgt spid="245773"/>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245774"/>
                                        </p:tgtEl>
                                        <p:attrNameLst>
                                          <p:attrName>style.visibility</p:attrName>
                                        </p:attrNameLst>
                                      </p:cBhvr>
                                      <p:to>
                                        <p:strVal val="visible"/>
                                      </p:to>
                                    </p:set>
                                    <p:animEffect transition="in" filter="circle(in)">
                                      <p:cBhvr>
                                        <p:cTn id="33" dur="2000"/>
                                        <p:tgtEl>
                                          <p:spTgt spid="245774"/>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245777"/>
                                        </p:tgtEl>
                                        <p:attrNameLst>
                                          <p:attrName>style.visibility</p:attrName>
                                        </p:attrNameLst>
                                      </p:cBhvr>
                                      <p:to>
                                        <p:strVal val="visible"/>
                                      </p:to>
                                    </p:set>
                                    <p:animEffect transition="in" filter="circle(in)">
                                      <p:cBhvr>
                                        <p:cTn id="36" dur="2000"/>
                                        <p:tgtEl>
                                          <p:spTgt spid="245777"/>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245778"/>
                                        </p:tgtEl>
                                        <p:attrNameLst>
                                          <p:attrName>style.visibility</p:attrName>
                                        </p:attrNameLst>
                                      </p:cBhvr>
                                      <p:to>
                                        <p:strVal val="visible"/>
                                      </p:to>
                                    </p:set>
                                    <p:animEffect transition="in" filter="circle(in)">
                                      <p:cBhvr>
                                        <p:cTn id="39" dur="2000"/>
                                        <p:tgtEl>
                                          <p:spTgt spid="245778"/>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245779"/>
                                        </p:tgtEl>
                                        <p:attrNameLst>
                                          <p:attrName>style.visibility</p:attrName>
                                        </p:attrNameLst>
                                      </p:cBhvr>
                                      <p:to>
                                        <p:strVal val="visible"/>
                                      </p:to>
                                    </p:set>
                                    <p:animEffect transition="in" filter="circle(in)">
                                      <p:cBhvr>
                                        <p:cTn id="42" dur="2000"/>
                                        <p:tgtEl>
                                          <p:spTgt spid="245779"/>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245780"/>
                                        </p:tgtEl>
                                        <p:attrNameLst>
                                          <p:attrName>style.visibility</p:attrName>
                                        </p:attrNameLst>
                                      </p:cBhvr>
                                      <p:to>
                                        <p:strVal val="visible"/>
                                      </p:to>
                                    </p:set>
                                    <p:animEffect transition="in" filter="circle(in)">
                                      <p:cBhvr>
                                        <p:cTn id="45" dur="2000"/>
                                        <p:tgtEl>
                                          <p:spTgt spid="245780"/>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245783"/>
                                        </p:tgtEl>
                                        <p:attrNameLst>
                                          <p:attrName>style.visibility</p:attrName>
                                        </p:attrNameLst>
                                      </p:cBhvr>
                                      <p:to>
                                        <p:strVal val="visible"/>
                                      </p:to>
                                    </p:set>
                                    <p:animEffect transition="in" filter="circle(in)">
                                      <p:cBhvr>
                                        <p:cTn id="48" dur="2000"/>
                                        <p:tgtEl>
                                          <p:spTgt spid="245783"/>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245784"/>
                                        </p:tgtEl>
                                        <p:attrNameLst>
                                          <p:attrName>style.visibility</p:attrName>
                                        </p:attrNameLst>
                                      </p:cBhvr>
                                      <p:to>
                                        <p:strVal val="visible"/>
                                      </p:to>
                                    </p:set>
                                    <p:animEffect transition="in" filter="circle(in)">
                                      <p:cBhvr>
                                        <p:cTn id="51" dur="2000"/>
                                        <p:tgtEl>
                                          <p:spTgt spid="245784"/>
                                        </p:tgtEl>
                                      </p:cBhvr>
                                    </p:animEffect>
                                  </p:childTnLst>
                                </p:cTn>
                              </p:par>
                              <p:par>
                                <p:cTn id="52" presetID="6" presetClass="entr" presetSubtype="16" fill="hold" grpId="0" nodeType="withEffect">
                                  <p:stCondLst>
                                    <p:cond delay="0"/>
                                  </p:stCondLst>
                                  <p:childTnLst>
                                    <p:set>
                                      <p:cBhvr>
                                        <p:cTn id="53" dur="1" fill="hold">
                                          <p:stCondLst>
                                            <p:cond delay="0"/>
                                          </p:stCondLst>
                                        </p:cTn>
                                        <p:tgtEl>
                                          <p:spTgt spid="245785"/>
                                        </p:tgtEl>
                                        <p:attrNameLst>
                                          <p:attrName>style.visibility</p:attrName>
                                        </p:attrNameLst>
                                      </p:cBhvr>
                                      <p:to>
                                        <p:strVal val="visible"/>
                                      </p:to>
                                    </p:set>
                                    <p:animEffect transition="in" filter="circle(in)">
                                      <p:cBhvr>
                                        <p:cTn id="54" dur="2000"/>
                                        <p:tgtEl>
                                          <p:spTgt spid="245785"/>
                                        </p:tgtEl>
                                      </p:cBhvr>
                                    </p:animEffect>
                                  </p:childTnLst>
                                </p:cTn>
                              </p:par>
                              <p:par>
                                <p:cTn id="55" presetID="6" presetClass="entr" presetSubtype="16" fill="hold" grpId="0" nodeType="withEffect">
                                  <p:stCondLst>
                                    <p:cond delay="0"/>
                                  </p:stCondLst>
                                  <p:childTnLst>
                                    <p:set>
                                      <p:cBhvr>
                                        <p:cTn id="56" dur="1" fill="hold">
                                          <p:stCondLst>
                                            <p:cond delay="0"/>
                                          </p:stCondLst>
                                        </p:cTn>
                                        <p:tgtEl>
                                          <p:spTgt spid="245786"/>
                                        </p:tgtEl>
                                        <p:attrNameLst>
                                          <p:attrName>style.visibility</p:attrName>
                                        </p:attrNameLst>
                                      </p:cBhvr>
                                      <p:to>
                                        <p:strVal val="visible"/>
                                      </p:to>
                                    </p:set>
                                    <p:animEffect transition="in" filter="circle(in)">
                                      <p:cBhvr>
                                        <p:cTn id="57" dur="2000"/>
                                        <p:tgtEl>
                                          <p:spTgt spid="245786"/>
                                        </p:tgtEl>
                                      </p:cBhvr>
                                    </p:animEffect>
                                  </p:childTnLst>
                                </p:cTn>
                              </p:par>
                              <p:par>
                                <p:cTn id="58" presetID="6" presetClass="entr" presetSubtype="16" fill="hold" grpId="0" nodeType="withEffect">
                                  <p:stCondLst>
                                    <p:cond delay="0"/>
                                  </p:stCondLst>
                                  <p:childTnLst>
                                    <p:set>
                                      <p:cBhvr>
                                        <p:cTn id="59" dur="1" fill="hold">
                                          <p:stCondLst>
                                            <p:cond delay="0"/>
                                          </p:stCondLst>
                                        </p:cTn>
                                        <p:tgtEl>
                                          <p:spTgt spid="245787"/>
                                        </p:tgtEl>
                                        <p:attrNameLst>
                                          <p:attrName>style.visibility</p:attrName>
                                        </p:attrNameLst>
                                      </p:cBhvr>
                                      <p:to>
                                        <p:strVal val="visible"/>
                                      </p:to>
                                    </p:set>
                                    <p:animEffect transition="in" filter="circle(in)">
                                      <p:cBhvr>
                                        <p:cTn id="60" dur="2000"/>
                                        <p:tgtEl>
                                          <p:spTgt spid="245787"/>
                                        </p:tgtEl>
                                      </p:cBhvr>
                                    </p:animEffect>
                                  </p:childTnLst>
                                </p:cTn>
                              </p:par>
                              <p:par>
                                <p:cTn id="61" presetID="6" presetClass="entr" presetSubtype="16" fill="hold" grpId="0" nodeType="withEffect">
                                  <p:stCondLst>
                                    <p:cond delay="0"/>
                                  </p:stCondLst>
                                  <p:childTnLst>
                                    <p:set>
                                      <p:cBhvr>
                                        <p:cTn id="62" dur="1" fill="hold">
                                          <p:stCondLst>
                                            <p:cond delay="0"/>
                                          </p:stCondLst>
                                        </p:cTn>
                                        <p:tgtEl>
                                          <p:spTgt spid="245788"/>
                                        </p:tgtEl>
                                        <p:attrNameLst>
                                          <p:attrName>style.visibility</p:attrName>
                                        </p:attrNameLst>
                                      </p:cBhvr>
                                      <p:to>
                                        <p:strVal val="visible"/>
                                      </p:to>
                                    </p:set>
                                    <p:animEffect transition="in" filter="circle(in)">
                                      <p:cBhvr>
                                        <p:cTn id="63" dur="2000"/>
                                        <p:tgtEl>
                                          <p:spTgt spid="245788"/>
                                        </p:tgtEl>
                                      </p:cBhvr>
                                    </p:animEffect>
                                  </p:childTnLst>
                                </p:cTn>
                              </p:par>
                              <p:par>
                                <p:cTn id="64" presetID="6" presetClass="entr" presetSubtype="16" fill="hold" grpId="0" nodeType="withEffect">
                                  <p:stCondLst>
                                    <p:cond delay="0"/>
                                  </p:stCondLst>
                                  <p:childTnLst>
                                    <p:set>
                                      <p:cBhvr>
                                        <p:cTn id="65" dur="1" fill="hold">
                                          <p:stCondLst>
                                            <p:cond delay="0"/>
                                          </p:stCondLst>
                                        </p:cTn>
                                        <p:tgtEl>
                                          <p:spTgt spid="245789"/>
                                        </p:tgtEl>
                                        <p:attrNameLst>
                                          <p:attrName>style.visibility</p:attrName>
                                        </p:attrNameLst>
                                      </p:cBhvr>
                                      <p:to>
                                        <p:strVal val="visible"/>
                                      </p:to>
                                    </p:set>
                                    <p:animEffect transition="in" filter="circle(in)">
                                      <p:cBhvr>
                                        <p:cTn id="66" dur="2000"/>
                                        <p:tgtEl>
                                          <p:spTgt spid="245789"/>
                                        </p:tgtEl>
                                      </p:cBhvr>
                                    </p:animEffect>
                                  </p:childTnLst>
                                </p:cTn>
                              </p:par>
                              <p:par>
                                <p:cTn id="67" presetID="6" presetClass="entr" presetSubtype="16" fill="hold" grpId="0" nodeType="withEffect">
                                  <p:stCondLst>
                                    <p:cond delay="0"/>
                                  </p:stCondLst>
                                  <p:childTnLst>
                                    <p:set>
                                      <p:cBhvr>
                                        <p:cTn id="68" dur="1" fill="hold">
                                          <p:stCondLst>
                                            <p:cond delay="0"/>
                                          </p:stCondLst>
                                        </p:cTn>
                                        <p:tgtEl>
                                          <p:spTgt spid="245790"/>
                                        </p:tgtEl>
                                        <p:attrNameLst>
                                          <p:attrName>style.visibility</p:attrName>
                                        </p:attrNameLst>
                                      </p:cBhvr>
                                      <p:to>
                                        <p:strVal val="visible"/>
                                      </p:to>
                                    </p:set>
                                    <p:animEffect transition="in" filter="circle(in)">
                                      <p:cBhvr>
                                        <p:cTn id="69" dur="2000"/>
                                        <p:tgtEl>
                                          <p:spTgt spid="2457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5" grpId="0" animBg="1"/>
      <p:bldP spid="245766" grpId="0" animBg="1"/>
      <p:bldP spid="245767" grpId="0" animBg="1"/>
      <p:bldP spid="245770" grpId="0" animBg="1"/>
      <p:bldP spid="245771" grpId="0" animBg="1"/>
      <p:bldP spid="245772" grpId="0" animBg="1"/>
      <p:bldP spid="245773" grpId="0" animBg="1"/>
      <p:bldP spid="245774" grpId="0" animBg="1"/>
      <p:bldP spid="245777" grpId="0" animBg="1"/>
      <p:bldP spid="245778" grpId="0" animBg="1"/>
      <p:bldP spid="245779" grpId="0" animBg="1"/>
      <p:bldP spid="245780" grpId="0" animBg="1"/>
      <p:bldP spid="245783" grpId="0"/>
      <p:bldP spid="245784" grpId="0"/>
      <p:bldP spid="245785" grpId="0"/>
      <p:bldP spid="245786" grpId="0"/>
      <p:bldP spid="245787" grpId="0"/>
      <p:bldP spid="245788" grpId="0"/>
      <p:bldP spid="245789" grpId="0"/>
      <p:bldP spid="245790"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Text Box 4"/>
          <p:cNvSpPr txBox="1">
            <a:spLocks noChangeArrowheads="1"/>
          </p:cNvSpPr>
          <p:nvPr/>
        </p:nvSpPr>
        <p:spPr bwMode="auto">
          <a:xfrm>
            <a:off x="468313" y="1844675"/>
            <a:ext cx="8208962" cy="2165350"/>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جابجایی منحنی تقاضا :</a:t>
            </a:r>
          </a:p>
          <a:p>
            <a:pPr algn="just">
              <a:spcBef>
                <a:spcPct val="50000"/>
              </a:spcBef>
            </a:pPr>
            <a:r>
              <a:rPr lang="fa-IR" sz="2800">
                <a:solidFill>
                  <a:srgbClr val="FFFF00"/>
                </a:solidFill>
              </a:rPr>
              <a:t>وقتی به علت تغییر یکی از عواملی که قبلاً ثابت فرض شده بود ،</a:t>
            </a:r>
            <a:r>
              <a:rPr lang="fa-IR" sz="3200">
                <a:solidFill>
                  <a:srgbClr val="FFFF00"/>
                </a:solidFill>
              </a:rPr>
              <a:t> </a:t>
            </a:r>
            <a:r>
              <a:rPr lang="fa-IR" sz="2800">
                <a:solidFill>
                  <a:srgbClr val="FFFF00"/>
                </a:solidFill>
              </a:rPr>
              <a:t>روابط جدیدی بین قیمت و مقدار تقاضای آن به وجود می آید ، منحنی تقاضا برای کالا جابجا خواهد شد. </a:t>
            </a:r>
            <a:endParaRPr lang="en-US" sz="32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7348">
                                            <p:txEl>
                                              <p:pRg st="0" end="0"/>
                                            </p:txEl>
                                          </p:spTgt>
                                        </p:tgtEl>
                                        <p:attrNameLst>
                                          <p:attrName>style.visibility</p:attrName>
                                        </p:attrNameLst>
                                      </p:cBhvr>
                                      <p:to>
                                        <p:strVal val="visible"/>
                                      </p:to>
                                    </p:set>
                                    <p:animEffect transition="in" filter="dissolve">
                                      <p:cBhvr>
                                        <p:cTn id="7" dur="500"/>
                                        <p:tgtEl>
                                          <p:spTgt spid="5734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7348">
                                            <p:txEl>
                                              <p:pRg st="1" end="1"/>
                                            </p:txEl>
                                          </p:spTgt>
                                        </p:tgtEl>
                                        <p:attrNameLst>
                                          <p:attrName>style.visibility</p:attrName>
                                        </p:attrNameLst>
                                      </p:cBhvr>
                                      <p:to>
                                        <p:strVal val="visible"/>
                                      </p:to>
                                    </p:set>
                                    <p:animEffect transition="in" filter="dissolve">
                                      <p:cBhvr>
                                        <p:cTn id="10" dur="500"/>
                                        <p:tgtEl>
                                          <p:spTgt spid="573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Text Box 4"/>
          <p:cNvSpPr txBox="1">
            <a:spLocks noChangeArrowheads="1"/>
          </p:cNvSpPr>
          <p:nvPr/>
        </p:nvSpPr>
        <p:spPr bwMode="auto">
          <a:xfrm>
            <a:off x="539750" y="1844675"/>
            <a:ext cx="8137525" cy="2379663"/>
          </a:xfrm>
          <a:prstGeom prst="rect">
            <a:avLst/>
          </a:prstGeom>
          <a:noFill/>
          <a:ln w="9525">
            <a:noFill/>
            <a:miter lim="800000"/>
            <a:headEnd/>
            <a:tailEnd/>
          </a:ln>
          <a:effectLst/>
        </p:spPr>
        <p:txBody>
          <a:bodyPr>
            <a:spAutoFit/>
          </a:bodyPr>
          <a:lstStyle/>
          <a:p>
            <a:pPr>
              <a:spcBef>
                <a:spcPct val="50000"/>
              </a:spcBef>
            </a:pPr>
            <a:r>
              <a:rPr lang="fa-IR" sz="3200">
                <a:solidFill>
                  <a:srgbClr val="FFFF00"/>
                </a:solidFill>
              </a:rPr>
              <a:t>حرکت روی منحنی تقاضا :</a:t>
            </a:r>
          </a:p>
          <a:p>
            <a:pPr algn="just">
              <a:spcBef>
                <a:spcPct val="50000"/>
              </a:spcBef>
            </a:pPr>
            <a:r>
              <a:rPr lang="fa-IR" sz="2800">
                <a:solidFill>
                  <a:srgbClr val="FFFF00"/>
                </a:solidFill>
              </a:rPr>
              <a:t>زمانی حرکت روی منحنی تقاضا</a:t>
            </a:r>
            <a:r>
              <a:rPr lang="fa-IR" sz="3200">
                <a:solidFill>
                  <a:srgbClr val="FFFF00"/>
                </a:solidFill>
              </a:rPr>
              <a:t> </a:t>
            </a:r>
            <a:r>
              <a:rPr lang="fa-IR" sz="2800">
                <a:solidFill>
                  <a:srgbClr val="FFFF00"/>
                </a:solidFill>
              </a:rPr>
              <a:t>انجام می شود که قیمت کالای مورد نظر افزایش یا کاهش یابد.</a:t>
            </a:r>
          </a:p>
          <a:p>
            <a:pPr>
              <a:spcBef>
                <a:spcPct val="50000"/>
              </a:spcBef>
            </a:pPr>
            <a:endParaRPr lang="fa-IR" sz="280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8372">
                                            <p:txEl>
                                              <p:pRg st="0" end="0"/>
                                            </p:txEl>
                                          </p:spTgt>
                                        </p:tgtEl>
                                        <p:attrNameLst>
                                          <p:attrName>style.visibility</p:attrName>
                                        </p:attrNameLst>
                                      </p:cBhvr>
                                      <p:to>
                                        <p:strVal val="visible"/>
                                      </p:to>
                                    </p:set>
                                    <p:animEffect transition="in" filter="dissolve">
                                      <p:cBhvr>
                                        <p:cTn id="7" dur="500"/>
                                        <p:tgtEl>
                                          <p:spTgt spid="5837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8372">
                                            <p:txEl>
                                              <p:pRg st="1" end="1"/>
                                            </p:txEl>
                                          </p:spTgt>
                                        </p:tgtEl>
                                        <p:attrNameLst>
                                          <p:attrName>style.visibility</p:attrName>
                                        </p:attrNameLst>
                                      </p:cBhvr>
                                      <p:to>
                                        <p:strVal val="visible"/>
                                      </p:to>
                                    </p:set>
                                    <p:animEffect transition="in" filter="dissolve">
                                      <p:cBhvr>
                                        <p:cTn id="10" dur="500"/>
                                        <p:tgtEl>
                                          <p:spTgt spid="583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8" name="Text Box 4"/>
          <p:cNvSpPr txBox="1">
            <a:spLocks noChangeArrowheads="1"/>
          </p:cNvSpPr>
          <p:nvPr/>
        </p:nvSpPr>
        <p:spPr bwMode="auto">
          <a:xfrm>
            <a:off x="468313" y="333375"/>
            <a:ext cx="8353425" cy="1889125"/>
          </a:xfrm>
          <a:prstGeom prst="rect">
            <a:avLst/>
          </a:prstGeom>
          <a:noFill/>
          <a:ln w="9525">
            <a:noFill/>
            <a:miter lim="800000"/>
            <a:headEnd/>
            <a:tailEnd/>
          </a:ln>
          <a:effectLst/>
        </p:spPr>
        <p:txBody>
          <a:bodyPr>
            <a:spAutoFit/>
          </a:bodyPr>
          <a:lstStyle/>
          <a:p>
            <a:pPr>
              <a:spcBef>
                <a:spcPct val="50000"/>
              </a:spcBef>
            </a:pPr>
            <a:r>
              <a:rPr lang="fa-IR" sz="2800">
                <a:solidFill>
                  <a:srgbClr val="FFFF00"/>
                </a:solidFill>
              </a:rPr>
              <a:t>تقاضای بازار :</a:t>
            </a:r>
          </a:p>
          <a:p>
            <a:pPr algn="just">
              <a:spcBef>
                <a:spcPct val="50000"/>
              </a:spcBef>
            </a:pPr>
            <a:r>
              <a:rPr lang="fa-IR" sz="2400">
                <a:solidFill>
                  <a:srgbClr val="FFFF00"/>
                </a:solidFill>
              </a:rPr>
              <a:t>جمع مقدار تقاضای کلیه خانوارها برای یک کالا یا خدمت ، تقاضای بازار را تشکیل می دهد.</a:t>
            </a:r>
            <a:endParaRPr lang="en-US" sz="2400">
              <a:solidFill>
                <a:srgbClr val="FFFF00"/>
              </a:solidFill>
            </a:endParaRPr>
          </a:p>
          <a:p>
            <a:pPr>
              <a:spcBef>
                <a:spcPct val="50000"/>
              </a:spcBef>
            </a:pPr>
            <a:endParaRPr lang="en-US" sz="2000">
              <a:latin typeface="Tahoma" pitchFamily="34" charset="0"/>
            </a:endParaRPr>
          </a:p>
        </p:txBody>
      </p:sp>
      <p:sp>
        <p:nvSpPr>
          <p:cNvPr id="246796" name="Line 12"/>
          <p:cNvSpPr>
            <a:spLocks noChangeShapeType="1"/>
          </p:cNvSpPr>
          <p:nvPr/>
        </p:nvSpPr>
        <p:spPr bwMode="auto">
          <a:xfrm>
            <a:off x="900113" y="1989138"/>
            <a:ext cx="0" cy="1584325"/>
          </a:xfrm>
          <a:prstGeom prst="line">
            <a:avLst/>
          </a:prstGeom>
          <a:noFill/>
          <a:ln w="28575">
            <a:solidFill>
              <a:srgbClr val="FFFF99"/>
            </a:solidFill>
            <a:round/>
            <a:headEnd/>
            <a:tailEnd/>
          </a:ln>
          <a:effectLst/>
        </p:spPr>
        <p:txBody>
          <a:bodyPr/>
          <a:lstStyle/>
          <a:p>
            <a:endParaRPr lang="en-US"/>
          </a:p>
        </p:txBody>
      </p:sp>
      <p:sp>
        <p:nvSpPr>
          <p:cNvPr id="246797" name="Line 13"/>
          <p:cNvSpPr>
            <a:spLocks noChangeShapeType="1"/>
          </p:cNvSpPr>
          <p:nvPr/>
        </p:nvSpPr>
        <p:spPr bwMode="auto">
          <a:xfrm>
            <a:off x="900113" y="3573463"/>
            <a:ext cx="1943100" cy="0"/>
          </a:xfrm>
          <a:prstGeom prst="line">
            <a:avLst/>
          </a:prstGeom>
          <a:noFill/>
          <a:ln w="28575">
            <a:solidFill>
              <a:srgbClr val="FFFF99"/>
            </a:solidFill>
            <a:round/>
            <a:headEnd/>
            <a:tailEnd/>
          </a:ln>
          <a:effectLst/>
        </p:spPr>
        <p:txBody>
          <a:bodyPr/>
          <a:lstStyle/>
          <a:p>
            <a:endParaRPr lang="en-US"/>
          </a:p>
        </p:txBody>
      </p:sp>
      <p:sp>
        <p:nvSpPr>
          <p:cNvPr id="246798" name="Line 14"/>
          <p:cNvSpPr>
            <a:spLocks noChangeShapeType="1"/>
          </p:cNvSpPr>
          <p:nvPr/>
        </p:nvSpPr>
        <p:spPr bwMode="auto">
          <a:xfrm>
            <a:off x="3708400" y="1989138"/>
            <a:ext cx="0" cy="1584325"/>
          </a:xfrm>
          <a:prstGeom prst="line">
            <a:avLst/>
          </a:prstGeom>
          <a:noFill/>
          <a:ln w="28575">
            <a:solidFill>
              <a:srgbClr val="FFFF99"/>
            </a:solidFill>
            <a:round/>
            <a:headEnd/>
            <a:tailEnd/>
          </a:ln>
          <a:effectLst/>
        </p:spPr>
        <p:txBody>
          <a:bodyPr/>
          <a:lstStyle/>
          <a:p>
            <a:endParaRPr lang="en-US"/>
          </a:p>
        </p:txBody>
      </p:sp>
      <p:sp>
        <p:nvSpPr>
          <p:cNvPr id="246799" name="Line 15"/>
          <p:cNvSpPr>
            <a:spLocks noChangeShapeType="1"/>
          </p:cNvSpPr>
          <p:nvPr/>
        </p:nvSpPr>
        <p:spPr bwMode="auto">
          <a:xfrm>
            <a:off x="6443663" y="1989138"/>
            <a:ext cx="0" cy="1584325"/>
          </a:xfrm>
          <a:prstGeom prst="line">
            <a:avLst/>
          </a:prstGeom>
          <a:noFill/>
          <a:ln w="28575">
            <a:solidFill>
              <a:srgbClr val="FFFF99"/>
            </a:solidFill>
            <a:round/>
            <a:headEnd/>
            <a:tailEnd/>
          </a:ln>
          <a:effectLst/>
        </p:spPr>
        <p:txBody>
          <a:bodyPr/>
          <a:lstStyle/>
          <a:p>
            <a:endParaRPr lang="en-US"/>
          </a:p>
        </p:txBody>
      </p:sp>
      <p:sp>
        <p:nvSpPr>
          <p:cNvPr id="246800" name="Line 16"/>
          <p:cNvSpPr>
            <a:spLocks noChangeShapeType="1"/>
          </p:cNvSpPr>
          <p:nvPr/>
        </p:nvSpPr>
        <p:spPr bwMode="auto">
          <a:xfrm>
            <a:off x="3708400" y="3573463"/>
            <a:ext cx="1943100" cy="0"/>
          </a:xfrm>
          <a:prstGeom prst="line">
            <a:avLst/>
          </a:prstGeom>
          <a:noFill/>
          <a:ln w="28575">
            <a:solidFill>
              <a:srgbClr val="FFFF99"/>
            </a:solidFill>
            <a:round/>
            <a:headEnd/>
            <a:tailEnd/>
          </a:ln>
          <a:effectLst/>
        </p:spPr>
        <p:txBody>
          <a:bodyPr/>
          <a:lstStyle/>
          <a:p>
            <a:endParaRPr lang="en-US"/>
          </a:p>
        </p:txBody>
      </p:sp>
      <p:sp>
        <p:nvSpPr>
          <p:cNvPr id="246801" name="Line 17"/>
          <p:cNvSpPr>
            <a:spLocks noChangeShapeType="1"/>
          </p:cNvSpPr>
          <p:nvPr/>
        </p:nvSpPr>
        <p:spPr bwMode="auto">
          <a:xfrm>
            <a:off x="6443663" y="3573463"/>
            <a:ext cx="1943100" cy="0"/>
          </a:xfrm>
          <a:prstGeom prst="line">
            <a:avLst/>
          </a:prstGeom>
          <a:noFill/>
          <a:ln w="28575">
            <a:solidFill>
              <a:srgbClr val="FFFF99"/>
            </a:solidFill>
            <a:round/>
            <a:headEnd/>
            <a:tailEnd/>
          </a:ln>
          <a:effectLst/>
        </p:spPr>
        <p:txBody>
          <a:bodyPr/>
          <a:lstStyle/>
          <a:p>
            <a:endParaRPr lang="en-US"/>
          </a:p>
        </p:txBody>
      </p:sp>
      <p:sp>
        <p:nvSpPr>
          <p:cNvPr id="246804" name="Line 20"/>
          <p:cNvSpPr>
            <a:spLocks noChangeShapeType="1"/>
          </p:cNvSpPr>
          <p:nvPr/>
        </p:nvSpPr>
        <p:spPr bwMode="auto">
          <a:xfrm>
            <a:off x="1619250" y="2132013"/>
            <a:ext cx="576263" cy="1152525"/>
          </a:xfrm>
          <a:prstGeom prst="line">
            <a:avLst/>
          </a:prstGeom>
          <a:noFill/>
          <a:ln w="28575">
            <a:solidFill>
              <a:srgbClr val="FFFF99"/>
            </a:solidFill>
            <a:round/>
            <a:headEnd/>
            <a:tailEnd/>
          </a:ln>
          <a:effectLst/>
        </p:spPr>
        <p:txBody>
          <a:bodyPr/>
          <a:lstStyle/>
          <a:p>
            <a:endParaRPr lang="en-US"/>
          </a:p>
        </p:txBody>
      </p:sp>
      <p:sp>
        <p:nvSpPr>
          <p:cNvPr id="246805" name="Line 21"/>
          <p:cNvSpPr>
            <a:spLocks noChangeShapeType="1"/>
          </p:cNvSpPr>
          <p:nvPr/>
        </p:nvSpPr>
        <p:spPr bwMode="auto">
          <a:xfrm>
            <a:off x="900113" y="2276475"/>
            <a:ext cx="792162" cy="0"/>
          </a:xfrm>
          <a:prstGeom prst="line">
            <a:avLst/>
          </a:prstGeom>
          <a:noFill/>
          <a:ln w="9525">
            <a:solidFill>
              <a:schemeClr val="tx1"/>
            </a:solidFill>
            <a:round/>
            <a:headEnd/>
            <a:tailEnd/>
          </a:ln>
          <a:effectLst/>
        </p:spPr>
        <p:txBody>
          <a:bodyPr/>
          <a:lstStyle/>
          <a:p>
            <a:endParaRPr lang="en-US"/>
          </a:p>
        </p:txBody>
      </p:sp>
      <p:sp>
        <p:nvSpPr>
          <p:cNvPr id="246806" name="Line 22"/>
          <p:cNvSpPr>
            <a:spLocks noChangeShapeType="1"/>
          </p:cNvSpPr>
          <p:nvPr/>
        </p:nvSpPr>
        <p:spPr bwMode="auto">
          <a:xfrm>
            <a:off x="1692275" y="2276475"/>
            <a:ext cx="0" cy="1296988"/>
          </a:xfrm>
          <a:prstGeom prst="line">
            <a:avLst/>
          </a:prstGeom>
          <a:noFill/>
          <a:ln w="9525">
            <a:solidFill>
              <a:schemeClr val="tx1"/>
            </a:solidFill>
            <a:round/>
            <a:headEnd/>
            <a:tailEnd/>
          </a:ln>
          <a:effectLst/>
        </p:spPr>
        <p:txBody>
          <a:bodyPr/>
          <a:lstStyle/>
          <a:p>
            <a:endParaRPr lang="en-US"/>
          </a:p>
        </p:txBody>
      </p:sp>
      <p:sp>
        <p:nvSpPr>
          <p:cNvPr id="246807" name="Line 23"/>
          <p:cNvSpPr>
            <a:spLocks noChangeShapeType="1"/>
          </p:cNvSpPr>
          <p:nvPr/>
        </p:nvSpPr>
        <p:spPr bwMode="auto">
          <a:xfrm>
            <a:off x="900113" y="2852738"/>
            <a:ext cx="1079500" cy="0"/>
          </a:xfrm>
          <a:prstGeom prst="line">
            <a:avLst/>
          </a:prstGeom>
          <a:noFill/>
          <a:ln w="9525">
            <a:solidFill>
              <a:schemeClr val="tx1"/>
            </a:solidFill>
            <a:round/>
            <a:headEnd/>
            <a:tailEnd/>
          </a:ln>
          <a:effectLst/>
        </p:spPr>
        <p:txBody>
          <a:bodyPr/>
          <a:lstStyle/>
          <a:p>
            <a:endParaRPr lang="en-US"/>
          </a:p>
        </p:txBody>
      </p:sp>
      <p:sp>
        <p:nvSpPr>
          <p:cNvPr id="246808" name="Line 24"/>
          <p:cNvSpPr>
            <a:spLocks noChangeShapeType="1"/>
          </p:cNvSpPr>
          <p:nvPr/>
        </p:nvSpPr>
        <p:spPr bwMode="auto">
          <a:xfrm>
            <a:off x="1979613" y="2852738"/>
            <a:ext cx="0" cy="720725"/>
          </a:xfrm>
          <a:prstGeom prst="line">
            <a:avLst/>
          </a:prstGeom>
          <a:noFill/>
          <a:ln w="9525">
            <a:solidFill>
              <a:schemeClr val="tx1"/>
            </a:solidFill>
            <a:round/>
            <a:headEnd/>
            <a:tailEnd/>
          </a:ln>
          <a:effectLst/>
        </p:spPr>
        <p:txBody>
          <a:bodyPr/>
          <a:lstStyle/>
          <a:p>
            <a:endParaRPr lang="en-US"/>
          </a:p>
        </p:txBody>
      </p:sp>
      <p:sp>
        <p:nvSpPr>
          <p:cNvPr id="246809" name="Line 25"/>
          <p:cNvSpPr>
            <a:spLocks noChangeShapeType="1"/>
          </p:cNvSpPr>
          <p:nvPr/>
        </p:nvSpPr>
        <p:spPr bwMode="auto">
          <a:xfrm>
            <a:off x="3708400" y="2205038"/>
            <a:ext cx="1295400" cy="865187"/>
          </a:xfrm>
          <a:prstGeom prst="line">
            <a:avLst/>
          </a:prstGeom>
          <a:noFill/>
          <a:ln w="28575">
            <a:solidFill>
              <a:srgbClr val="FFFF99"/>
            </a:solidFill>
            <a:round/>
            <a:headEnd/>
            <a:tailEnd/>
          </a:ln>
          <a:effectLst/>
        </p:spPr>
        <p:txBody>
          <a:bodyPr/>
          <a:lstStyle/>
          <a:p>
            <a:endParaRPr lang="en-US"/>
          </a:p>
        </p:txBody>
      </p:sp>
      <p:sp>
        <p:nvSpPr>
          <p:cNvPr id="246810" name="Line 26"/>
          <p:cNvSpPr>
            <a:spLocks noChangeShapeType="1"/>
          </p:cNvSpPr>
          <p:nvPr/>
        </p:nvSpPr>
        <p:spPr bwMode="auto">
          <a:xfrm>
            <a:off x="3708400" y="2636838"/>
            <a:ext cx="647700" cy="0"/>
          </a:xfrm>
          <a:prstGeom prst="line">
            <a:avLst/>
          </a:prstGeom>
          <a:noFill/>
          <a:ln w="9525">
            <a:solidFill>
              <a:schemeClr val="tx1"/>
            </a:solidFill>
            <a:round/>
            <a:headEnd/>
            <a:tailEnd/>
          </a:ln>
          <a:effectLst/>
        </p:spPr>
        <p:txBody>
          <a:bodyPr/>
          <a:lstStyle/>
          <a:p>
            <a:endParaRPr lang="en-US"/>
          </a:p>
        </p:txBody>
      </p:sp>
      <p:sp>
        <p:nvSpPr>
          <p:cNvPr id="246811" name="Line 27"/>
          <p:cNvSpPr>
            <a:spLocks noChangeShapeType="1"/>
          </p:cNvSpPr>
          <p:nvPr/>
        </p:nvSpPr>
        <p:spPr bwMode="auto">
          <a:xfrm>
            <a:off x="4356100" y="2636838"/>
            <a:ext cx="0" cy="936625"/>
          </a:xfrm>
          <a:prstGeom prst="line">
            <a:avLst/>
          </a:prstGeom>
          <a:noFill/>
          <a:ln w="9525">
            <a:solidFill>
              <a:schemeClr val="tx1"/>
            </a:solidFill>
            <a:round/>
            <a:headEnd/>
            <a:tailEnd/>
          </a:ln>
          <a:effectLst/>
        </p:spPr>
        <p:txBody>
          <a:bodyPr/>
          <a:lstStyle/>
          <a:p>
            <a:endParaRPr lang="en-US"/>
          </a:p>
        </p:txBody>
      </p:sp>
      <p:sp>
        <p:nvSpPr>
          <p:cNvPr id="246812" name="Line 28"/>
          <p:cNvSpPr>
            <a:spLocks noChangeShapeType="1"/>
          </p:cNvSpPr>
          <p:nvPr/>
        </p:nvSpPr>
        <p:spPr bwMode="auto">
          <a:xfrm>
            <a:off x="6948488" y="2132013"/>
            <a:ext cx="1511300" cy="865187"/>
          </a:xfrm>
          <a:prstGeom prst="line">
            <a:avLst/>
          </a:prstGeom>
          <a:noFill/>
          <a:ln w="28575">
            <a:solidFill>
              <a:srgbClr val="FFFF99"/>
            </a:solidFill>
            <a:round/>
            <a:headEnd/>
            <a:tailEnd/>
          </a:ln>
          <a:effectLst/>
        </p:spPr>
        <p:txBody>
          <a:bodyPr/>
          <a:lstStyle/>
          <a:p>
            <a:endParaRPr lang="en-US"/>
          </a:p>
        </p:txBody>
      </p:sp>
      <p:sp>
        <p:nvSpPr>
          <p:cNvPr id="246813" name="Line 29"/>
          <p:cNvSpPr>
            <a:spLocks noChangeShapeType="1"/>
          </p:cNvSpPr>
          <p:nvPr/>
        </p:nvSpPr>
        <p:spPr bwMode="auto">
          <a:xfrm>
            <a:off x="6443663" y="2347913"/>
            <a:ext cx="865187" cy="0"/>
          </a:xfrm>
          <a:prstGeom prst="line">
            <a:avLst/>
          </a:prstGeom>
          <a:noFill/>
          <a:ln w="9525">
            <a:solidFill>
              <a:schemeClr val="tx1"/>
            </a:solidFill>
            <a:round/>
            <a:headEnd/>
            <a:tailEnd/>
          </a:ln>
          <a:effectLst/>
        </p:spPr>
        <p:txBody>
          <a:bodyPr/>
          <a:lstStyle/>
          <a:p>
            <a:endParaRPr lang="en-US"/>
          </a:p>
        </p:txBody>
      </p:sp>
      <p:sp>
        <p:nvSpPr>
          <p:cNvPr id="246814" name="Line 30"/>
          <p:cNvSpPr>
            <a:spLocks noChangeShapeType="1"/>
          </p:cNvSpPr>
          <p:nvPr/>
        </p:nvSpPr>
        <p:spPr bwMode="auto">
          <a:xfrm>
            <a:off x="7308850" y="2347913"/>
            <a:ext cx="0" cy="1225550"/>
          </a:xfrm>
          <a:prstGeom prst="line">
            <a:avLst/>
          </a:prstGeom>
          <a:noFill/>
          <a:ln w="9525">
            <a:solidFill>
              <a:schemeClr val="tx1"/>
            </a:solidFill>
            <a:round/>
            <a:headEnd/>
            <a:tailEnd/>
          </a:ln>
          <a:effectLst/>
        </p:spPr>
        <p:txBody>
          <a:bodyPr/>
          <a:lstStyle/>
          <a:p>
            <a:endParaRPr lang="en-US"/>
          </a:p>
        </p:txBody>
      </p:sp>
      <p:sp>
        <p:nvSpPr>
          <p:cNvPr id="246815" name="Line 31"/>
          <p:cNvSpPr>
            <a:spLocks noChangeShapeType="1"/>
          </p:cNvSpPr>
          <p:nvPr/>
        </p:nvSpPr>
        <p:spPr bwMode="auto">
          <a:xfrm>
            <a:off x="6443663" y="2852738"/>
            <a:ext cx="1728787" cy="0"/>
          </a:xfrm>
          <a:prstGeom prst="line">
            <a:avLst/>
          </a:prstGeom>
          <a:noFill/>
          <a:ln w="9525">
            <a:solidFill>
              <a:schemeClr val="tx1"/>
            </a:solidFill>
            <a:round/>
            <a:headEnd/>
            <a:tailEnd/>
          </a:ln>
          <a:effectLst/>
        </p:spPr>
        <p:txBody>
          <a:bodyPr/>
          <a:lstStyle/>
          <a:p>
            <a:endParaRPr lang="en-US"/>
          </a:p>
        </p:txBody>
      </p:sp>
      <p:sp>
        <p:nvSpPr>
          <p:cNvPr id="246816" name="Line 32"/>
          <p:cNvSpPr>
            <a:spLocks noChangeShapeType="1"/>
          </p:cNvSpPr>
          <p:nvPr/>
        </p:nvSpPr>
        <p:spPr bwMode="auto">
          <a:xfrm>
            <a:off x="8172450" y="2852738"/>
            <a:ext cx="0" cy="720725"/>
          </a:xfrm>
          <a:prstGeom prst="line">
            <a:avLst/>
          </a:prstGeom>
          <a:noFill/>
          <a:ln w="9525">
            <a:solidFill>
              <a:schemeClr val="tx1"/>
            </a:solidFill>
            <a:round/>
            <a:headEnd/>
            <a:tailEnd/>
          </a:ln>
          <a:effectLst/>
        </p:spPr>
        <p:txBody>
          <a:bodyPr/>
          <a:lstStyle/>
          <a:p>
            <a:endParaRPr lang="en-US"/>
          </a:p>
        </p:txBody>
      </p:sp>
      <p:sp>
        <p:nvSpPr>
          <p:cNvPr id="246817" name="Text Box 33"/>
          <p:cNvSpPr txBox="1">
            <a:spLocks noChangeArrowheads="1"/>
          </p:cNvSpPr>
          <p:nvPr/>
        </p:nvSpPr>
        <p:spPr bwMode="auto">
          <a:xfrm>
            <a:off x="0" y="2060575"/>
            <a:ext cx="755650"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1000</a:t>
            </a:r>
            <a:endParaRPr lang="en-US" sz="1400">
              <a:solidFill>
                <a:srgbClr val="FFFF99"/>
              </a:solidFill>
              <a:latin typeface="Tahoma" pitchFamily="34" charset="0"/>
            </a:endParaRPr>
          </a:p>
        </p:txBody>
      </p:sp>
      <p:sp>
        <p:nvSpPr>
          <p:cNvPr id="246818" name="Text Box 34"/>
          <p:cNvSpPr txBox="1">
            <a:spLocks noChangeArrowheads="1"/>
          </p:cNvSpPr>
          <p:nvPr/>
        </p:nvSpPr>
        <p:spPr bwMode="auto">
          <a:xfrm>
            <a:off x="179388" y="2636838"/>
            <a:ext cx="576262"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600</a:t>
            </a:r>
            <a:endParaRPr lang="en-US" sz="1400">
              <a:solidFill>
                <a:srgbClr val="FFFF99"/>
              </a:solidFill>
              <a:latin typeface="Tahoma" pitchFamily="34" charset="0"/>
            </a:endParaRPr>
          </a:p>
        </p:txBody>
      </p:sp>
      <p:sp>
        <p:nvSpPr>
          <p:cNvPr id="246819" name="Text Box 35"/>
          <p:cNvSpPr txBox="1">
            <a:spLocks noChangeArrowheads="1"/>
          </p:cNvSpPr>
          <p:nvPr/>
        </p:nvSpPr>
        <p:spPr bwMode="auto">
          <a:xfrm>
            <a:off x="539750" y="1628775"/>
            <a:ext cx="719138"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جمعیت</a:t>
            </a:r>
            <a:endParaRPr lang="en-US" sz="1400">
              <a:solidFill>
                <a:srgbClr val="FFFF99"/>
              </a:solidFill>
              <a:latin typeface="Tahoma" pitchFamily="34" charset="0"/>
            </a:endParaRPr>
          </a:p>
        </p:txBody>
      </p:sp>
      <p:sp>
        <p:nvSpPr>
          <p:cNvPr id="246820" name="Text Box 36"/>
          <p:cNvSpPr txBox="1">
            <a:spLocks noChangeArrowheads="1"/>
          </p:cNvSpPr>
          <p:nvPr/>
        </p:nvSpPr>
        <p:spPr bwMode="auto">
          <a:xfrm>
            <a:off x="6011863" y="1628775"/>
            <a:ext cx="719137"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جمعیت</a:t>
            </a:r>
            <a:endParaRPr lang="en-US" sz="1400">
              <a:solidFill>
                <a:srgbClr val="FFFF99"/>
              </a:solidFill>
              <a:latin typeface="Tahoma" pitchFamily="34" charset="0"/>
            </a:endParaRPr>
          </a:p>
        </p:txBody>
      </p:sp>
      <p:sp>
        <p:nvSpPr>
          <p:cNvPr id="246821" name="Text Box 37"/>
          <p:cNvSpPr txBox="1">
            <a:spLocks noChangeArrowheads="1"/>
          </p:cNvSpPr>
          <p:nvPr/>
        </p:nvSpPr>
        <p:spPr bwMode="auto">
          <a:xfrm>
            <a:off x="3348038" y="1628775"/>
            <a:ext cx="719137"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جمعیت</a:t>
            </a:r>
            <a:endParaRPr lang="en-US" sz="1400">
              <a:solidFill>
                <a:srgbClr val="FFFF99"/>
              </a:solidFill>
              <a:latin typeface="Tahoma" pitchFamily="34" charset="0"/>
            </a:endParaRPr>
          </a:p>
        </p:txBody>
      </p:sp>
      <p:sp>
        <p:nvSpPr>
          <p:cNvPr id="246825" name="Text Box 41"/>
          <p:cNvSpPr txBox="1">
            <a:spLocks noChangeArrowheads="1"/>
          </p:cNvSpPr>
          <p:nvPr/>
        </p:nvSpPr>
        <p:spPr bwMode="auto">
          <a:xfrm>
            <a:off x="1403350" y="3573463"/>
            <a:ext cx="720725" cy="366712"/>
          </a:xfrm>
          <a:prstGeom prst="rect">
            <a:avLst/>
          </a:prstGeom>
          <a:noFill/>
          <a:ln w="9525">
            <a:noFill/>
            <a:miter lim="800000"/>
            <a:headEnd/>
            <a:tailEnd/>
          </a:ln>
          <a:effectLst/>
        </p:spPr>
        <p:txBody>
          <a:bodyPr>
            <a:spAutoFit/>
          </a:bodyPr>
          <a:lstStyle/>
          <a:p>
            <a:pPr>
              <a:spcBef>
                <a:spcPct val="50000"/>
              </a:spcBef>
            </a:pPr>
            <a:r>
              <a:rPr lang="fa-IR">
                <a:solidFill>
                  <a:srgbClr val="FFFF99"/>
                </a:solidFill>
                <a:latin typeface="Tahoma" pitchFamily="34" charset="0"/>
              </a:rPr>
              <a:t>5   3</a:t>
            </a:r>
            <a:endParaRPr lang="en-US">
              <a:solidFill>
                <a:srgbClr val="FFFF99"/>
              </a:solidFill>
              <a:latin typeface="Tahoma" pitchFamily="34" charset="0"/>
            </a:endParaRPr>
          </a:p>
        </p:txBody>
      </p:sp>
      <p:sp>
        <p:nvSpPr>
          <p:cNvPr id="246827" name="Text Box 43"/>
          <p:cNvSpPr txBox="1">
            <a:spLocks noChangeArrowheads="1"/>
          </p:cNvSpPr>
          <p:nvPr/>
        </p:nvSpPr>
        <p:spPr bwMode="auto">
          <a:xfrm>
            <a:off x="323850" y="3860800"/>
            <a:ext cx="7993063" cy="366713"/>
          </a:xfrm>
          <a:prstGeom prst="rect">
            <a:avLst/>
          </a:prstGeom>
          <a:noFill/>
          <a:ln w="9525">
            <a:noFill/>
            <a:miter lim="800000"/>
            <a:headEnd/>
            <a:tailEnd/>
          </a:ln>
          <a:effectLst/>
        </p:spPr>
        <p:txBody>
          <a:bodyPr>
            <a:spAutoFit/>
          </a:bodyPr>
          <a:lstStyle/>
          <a:p>
            <a:pPr>
              <a:spcBef>
                <a:spcPct val="50000"/>
              </a:spcBef>
            </a:pPr>
            <a:endParaRPr lang="en-US">
              <a:latin typeface="Tahoma" pitchFamily="34" charset="0"/>
            </a:endParaRPr>
          </a:p>
        </p:txBody>
      </p:sp>
      <p:sp>
        <p:nvSpPr>
          <p:cNvPr id="246828" name="Text Box 44"/>
          <p:cNvSpPr txBox="1">
            <a:spLocks noChangeArrowheads="1"/>
          </p:cNvSpPr>
          <p:nvPr/>
        </p:nvSpPr>
        <p:spPr bwMode="auto">
          <a:xfrm>
            <a:off x="611188" y="3860800"/>
            <a:ext cx="8064500"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     مقدار کیلو چای در ماه برای ج                    مقدار کیلو چای در ماه برای ب                    مقدار کیلو چای در ماه برای الف</a:t>
            </a:r>
            <a:endParaRPr lang="en-US" sz="1400">
              <a:solidFill>
                <a:srgbClr val="FFFF99"/>
              </a:solidFill>
              <a:latin typeface="Tahoma" pitchFamily="34" charset="0"/>
            </a:endParaRPr>
          </a:p>
        </p:txBody>
      </p:sp>
      <p:sp>
        <p:nvSpPr>
          <p:cNvPr id="246829" name="Text Box 45"/>
          <p:cNvSpPr txBox="1">
            <a:spLocks noChangeArrowheads="1"/>
          </p:cNvSpPr>
          <p:nvPr/>
        </p:nvSpPr>
        <p:spPr bwMode="auto">
          <a:xfrm>
            <a:off x="2916238" y="2060575"/>
            <a:ext cx="755650"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1000</a:t>
            </a:r>
            <a:endParaRPr lang="en-US" sz="1400">
              <a:solidFill>
                <a:srgbClr val="FFFF99"/>
              </a:solidFill>
              <a:latin typeface="Tahoma" pitchFamily="34" charset="0"/>
            </a:endParaRPr>
          </a:p>
        </p:txBody>
      </p:sp>
      <p:sp>
        <p:nvSpPr>
          <p:cNvPr id="246830" name="Text Box 46"/>
          <p:cNvSpPr txBox="1">
            <a:spLocks noChangeArrowheads="1"/>
          </p:cNvSpPr>
          <p:nvPr/>
        </p:nvSpPr>
        <p:spPr bwMode="auto">
          <a:xfrm>
            <a:off x="3059113" y="2492375"/>
            <a:ext cx="576262"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600</a:t>
            </a:r>
            <a:endParaRPr lang="en-US" sz="1400">
              <a:solidFill>
                <a:srgbClr val="FFFF99"/>
              </a:solidFill>
              <a:latin typeface="Tahoma" pitchFamily="34" charset="0"/>
            </a:endParaRPr>
          </a:p>
        </p:txBody>
      </p:sp>
      <p:sp>
        <p:nvSpPr>
          <p:cNvPr id="246831" name="Text Box 47"/>
          <p:cNvSpPr txBox="1">
            <a:spLocks noChangeArrowheads="1"/>
          </p:cNvSpPr>
          <p:nvPr/>
        </p:nvSpPr>
        <p:spPr bwMode="auto">
          <a:xfrm>
            <a:off x="4211638" y="3573463"/>
            <a:ext cx="287337" cy="366712"/>
          </a:xfrm>
          <a:prstGeom prst="rect">
            <a:avLst/>
          </a:prstGeom>
          <a:noFill/>
          <a:ln w="9525">
            <a:noFill/>
            <a:miter lim="800000"/>
            <a:headEnd/>
            <a:tailEnd/>
          </a:ln>
          <a:effectLst/>
        </p:spPr>
        <p:txBody>
          <a:bodyPr>
            <a:spAutoFit/>
          </a:bodyPr>
          <a:lstStyle/>
          <a:p>
            <a:pPr>
              <a:spcBef>
                <a:spcPct val="50000"/>
              </a:spcBef>
            </a:pPr>
            <a:r>
              <a:rPr lang="fa-IR">
                <a:solidFill>
                  <a:srgbClr val="FFFF99"/>
                </a:solidFill>
                <a:latin typeface="Tahoma" pitchFamily="34" charset="0"/>
              </a:rPr>
              <a:t>2</a:t>
            </a:r>
            <a:endParaRPr lang="en-US">
              <a:solidFill>
                <a:srgbClr val="FFFF99"/>
              </a:solidFill>
              <a:latin typeface="Tahoma" pitchFamily="34" charset="0"/>
            </a:endParaRPr>
          </a:p>
        </p:txBody>
      </p:sp>
      <p:sp>
        <p:nvSpPr>
          <p:cNvPr id="246832" name="Text Box 48"/>
          <p:cNvSpPr txBox="1">
            <a:spLocks noChangeArrowheads="1"/>
          </p:cNvSpPr>
          <p:nvPr/>
        </p:nvSpPr>
        <p:spPr bwMode="auto">
          <a:xfrm>
            <a:off x="8316913" y="2636838"/>
            <a:ext cx="431800" cy="366712"/>
          </a:xfrm>
          <a:prstGeom prst="rect">
            <a:avLst/>
          </a:prstGeom>
          <a:noFill/>
          <a:ln w="9525">
            <a:noFill/>
            <a:miter lim="800000"/>
            <a:headEnd/>
            <a:tailEnd/>
          </a:ln>
          <a:effectLst/>
        </p:spPr>
        <p:txBody>
          <a:bodyPr>
            <a:spAutoFit/>
          </a:bodyPr>
          <a:lstStyle/>
          <a:p>
            <a:pPr>
              <a:spcBef>
                <a:spcPct val="50000"/>
              </a:spcBef>
            </a:pPr>
            <a:r>
              <a:rPr lang="en-US">
                <a:solidFill>
                  <a:srgbClr val="FFFF99"/>
                </a:solidFill>
                <a:latin typeface="Tahoma" pitchFamily="34" charset="0"/>
              </a:rPr>
              <a:t>D</a:t>
            </a:r>
          </a:p>
        </p:txBody>
      </p:sp>
      <p:sp>
        <p:nvSpPr>
          <p:cNvPr id="246833" name="Text Box 49"/>
          <p:cNvSpPr txBox="1">
            <a:spLocks noChangeArrowheads="1"/>
          </p:cNvSpPr>
          <p:nvPr/>
        </p:nvSpPr>
        <p:spPr bwMode="auto">
          <a:xfrm>
            <a:off x="4859338" y="2708275"/>
            <a:ext cx="431800" cy="366713"/>
          </a:xfrm>
          <a:prstGeom prst="rect">
            <a:avLst/>
          </a:prstGeom>
          <a:noFill/>
          <a:ln w="9525">
            <a:noFill/>
            <a:miter lim="800000"/>
            <a:headEnd/>
            <a:tailEnd/>
          </a:ln>
          <a:effectLst/>
        </p:spPr>
        <p:txBody>
          <a:bodyPr>
            <a:spAutoFit/>
          </a:bodyPr>
          <a:lstStyle/>
          <a:p>
            <a:pPr>
              <a:spcBef>
                <a:spcPct val="50000"/>
              </a:spcBef>
            </a:pPr>
            <a:r>
              <a:rPr lang="en-US">
                <a:solidFill>
                  <a:srgbClr val="FFFF99"/>
                </a:solidFill>
                <a:latin typeface="Tahoma" pitchFamily="34" charset="0"/>
              </a:rPr>
              <a:t>D</a:t>
            </a:r>
          </a:p>
        </p:txBody>
      </p:sp>
      <p:sp>
        <p:nvSpPr>
          <p:cNvPr id="246834" name="Text Box 50"/>
          <p:cNvSpPr txBox="1">
            <a:spLocks noChangeArrowheads="1"/>
          </p:cNvSpPr>
          <p:nvPr/>
        </p:nvSpPr>
        <p:spPr bwMode="auto">
          <a:xfrm>
            <a:off x="2124075" y="2924175"/>
            <a:ext cx="431800" cy="366713"/>
          </a:xfrm>
          <a:prstGeom prst="rect">
            <a:avLst/>
          </a:prstGeom>
          <a:noFill/>
          <a:ln w="9525">
            <a:noFill/>
            <a:miter lim="800000"/>
            <a:headEnd/>
            <a:tailEnd/>
          </a:ln>
          <a:effectLst/>
        </p:spPr>
        <p:txBody>
          <a:bodyPr>
            <a:spAutoFit/>
          </a:bodyPr>
          <a:lstStyle/>
          <a:p>
            <a:pPr>
              <a:spcBef>
                <a:spcPct val="50000"/>
              </a:spcBef>
            </a:pPr>
            <a:r>
              <a:rPr lang="en-US">
                <a:solidFill>
                  <a:srgbClr val="FFFF99"/>
                </a:solidFill>
                <a:latin typeface="Tahoma" pitchFamily="34" charset="0"/>
              </a:rPr>
              <a:t>D</a:t>
            </a:r>
          </a:p>
        </p:txBody>
      </p:sp>
      <p:sp>
        <p:nvSpPr>
          <p:cNvPr id="246835" name="Text Box 51"/>
          <p:cNvSpPr txBox="1">
            <a:spLocks noChangeArrowheads="1"/>
          </p:cNvSpPr>
          <p:nvPr/>
        </p:nvSpPr>
        <p:spPr bwMode="auto">
          <a:xfrm>
            <a:off x="5651500" y="2205038"/>
            <a:ext cx="755650"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1000</a:t>
            </a:r>
            <a:endParaRPr lang="en-US" sz="1400">
              <a:solidFill>
                <a:srgbClr val="FFFF99"/>
              </a:solidFill>
              <a:latin typeface="Tahoma" pitchFamily="34" charset="0"/>
            </a:endParaRPr>
          </a:p>
        </p:txBody>
      </p:sp>
      <p:sp>
        <p:nvSpPr>
          <p:cNvPr id="246836" name="Text Box 52"/>
          <p:cNvSpPr txBox="1">
            <a:spLocks noChangeArrowheads="1"/>
          </p:cNvSpPr>
          <p:nvPr/>
        </p:nvSpPr>
        <p:spPr bwMode="auto">
          <a:xfrm>
            <a:off x="5795963" y="2708275"/>
            <a:ext cx="576262"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600</a:t>
            </a:r>
            <a:endParaRPr lang="en-US" sz="1400">
              <a:solidFill>
                <a:srgbClr val="FFFF99"/>
              </a:solidFill>
              <a:latin typeface="Tahoma" pitchFamily="34" charset="0"/>
            </a:endParaRPr>
          </a:p>
        </p:txBody>
      </p:sp>
      <p:sp>
        <p:nvSpPr>
          <p:cNvPr id="246837" name="Text Box 53"/>
          <p:cNvSpPr txBox="1">
            <a:spLocks noChangeArrowheads="1"/>
          </p:cNvSpPr>
          <p:nvPr/>
        </p:nvSpPr>
        <p:spPr bwMode="auto">
          <a:xfrm>
            <a:off x="7019925" y="3500438"/>
            <a:ext cx="1295400" cy="366712"/>
          </a:xfrm>
          <a:prstGeom prst="rect">
            <a:avLst/>
          </a:prstGeom>
          <a:noFill/>
          <a:ln w="9525">
            <a:noFill/>
            <a:miter lim="800000"/>
            <a:headEnd/>
            <a:tailEnd/>
          </a:ln>
          <a:effectLst/>
        </p:spPr>
        <p:txBody>
          <a:bodyPr>
            <a:spAutoFit/>
          </a:bodyPr>
          <a:lstStyle/>
          <a:p>
            <a:pPr>
              <a:spcBef>
                <a:spcPct val="50000"/>
              </a:spcBef>
            </a:pPr>
            <a:r>
              <a:rPr lang="fa-IR">
                <a:solidFill>
                  <a:srgbClr val="FFFF99"/>
                </a:solidFill>
                <a:latin typeface="Tahoma" pitchFamily="34" charset="0"/>
              </a:rPr>
              <a:t>8           4             </a:t>
            </a:r>
            <a:endParaRPr lang="en-US">
              <a:solidFill>
                <a:srgbClr val="FFFF99"/>
              </a:solidFill>
              <a:latin typeface="Tahoma" pitchFamily="34" charset="0"/>
            </a:endParaRPr>
          </a:p>
        </p:txBody>
      </p:sp>
      <p:sp>
        <p:nvSpPr>
          <p:cNvPr id="246838" name="Line 54"/>
          <p:cNvSpPr>
            <a:spLocks noChangeShapeType="1"/>
          </p:cNvSpPr>
          <p:nvPr/>
        </p:nvSpPr>
        <p:spPr bwMode="auto">
          <a:xfrm>
            <a:off x="1835150" y="4365625"/>
            <a:ext cx="0" cy="1871663"/>
          </a:xfrm>
          <a:prstGeom prst="line">
            <a:avLst/>
          </a:prstGeom>
          <a:noFill/>
          <a:ln w="28575">
            <a:solidFill>
              <a:srgbClr val="FFFF99"/>
            </a:solidFill>
            <a:round/>
            <a:headEnd/>
            <a:tailEnd/>
          </a:ln>
          <a:effectLst/>
        </p:spPr>
        <p:txBody>
          <a:bodyPr/>
          <a:lstStyle/>
          <a:p>
            <a:endParaRPr lang="en-US"/>
          </a:p>
        </p:txBody>
      </p:sp>
      <p:sp>
        <p:nvSpPr>
          <p:cNvPr id="246839" name="Line 55"/>
          <p:cNvSpPr>
            <a:spLocks noChangeShapeType="1"/>
          </p:cNvSpPr>
          <p:nvPr/>
        </p:nvSpPr>
        <p:spPr bwMode="auto">
          <a:xfrm>
            <a:off x="1835150" y="6237288"/>
            <a:ext cx="5113338" cy="0"/>
          </a:xfrm>
          <a:prstGeom prst="line">
            <a:avLst/>
          </a:prstGeom>
          <a:noFill/>
          <a:ln w="28575">
            <a:solidFill>
              <a:srgbClr val="FFFF99"/>
            </a:solidFill>
            <a:round/>
            <a:headEnd/>
            <a:tailEnd/>
          </a:ln>
          <a:effectLst/>
        </p:spPr>
        <p:txBody>
          <a:bodyPr/>
          <a:lstStyle/>
          <a:p>
            <a:endParaRPr lang="en-US"/>
          </a:p>
        </p:txBody>
      </p:sp>
      <p:sp>
        <p:nvSpPr>
          <p:cNvPr id="246840" name="Line 56"/>
          <p:cNvSpPr>
            <a:spLocks noChangeShapeType="1"/>
          </p:cNvSpPr>
          <p:nvPr/>
        </p:nvSpPr>
        <p:spPr bwMode="auto">
          <a:xfrm>
            <a:off x="3348038" y="4581525"/>
            <a:ext cx="2952750" cy="1079500"/>
          </a:xfrm>
          <a:prstGeom prst="line">
            <a:avLst/>
          </a:prstGeom>
          <a:noFill/>
          <a:ln w="28575">
            <a:solidFill>
              <a:srgbClr val="FFFF99"/>
            </a:solidFill>
            <a:round/>
            <a:headEnd/>
            <a:tailEnd/>
          </a:ln>
          <a:effectLst/>
        </p:spPr>
        <p:txBody>
          <a:bodyPr/>
          <a:lstStyle/>
          <a:p>
            <a:endParaRPr lang="en-US"/>
          </a:p>
        </p:txBody>
      </p:sp>
      <p:sp>
        <p:nvSpPr>
          <p:cNvPr id="246842" name="Line 58"/>
          <p:cNvSpPr>
            <a:spLocks noChangeShapeType="1"/>
          </p:cNvSpPr>
          <p:nvPr/>
        </p:nvSpPr>
        <p:spPr bwMode="auto">
          <a:xfrm>
            <a:off x="1835150" y="4797425"/>
            <a:ext cx="2016125" cy="0"/>
          </a:xfrm>
          <a:prstGeom prst="line">
            <a:avLst/>
          </a:prstGeom>
          <a:noFill/>
          <a:ln w="9525">
            <a:solidFill>
              <a:schemeClr val="tx1"/>
            </a:solidFill>
            <a:round/>
            <a:headEnd/>
            <a:tailEnd/>
          </a:ln>
          <a:effectLst/>
        </p:spPr>
        <p:txBody>
          <a:bodyPr/>
          <a:lstStyle/>
          <a:p>
            <a:endParaRPr lang="en-US"/>
          </a:p>
        </p:txBody>
      </p:sp>
      <p:sp>
        <p:nvSpPr>
          <p:cNvPr id="246843" name="Line 59"/>
          <p:cNvSpPr>
            <a:spLocks noChangeShapeType="1"/>
          </p:cNvSpPr>
          <p:nvPr/>
        </p:nvSpPr>
        <p:spPr bwMode="auto">
          <a:xfrm>
            <a:off x="3851275" y="4797425"/>
            <a:ext cx="0" cy="1439863"/>
          </a:xfrm>
          <a:prstGeom prst="line">
            <a:avLst/>
          </a:prstGeom>
          <a:noFill/>
          <a:ln w="9525">
            <a:solidFill>
              <a:schemeClr val="tx1"/>
            </a:solidFill>
            <a:round/>
            <a:headEnd/>
            <a:tailEnd/>
          </a:ln>
          <a:effectLst/>
        </p:spPr>
        <p:txBody>
          <a:bodyPr/>
          <a:lstStyle/>
          <a:p>
            <a:endParaRPr lang="en-US"/>
          </a:p>
        </p:txBody>
      </p:sp>
      <p:sp>
        <p:nvSpPr>
          <p:cNvPr id="246844" name="Line 60"/>
          <p:cNvSpPr>
            <a:spLocks noChangeShapeType="1"/>
          </p:cNvSpPr>
          <p:nvPr/>
        </p:nvSpPr>
        <p:spPr bwMode="auto">
          <a:xfrm>
            <a:off x="1835150" y="5516563"/>
            <a:ext cx="4105275" cy="0"/>
          </a:xfrm>
          <a:prstGeom prst="line">
            <a:avLst/>
          </a:prstGeom>
          <a:noFill/>
          <a:ln w="9525">
            <a:solidFill>
              <a:schemeClr val="tx1"/>
            </a:solidFill>
            <a:round/>
            <a:headEnd/>
            <a:tailEnd/>
          </a:ln>
          <a:effectLst/>
        </p:spPr>
        <p:txBody>
          <a:bodyPr/>
          <a:lstStyle/>
          <a:p>
            <a:endParaRPr lang="en-US"/>
          </a:p>
        </p:txBody>
      </p:sp>
      <p:sp>
        <p:nvSpPr>
          <p:cNvPr id="246845" name="Line 61"/>
          <p:cNvSpPr>
            <a:spLocks noChangeShapeType="1"/>
          </p:cNvSpPr>
          <p:nvPr/>
        </p:nvSpPr>
        <p:spPr bwMode="auto">
          <a:xfrm>
            <a:off x="5940425" y="5516563"/>
            <a:ext cx="0" cy="720725"/>
          </a:xfrm>
          <a:prstGeom prst="line">
            <a:avLst/>
          </a:prstGeom>
          <a:noFill/>
          <a:ln w="9525">
            <a:solidFill>
              <a:schemeClr val="tx1"/>
            </a:solidFill>
            <a:round/>
            <a:headEnd/>
            <a:tailEnd/>
          </a:ln>
          <a:effectLst/>
        </p:spPr>
        <p:txBody>
          <a:bodyPr/>
          <a:lstStyle/>
          <a:p>
            <a:endParaRPr lang="en-US"/>
          </a:p>
        </p:txBody>
      </p:sp>
      <p:sp>
        <p:nvSpPr>
          <p:cNvPr id="246846" name="Text Box 62"/>
          <p:cNvSpPr txBox="1">
            <a:spLocks noChangeArrowheads="1"/>
          </p:cNvSpPr>
          <p:nvPr/>
        </p:nvSpPr>
        <p:spPr bwMode="auto">
          <a:xfrm>
            <a:off x="1116013" y="5373688"/>
            <a:ext cx="576262"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600</a:t>
            </a:r>
            <a:endParaRPr lang="en-US" sz="1400">
              <a:solidFill>
                <a:srgbClr val="FFFF99"/>
              </a:solidFill>
              <a:latin typeface="Tahoma" pitchFamily="34" charset="0"/>
            </a:endParaRPr>
          </a:p>
        </p:txBody>
      </p:sp>
      <p:sp>
        <p:nvSpPr>
          <p:cNvPr id="246847" name="Text Box 63"/>
          <p:cNvSpPr txBox="1">
            <a:spLocks noChangeArrowheads="1"/>
          </p:cNvSpPr>
          <p:nvPr/>
        </p:nvSpPr>
        <p:spPr bwMode="auto">
          <a:xfrm>
            <a:off x="971550" y="4724400"/>
            <a:ext cx="755650" cy="304800"/>
          </a:xfrm>
          <a:prstGeom prst="rect">
            <a:avLst/>
          </a:prstGeom>
          <a:noFill/>
          <a:ln w="9525">
            <a:noFill/>
            <a:miter lim="800000"/>
            <a:headEnd/>
            <a:tailEnd/>
          </a:ln>
          <a:effectLst/>
        </p:spPr>
        <p:txBody>
          <a:bodyPr>
            <a:spAutoFit/>
          </a:bodyPr>
          <a:lstStyle/>
          <a:p>
            <a:pPr>
              <a:spcBef>
                <a:spcPct val="50000"/>
              </a:spcBef>
            </a:pPr>
            <a:r>
              <a:rPr lang="fa-IR" sz="1400">
                <a:solidFill>
                  <a:srgbClr val="FFFF99"/>
                </a:solidFill>
                <a:latin typeface="Tahoma" pitchFamily="34" charset="0"/>
              </a:rPr>
              <a:t>1000</a:t>
            </a:r>
            <a:endParaRPr lang="en-US" sz="1400">
              <a:solidFill>
                <a:srgbClr val="FFFF99"/>
              </a:solidFill>
              <a:latin typeface="Tahoma" pitchFamily="34" charset="0"/>
            </a:endParaRPr>
          </a:p>
        </p:txBody>
      </p:sp>
      <p:sp>
        <p:nvSpPr>
          <p:cNvPr id="246848" name="Text Box 64"/>
          <p:cNvSpPr txBox="1">
            <a:spLocks noChangeArrowheads="1"/>
          </p:cNvSpPr>
          <p:nvPr/>
        </p:nvSpPr>
        <p:spPr bwMode="auto">
          <a:xfrm>
            <a:off x="3563938" y="6308725"/>
            <a:ext cx="2592387" cy="366713"/>
          </a:xfrm>
          <a:prstGeom prst="rect">
            <a:avLst/>
          </a:prstGeom>
          <a:noFill/>
          <a:ln w="9525">
            <a:noFill/>
            <a:miter lim="800000"/>
            <a:headEnd/>
            <a:tailEnd/>
          </a:ln>
          <a:effectLst/>
        </p:spPr>
        <p:txBody>
          <a:bodyPr>
            <a:spAutoFit/>
          </a:bodyPr>
          <a:lstStyle/>
          <a:p>
            <a:pPr>
              <a:spcBef>
                <a:spcPct val="50000"/>
              </a:spcBef>
            </a:pPr>
            <a:r>
              <a:rPr lang="fa-IR">
                <a:solidFill>
                  <a:srgbClr val="FFFF99"/>
                </a:solidFill>
                <a:latin typeface="Tahoma" pitchFamily="34" charset="0"/>
              </a:rPr>
              <a:t>15                             7</a:t>
            </a:r>
            <a:endParaRPr lang="en-US">
              <a:solidFill>
                <a:srgbClr val="FFFF99"/>
              </a:solidFill>
              <a:latin typeface="Tahoma" pitchFamily="34" charset="0"/>
            </a:endParaRPr>
          </a:p>
        </p:txBody>
      </p:sp>
      <p:sp>
        <p:nvSpPr>
          <p:cNvPr id="246849" name="Text Box 65"/>
          <p:cNvSpPr txBox="1">
            <a:spLocks noChangeArrowheads="1"/>
          </p:cNvSpPr>
          <p:nvPr/>
        </p:nvSpPr>
        <p:spPr bwMode="auto">
          <a:xfrm>
            <a:off x="5076825" y="4941888"/>
            <a:ext cx="431800" cy="366712"/>
          </a:xfrm>
          <a:prstGeom prst="rect">
            <a:avLst/>
          </a:prstGeom>
          <a:noFill/>
          <a:ln w="9525">
            <a:noFill/>
            <a:miter lim="800000"/>
            <a:headEnd/>
            <a:tailEnd/>
          </a:ln>
          <a:effectLst/>
        </p:spPr>
        <p:txBody>
          <a:bodyPr>
            <a:spAutoFit/>
          </a:bodyPr>
          <a:lstStyle/>
          <a:p>
            <a:pPr>
              <a:spcBef>
                <a:spcPct val="50000"/>
              </a:spcBef>
            </a:pPr>
            <a:r>
              <a:rPr lang="en-US">
                <a:solidFill>
                  <a:srgbClr val="FFFF99"/>
                </a:solidFill>
                <a:latin typeface="Tahoma" pitchFamily="34" charset="0"/>
              </a:rPr>
              <a:t>D</a:t>
            </a:r>
          </a:p>
        </p:txBody>
      </p:sp>
      <p:sp>
        <p:nvSpPr>
          <p:cNvPr id="246850" name="Text Box 66"/>
          <p:cNvSpPr txBox="1">
            <a:spLocks noChangeArrowheads="1"/>
          </p:cNvSpPr>
          <p:nvPr/>
        </p:nvSpPr>
        <p:spPr bwMode="auto">
          <a:xfrm>
            <a:off x="6084888" y="5084763"/>
            <a:ext cx="1368425" cy="366712"/>
          </a:xfrm>
          <a:prstGeom prst="rect">
            <a:avLst/>
          </a:prstGeom>
          <a:noFill/>
          <a:ln w="9525">
            <a:noFill/>
            <a:miter lim="800000"/>
            <a:headEnd/>
            <a:tailEnd/>
          </a:ln>
          <a:effectLst/>
        </p:spPr>
        <p:txBody>
          <a:bodyPr>
            <a:spAutoFit/>
          </a:bodyPr>
          <a:lstStyle/>
          <a:p>
            <a:pPr>
              <a:spcBef>
                <a:spcPct val="50000"/>
              </a:spcBef>
            </a:pPr>
            <a:r>
              <a:rPr lang="fa-IR">
                <a:solidFill>
                  <a:srgbClr val="FFFF99"/>
                </a:solidFill>
                <a:latin typeface="Tahoma" pitchFamily="34" charset="0"/>
              </a:rPr>
              <a:t>الف + ب + ج</a:t>
            </a:r>
            <a:endParaRPr lang="en-US">
              <a:solidFill>
                <a:srgbClr val="FFFF99"/>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6788">
                                            <p:txEl>
                                              <p:pRg st="0" end="0"/>
                                            </p:txEl>
                                          </p:spTgt>
                                        </p:tgtEl>
                                        <p:attrNameLst>
                                          <p:attrName>style.visibility</p:attrName>
                                        </p:attrNameLst>
                                      </p:cBhvr>
                                      <p:to>
                                        <p:strVal val="visible"/>
                                      </p:to>
                                    </p:set>
                                    <p:animEffect transition="in" filter="dissolve">
                                      <p:cBhvr>
                                        <p:cTn id="7" dur="500"/>
                                        <p:tgtEl>
                                          <p:spTgt spid="24678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46788">
                                            <p:txEl>
                                              <p:pRg st="1" end="1"/>
                                            </p:txEl>
                                          </p:spTgt>
                                        </p:tgtEl>
                                        <p:attrNameLst>
                                          <p:attrName>style.visibility</p:attrName>
                                        </p:attrNameLst>
                                      </p:cBhvr>
                                      <p:to>
                                        <p:strVal val="visible"/>
                                      </p:to>
                                    </p:set>
                                    <p:animEffect transition="in" filter="dissolve">
                                      <p:cBhvr>
                                        <p:cTn id="10" dur="500"/>
                                        <p:tgtEl>
                                          <p:spTgt spid="24678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246796"/>
                                        </p:tgtEl>
                                        <p:attrNameLst>
                                          <p:attrName>style.visibility</p:attrName>
                                        </p:attrNameLst>
                                      </p:cBhvr>
                                      <p:to>
                                        <p:strVal val="visible"/>
                                      </p:to>
                                    </p:set>
                                    <p:animEffect transition="in" filter="circle(in)">
                                      <p:cBhvr>
                                        <p:cTn id="15" dur="2000"/>
                                        <p:tgtEl>
                                          <p:spTgt spid="24679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246797"/>
                                        </p:tgtEl>
                                        <p:attrNameLst>
                                          <p:attrName>style.visibility</p:attrName>
                                        </p:attrNameLst>
                                      </p:cBhvr>
                                      <p:to>
                                        <p:strVal val="visible"/>
                                      </p:to>
                                    </p:set>
                                    <p:animEffect transition="in" filter="circle(in)">
                                      <p:cBhvr>
                                        <p:cTn id="18" dur="2000"/>
                                        <p:tgtEl>
                                          <p:spTgt spid="246797"/>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246798"/>
                                        </p:tgtEl>
                                        <p:attrNameLst>
                                          <p:attrName>style.visibility</p:attrName>
                                        </p:attrNameLst>
                                      </p:cBhvr>
                                      <p:to>
                                        <p:strVal val="visible"/>
                                      </p:to>
                                    </p:set>
                                    <p:animEffect transition="in" filter="circle(in)">
                                      <p:cBhvr>
                                        <p:cTn id="21" dur="2000"/>
                                        <p:tgtEl>
                                          <p:spTgt spid="246798"/>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246799"/>
                                        </p:tgtEl>
                                        <p:attrNameLst>
                                          <p:attrName>style.visibility</p:attrName>
                                        </p:attrNameLst>
                                      </p:cBhvr>
                                      <p:to>
                                        <p:strVal val="visible"/>
                                      </p:to>
                                    </p:set>
                                    <p:animEffect transition="in" filter="circle(in)">
                                      <p:cBhvr>
                                        <p:cTn id="24" dur="2000"/>
                                        <p:tgtEl>
                                          <p:spTgt spid="246799"/>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246800"/>
                                        </p:tgtEl>
                                        <p:attrNameLst>
                                          <p:attrName>style.visibility</p:attrName>
                                        </p:attrNameLst>
                                      </p:cBhvr>
                                      <p:to>
                                        <p:strVal val="visible"/>
                                      </p:to>
                                    </p:set>
                                    <p:animEffect transition="in" filter="circle(in)">
                                      <p:cBhvr>
                                        <p:cTn id="27" dur="2000"/>
                                        <p:tgtEl>
                                          <p:spTgt spid="246800"/>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246801"/>
                                        </p:tgtEl>
                                        <p:attrNameLst>
                                          <p:attrName>style.visibility</p:attrName>
                                        </p:attrNameLst>
                                      </p:cBhvr>
                                      <p:to>
                                        <p:strVal val="visible"/>
                                      </p:to>
                                    </p:set>
                                    <p:animEffect transition="in" filter="circle(in)">
                                      <p:cBhvr>
                                        <p:cTn id="30" dur="2000"/>
                                        <p:tgtEl>
                                          <p:spTgt spid="246801"/>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246804"/>
                                        </p:tgtEl>
                                        <p:attrNameLst>
                                          <p:attrName>style.visibility</p:attrName>
                                        </p:attrNameLst>
                                      </p:cBhvr>
                                      <p:to>
                                        <p:strVal val="visible"/>
                                      </p:to>
                                    </p:set>
                                    <p:animEffect transition="in" filter="circle(in)">
                                      <p:cBhvr>
                                        <p:cTn id="33" dur="2000"/>
                                        <p:tgtEl>
                                          <p:spTgt spid="246804"/>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246805"/>
                                        </p:tgtEl>
                                        <p:attrNameLst>
                                          <p:attrName>style.visibility</p:attrName>
                                        </p:attrNameLst>
                                      </p:cBhvr>
                                      <p:to>
                                        <p:strVal val="visible"/>
                                      </p:to>
                                    </p:set>
                                    <p:animEffect transition="in" filter="circle(in)">
                                      <p:cBhvr>
                                        <p:cTn id="36" dur="2000"/>
                                        <p:tgtEl>
                                          <p:spTgt spid="246805"/>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246806"/>
                                        </p:tgtEl>
                                        <p:attrNameLst>
                                          <p:attrName>style.visibility</p:attrName>
                                        </p:attrNameLst>
                                      </p:cBhvr>
                                      <p:to>
                                        <p:strVal val="visible"/>
                                      </p:to>
                                    </p:set>
                                    <p:animEffect transition="in" filter="circle(in)">
                                      <p:cBhvr>
                                        <p:cTn id="39" dur="2000"/>
                                        <p:tgtEl>
                                          <p:spTgt spid="246806"/>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246807"/>
                                        </p:tgtEl>
                                        <p:attrNameLst>
                                          <p:attrName>style.visibility</p:attrName>
                                        </p:attrNameLst>
                                      </p:cBhvr>
                                      <p:to>
                                        <p:strVal val="visible"/>
                                      </p:to>
                                    </p:set>
                                    <p:animEffect transition="in" filter="circle(in)">
                                      <p:cBhvr>
                                        <p:cTn id="42" dur="2000"/>
                                        <p:tgtEl>
                                          <p:spTgt spid="246807"/>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246808"/>
                                        </p:tgtEl>
                                        <p:attrNameLst>
                                          <p:attrName>style.visibility</p:attrName>
                                        </p:attrNameLst>
                                      </p:cBhvr>
                                      <p:to>
                                        <p:strVal val="visible"/>
                                      </p:to>
                                    </p:set>
                                    <p:animEffect transition="in" filter="circle(in)">
                                      <p:cBhvr>
                                        <p:cTn id="45" dur="2000"/>
                                        <p:tgtEl>
                                          <p:spTgt spid="246808"/>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246809"/>
                                        </p:tgtEl>
                                        <p:attrNameLst>
                                          <p:attrName>style.visibility</p:attrName>
                                        </p:attrNameLst>
                                      </p:cBhvr>
                                      <p:to>
                                        <p:strVal val="visible"/>
                                      </p:to>
                                    </p:set>
                                    <p:animEffect transition="in" filter="circle(in)">
                                      <p:cBhvr>
                                        <p:cTn id="48" dur="2000"/>
                                        <p:tgtEl>
                                          <p:spTgt spid="246809"/>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246810"/>
                                        </p:tgtEl>
                                        <p:attrNameLst>
                                          <p:attrName>style.visibility</p:attrName>
                                        </p:attrNameLst>
                                      </p:cBhvr>
                                      <p:to>
                                        <p:strVal val="visible"/>
                                      </p:to>
                                    </p:set>
                                    <p:animEffect transition="in" filter="circle(in)">
                                      <p:cBhvr>
                                        <p:cTn id="51" dur="2000"/>
                                        <p:tgtEl>
                                          <p:spTgt spid="246810"/>
                                        </p:tgtEl>
                                      </p:cBhvr>
                                    </p:animEffect>
                                  </p:childTnLst>
                                </p:cTn>
                              </p:par>
                              <p:par>
                                <p:cTn id="52" presetID="6" presetClass="entr" presetSubtype="16" fill="hold" grpId="0" nodeType="withEffect">
                                  <p:stCondLst>
                                    <p:cond delay="0"/>
                                  </p:stCondLst>
                                  <p:childTnLst>
                                    <p:set>
                                      <p:cBhvr>
                                        <p:cTn id="53" dur="1" fill="hold">
                                          <p:stCondLst>
                                            <p:cond delay="0"/>
                                          </p:stCondLst>
                                        </p:cTn>
                                        <p:tgtEl>
                                          <p:spTgt spid="246811"/>
                                        </p:tgtEl>
                                        <p:attrNameLst>
                                          <p:attrName>style.visibility</p:attrName>
                                        </p:attrNameLst>
                                      </p:cBhvr>
                                      <p:to>
                                        <p:strVal val="visible"/>
                                      </p:to>
                                    </p:set>
                                    <p:animEffect transition="in" filter="circle(in)">
                                      <p:cBhvr>
                                        <p:cTn id="54" dur="2000"/>
                                        <p:tgtEl>
                                          <p:spTgt spid="246811"/>
                                        </p:tgtEl>
                                      </p:cBhvr>
                                    </p:animEffect>
                                  </p:childTnLst>
                                </p:cTn>
                              </p:par>
                              <p:par>
                                <p:cTn id="55" presetID="6" presetClass="entr" presetSubtype="16" fill="hold" grpId="0" nodeType="withEffect">
                                  <p:stCondLst>
                                    <p:cond delay="0"/>
                                  </p:stCondLst>
                                  <p:childTnLst>
                                    <p:set>
                                      <p:cBhvr>
                                        <p:cTn id="56" dur="1" fill="hold">
                                          <p:stCondLst>
                                            <p:cond delay="0"/>
                                          </p:stCondLst>
                                        </p:cTn>
                                        <p:tgtEl>
                                          <p:spTgt spid="246812"/>
                                        </p:tgtEl>
                                        <p:attrNameLst>
                                          <p:attrName>style.visibility</p:attrName>
                                        </p:attrNameLst>
                                      </p:cBhvr>
                                      <p:to>
                                        <p:strVal val="visible"/>
                                      </p:to>
                                    </p:set>
                                    <p:animEffect transition="in" filter="circle(in)">
                                      <p:cBhvr>
                                        <p:cTn id="57" dur="2000"/>
                                        <p:tgtEl>
                                          <p:spTgt spid="246812"/>
                                        </p:tgtEl>
                                      </p:cBhvr>
                                    </p:animEffect>
                                  </p:childTnLst>
                                </p:cTn>
                              </p:par>
                              <p:par>
                                <p:cTn id="58" presetID="6" presetClass="entr" presetSubtype="16" fill="hold" grpId="0" nodeType="withEffect">
                                  <p:stCondLst>
                                    <p:cond delay="0"/>
                                  </p:stCondLst>
                                  <p:childTnLst>
                                    <p:set>
                                      <p:cBhvr>
                                        <p:cTn id="59" dur="1" fill="hold">
                                          <p:stCondLst>
                                            <p:cond delay="0"/>
                                          </p:stCondLst>
                                        </p:cTn>
                                        <p:tgtEl>
                                          <p:spTgt spid="246813"/>
                                        </p:tgtEl>
                                        <p:attrNameLst>
                                          <p:attrName>style.visibility</p:attrName>
                                        </p:attrNameLst>
                                      </p:cBhvr>
                                      <p:to>
                                        <p:strVal val="visible"/>
                                      </p:to>
                                    </p:set>
                                    <p:animEffect transition="in" filter="circle(in)">
                                      <p:cBhvr>
                                        <p:cTn id="60" dur="2000"/>
                                        <p:tgtEl>
                                          <p:spTgt spid="246813"/>
                                        </p:tgtEl>
                                      </p:cBhvr>
                                    </p:animEffect>
                                  </p:childTnLst>
                                </p:cTn>
                              </p:par>
                              <p:par>
                                <p:cTn id="61" presetID="6" presetClass="entr" presetSubtype="16" fill="hold" grpId="0" nodeType="withEffect">
                                  <p:stCondLst>
                                    <p:cond delay="0"/>
                                  </p:stCondLst>
                                  <p:childTnLst>
                                    <p:set>
                                      <p:cBhvr>
                                        <p:cTn id="62" dur="1" fill="hold">
                                          <p:stCondLst>
                                            <p:cond delay="0"/>
                                          </p:stCondLst>
                                        </p:cTn>
                                        <p:tgtEl>
                                          <p:spTgt spid="246814"/>
                                        </p:tgtEl>
                                        <p:attrNameLst>
                                          <p:attrName>style.visibility</p:attrName>
                                        </p:attrNameLst>
                                      </p:cBhvr>
                                      <p:to>
                                        <p:strVal val="visible"/>
                                      </p:to>
                                    </p:set>
                                    <p:animEffect transition="in" filter="circle(in)">
                                      <p:cBhvr>
                                        <p:cTn id="63" dur="2000"/>
                                        <p:tgtEl>
                                          <p:spTgt spid="246814"/>
                                        </p:tgtEl>
                                      </p:cBhvr>
                                    </p:animEffect>
                                  </p:childTnLst>
                                </p:cTn>
                              </p:par>
                              <p:par>
                                <p:cTn id="64" presetID="6" presetClass="entr" presetSubtype="16" fill="hold" grpId="0" nodeType="withEffect">
                                  <p:stCondLst>
                                    <p:cond delay="0"/>
                                  </p:stCondLst>
                                  <p:childTnLst>
                                    <p:set>
                                      <p:cBhvr>
                                        <p:cTn id="65" dur="1" fill="hold">
                                          <p:stCondLst>
                                            <p:cond delay="0"/>
                                          </p:stCondLst>
                                        </p:cTn>
                                        <p:tgtEl>
                                          <p:spTgt spid="246815"/>
                                        </p:tgtEl>
                                        <p:attrNameLst>
                                          <p:attrName>style.visibility</p:attrName>
                                        </p:attrNameLst>
                                      </p:cBhvr>
                                      <p:to>
                                        <p:strVal val="visible"/>
                                      </p:to>
                                    </p:set>
                                    <p:animEffect transition="in" filter="circle(in)">
                                      <p:cBhvr>
                                        <p:cTn id="66" dur="2000"/>
                                        <p:tgtEl>
                                          <p:spTgt spid="246815"/>
                                        </p:tgtEl>
                                      </p:cBhvr>
                                    </p:animEffect>
                                  </p:childTnLst>
                                </p:cTn>
                              </p:par>
                              <p:par>
                                <p:cTn id="67" presetID="6" presetClass="entr" presetSubtype="16" fill="hold" grpId="0" nodeType="withEffect">
                                  <p:stCondLst>
                                    <p:cond delay="0"/>
                                  </p:stCondLst>
                                  <p:childTnLst>
                                    <p:set>
                                      <p:cBhvr>
                                        <p:cTn id="68" dur="1" fill="hold">
                                          <p:stCondLst>
                                            <p:cond delay="0"/>
                                          </p:stCondLst>
                                        </p:cTn>
                                        <p:tgtEl>
                                          <p:spTgt spid="246816"/>
                                        </p:tgtEl>
                                        <p:attrNameLst>
                                          <p:attrName>style.visibility</p:attrName>
                                        </p:attrNameLst>
                                      </p:cBhvr>
                                      <p:to>
                                        <p:strVal val="visible"/>
                                      </p:to>
                                    </p:set>
                                    <p:animEffect transition="in" filter="circle(in)">
                                      <p:cBhvr>
                                        <p:cTn id="69" dur="2000"/>
                                        <p:tgtEl>
                                          <p:spTgt spid="246816"/>
                                        </p:tgtEl>
                                      </p:cBhvr>
                                    </p:animEffect>
                                  </p:childTnLst>
                                </p:cTn>
                              </p:par>
                              <p:par>
                                <p:cTn id="70" presetID="6" presetClass="entr" presetSubtype="16" fill="hold" grpId="0" nodeType="withEffect">
                                  <p:stCondLst>
                                    <p:cond delay="0"/>
                                  </p:stCondLst>
                                  <p:childTnLst>
                                    <p:set>
                                      <p:cBhvr>
                                        <p:cTn id="71" dur="1" fill="hold">
                                          <p:stCondLst>
                                            <p:cond delay="0"/>
                                          </p:stCondLst>
                                        </p:cTn>
                                        <p:tgtEl>
                                          <p:spTgt spid="246819"/>
                                        </p:tgtEl>
                                        <p:attrNameLst>
                                          <p:attrName>style.visibility</p:attrName>
                                        </p:attrNameLst>
                                      </p:cBhvr>
                                      <p:to>
                                        <p:strVal val="visible"/>
                                      </p:to>
                                    </p:set>
                                    <p:animEffect transition="in" filter="circle(in)">
                                      <p:cBhvr>
                                        <p:cTn id="72" dur="2000"/>
                                        <p:tgtEl>
                                          <p:spTgt spid="246819"/>
                                        </p:tgtEl>
                                      </p:cBhvr>
                                    </p:animEffect>
                                  </p:childTnLst>
                                </p:cTn>
                              </p:par>
                              <p:par>
                                <p:cTn id="73" presetID="6" presetClass="entr" presetSubtype="16" fill="hold" grpId="0" nodeType="withEffect">
                                  <p:stCondLst>
                                    <p:cond delay="0"/>
                                  </p:stCondLst>
                                  <p:childTnLst>
                                    <p:set>
                                      <p:cBhvr>
                                        <p:cTn id="74" dur="1" fill="hold">
                                          <p:stCondLst>
                                            <p:cond delay="0"/>
                                          </p:stCondLst>
                                        </p:cTn>
                                        <p:tgtEl>
                                          <p:spTgt spid="246820"/>
                                        </p:tgtEl>
                                        <p:attrNameLst>
                                          <p:attrName>style.visibility</p:attrName>
                                        </p:attrNameLst>
                                      </p:cBhvr>
                                      <p:to>
                                        <p:strVal val="visible"/>
                                      </p:to>
                                    </p:set>
                                    <p:animEffect transition="in" filter="circle(in)">
                                      <p:cBhvr>
                                        <p:cTn id="75" dur="2000"/>
                                        <p:tgtEl>
                                          <p:spTgt spid="246820"/>
                                        </p:tgtEl>
                                      </p:cBhvr>
                                    </p:animEffect>
                                  </p:childTnLst>
                                </p:cTn>
                              </p:par>
                              <p:par>
                                <p:cTn id="76" presetID="6" presetClass="entr" presetSubtype="16" fill="hold" grpId="0" nodeType="withEffect">
                                  <p:stCondLst>
                                    <p:cond delay="0"/>
                                  </p:stCondLst>
                                  <p:childTnLst>
                                    <p:set>
                                      <p:cBhvr>
                                        <p:cTn id="77" dur="1" fill="hold">
                                          <p:stCondLst>
                                            <p:cond delay="0"/>
                                          </p:stCondLst>
                                        </p:cTn>
                                        <p:tgtEl>
                                          <p:spTgt spid="246821"/>
                                        </p:tgtEl>
                                        <p:attrNameLst>
                                          <p:attrName>style.visibility</p:attrName>
                                        </p:attrNameLst>
                                      </p:cBhvr>
                                      <p:to>
                                        <p:strVal val="visible"/>
                                      </p:to>
                                    </p:set>
                                    <p:animEffect transition="in" filter="circle(in)">
                                      <p:cBhvr>
                                        <p:cTn id="78" dur="2000"/>
                                        <p:tgtEl>
                                          <p:spTgt spid="246821"/>
                                        </p:tgtEl>
                                      </p:cBhvr>
                                    </p:animEffect>
                                  </p:childTnLst>
                                </p:cTn>
                              </p:par>
                              <p:par>
                                <p:cTn id="79" presetID="6" presetClass="entr" presetSubtype="16" fill="hold" grpId="0" nodeType="withEffect">
                                  <p:stCondLst>
                                    <p:cond delay="0"/>
                                  </p:stCondLst>
                                  <p:childTnLst>
                                    <p:set>
                                      <p:cBhvr>
                                        <p:cTn id="80" dur="1" fill="hold">
                                          <p:stCondLst>
                                            <p:cond delay="0"/>
                                          </p:stCondLst>
                                        </p:cTn>
                                        <p:tgtEl>
                                          <p:spTgt spid="246825"/>
                                        </p:tgtEl>
                                        <p:attrNameLst>
                                          <p:attrName>style.visibility</p:attrName>
                                        </p:attrNameLst>
                                      </p:cBhvr>
                                      <p:to>
                                        <p:strVal val="visible"/>
                                      </p:to>
                                    </p:set>
                                    <p:animEffect transition="in" filter="circle(in)">
                                      <p:cBhvr>
                                        <p:cTn id="81" dur="2000"/>
                                        <p:tgtEl>
                                          <p:spTgt spid="246825"/>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246828"/>
                                        </p:tgtEl>
                                        <p:attrNameLst>
                                          <p:attrName>style.visibility</p:attrName>
                                        </p:attrNameLst>
                                      </p:cBhvr>
                                      <p:to>
                                        <p:strVal val="visible"/>
                                      </p:to>
                                    </p:set>
                                    <p:animEffect transition="in" filter="circle(in)">
                                      <p:cBhvr>
                                        <p:cTn id="84" dur="2000"/>
                                        <p:tgtEl>
                                          <p:spTgt spid="246828"/>
                                        </p:tgtEl>
                                      </p:cBhvr>
                                    </p:animEffect>
                                  </p:childTnLst>
                                </p:cTn>
                              </p:par>
                              <p:par>
                                <p:cTn id="85" presetID="6" presetClass="entr" presetSubtype="16" fill="hold" grpId="0" nodeType="withEffect">
                                  <p:stCondLst>
                                    <p:cond delay="0"/>
                                  </p:stCondLst>
                                  <p:childTnLst>
                                    <p:set>
                                      <p:cBhvr>
                                        <p:cTn id="86" dur="1" fill="hold">
                                          <p:stCondLst>
                                            <p:cond delay="0"/>
                                          </p:stCondLst>
                                        </p:cTn>
                                        <p:tgtEl>
                                          <p:spTgt spid="246829"/>
                                        </p:tgtEl>
                                        <p:attrNameLst>
                                          <p:attrName>style.visibility</p:attrName>
                                        </p:attrNameLst>
                                      </p:cBhvr>
                                      <p:to>
                                        <p:strVal val="visible"/>
                                      </p:to>
                                    </p:set>
                                    <p:animEffect transition="in" filter="circle(in)">
                                      <p:cBhvr>
                                        <p:cTn id="87" dur="2000"/>
                                        <p:tgtEl>
                                          <p:spTgt spid="246829"/>
                                        </p:tgtEl>
                                      </p:cBhvr>
                                    </p:animEffect>
                                  </p:childTnLst>
                                </p:cTn>
                              </p:par>
                              <p:par>
                                <p:cTn id="88" presetID="6" presetClass="entr" presetSubtype="16" fill="hold" grpId="0" nodeType="withEffect">
                                  <p:stCondLst>
                                    <p:cond delay="0"/>
                                  </p:stCondLst>
                                  <p:childTnLst>
                                    <p:set>
                                      <p:cBhvr>
                                        <p:cTn id="89" dur="1" fill="hold">
                                          <p:stCondLst>
                                            <p:cond delay="0"/>
                                          </p:stCondLst>
                                        </p:cTn>
                                        <p:tgtEl>
                                          <p:spTgt spid="246830"/>
                                        </p:tgtEl>
                                        <p:attrNameLst>
                                          <p:attrName>style.visibility</p:attrName>
                                        </p:attrNameLst>
                                      </p:cBhvr>
                                      <p:to>
                                        <p:strVal val="visible"/>
                                      </p:to>
                                    </p:set>
                                    <p:animEffect transition="in" filter="circle(in)">
                                      <p:cBhvr>
                                        <p:cTn id="90" dur="2000"/>
                                        <p:tgtEl>
                                          <p:spTgt spid="246830"/>
                                        </p:tgtEl>
                                      </p:cBhvr>
                                    </p:animEffect>
                                  </p:childTnLst>
                                </p:cTn>
                              </p:par>
                              <p:par>
                                <p:cTn id="91" presetID="6" presetClass="entr" presetSubtype="16" fill="hold" grpId="0" nodeType="withEffect">
                                  <p:stCondLst>
                                    <p:cond delay="0"/>
                                  </p:stCondLst>
                                  <p:childTnLst>
                                    <p:set>
                                      <p:cBhvr>
                                        <p:cTn id="92" dur="1" fill="hold">
                                          <p:stCondLst>
                                            <p:cond delay="0"/>
                                          </p:stCondLst>
                                        </p:cTn>
                                        <p:tgtEl>
                                          <p:spTgt spid="246831"/>
                                        </p:tgtEl>
                                        <p:attrNameLst>
                                          <p:attrName>style.visibility</p:attrName>
                                        </p:attrNameLst>
                                      </p:cBhvr>
                                      <p:to>
                                        <p:strVal val="visible"/>
                                      </p:to>
                                    </p:set>
                                    <p:animEffect transition="in" filter="circle(in)">
                                      <p:cBhvr>
                                        <p:cTn id="93" dur="2000"/>
                                        <p:tgtEl>
                                          <p:spTgt spid="246831"/>
                                        </p:tgtEl>
                                      </p:cBhvr>
                                    </p:animEffect>
                                  </p:childTnLst>
                                </p:cTn>
                              </p:par>
                              <p:par>
                                <p:cTn id="94" presetID="6" presetClass="entr" presetSubtype="16" fill="hold" grpId="0" nodeType="withEffect">
                                  <p:stCondLst>
                                    <p:cond delay="0"/>
                                  </p:stCondLst>
                                  <p:childTnLst>
                                    <p:set>
                                      <p:cBhvr>
                                        <p:cTn id="95" dur="1" fill="hold">
                                          <p:stCondLst>
                                            <p:cond delay="0"/>
                                          </p:stCondLst>
                                        </p:cTn>
                                        <p:tgtEl>
                                          <p:spTgt spid="246832"/>
                                        </p:tgtEl>
                                        <p:attrNameLst>
                                          <p:attrName>style.visibility</p:attrName>
                                        </p:attrNameLst>
                                      </p:cBhvr>
                                      <p:to>
                                        <p:strVal val="visible"/>
                                      </p:to>
                                    </p:set>
                                    <p:animEffect transition="in" filter="circle(in)">
                                      <p:cBhvr>
                                        <p:cTn id="96" dur="2000"/>
                                        <p:tgtEl>
                                          <p:spTgt spid="246832"/>
                                        </p:tgtEl>
                                      </p:cBhvr>
                                    </p:animEffect>
                                  </p:childTnLst>
                                </p:cTn>
                              </p:par>
                              <p:par>
                                <p:cTn id="97" presetID="6" presetClass="entr" presetSubtype="16" fill="hold" grpId="0" nodeType="withEffect">
                                  <p:stCondLst>
                                    <p:cond delay="0"/>
                                  </p:stCondLst>
                                  <p:childTnLst>
                                    <p:set>
                                      <p:cBhvr>
                                        <p:cTn id="98" dur="1" fill="hold">
                                          <p:stCondLst>
                                            <p:cond delay="0"/>
                                          </p:stCondLst>
                                        </p:cTn>
                                        <p:tgtEl>
                                          <p:spTgt spid="246833"/>
                                        </p:tgtEl>
                                        <p:attrNameLst>
                                          <p:attrName>style.visibility</p:attrName>
                                        </p:attrNameLst>
                                      </p:cBhvr>
                                      <p:to>
                                        <p:strVal val="visible"/>
                                      </p:to>
                                    </p:set>
                                    <p:animEffect transition="in" filter="circle(in)">
                                      <p:cBhvr>
                                        <p:cTn id="99" dur="2000"/>
                                        <p:tgtEl>
                                          <p:spTgt spid="246833"/>
                                        </p:tgtEl>
                                      </p:cBhvr>
                                    </p:animEffect>
                                  </p:childTnLst>
                                </p:cTn>
                              </p:par>
                              <p:par>
                                <p:cTn id="100" presetID="6" presetClass="entr" presetSubtype="16" fill="hold" grpId="0" nodeType="withEffect">
                                  <p:stCondLst>
                                    <p:cond delay="0"/>
                                  </p:stCondLst>
                                  <p:childTnLst>
                                    <p:set>
                                      <p:cBhvr>
                                        <p:cTn id="101" dur="1" fill="hold">
                                          <p:stCondLst>
                                            <p:cond delay="0"/>
                                          </p:stCondLst>
                                        </p:cTn>
                                        <p:tgtEl>
                                          <p:spTgt spid="246834"/>
                                        </p:tgtEl>
                                        <p:attrNameLst>
                                          <p:attrName>style.visibility</p:attrName>
                                        </p:attrNameLst>
                                      </p:cBhvr>
                                      <p:to>
                                        <p:strVal val="visible"/>
                                      </p:to>
                                    </p:set>
                                    <p:animEffect transition="in" filter="circle(in)">
                                      <p:cBhvr>
                                        <p:cTn id="102" dur="2000"/>
                                        <p:tgtEl>
                                          <p:spTgt spid="246834"/>
                                        </p:tgtEl>
                                      </p:cBhvr>
                                    </p:animEffect>
                                  </p:childTnLst>
                                </p:cTn>
                              </p:par>
                              <p:par>
                                <p:cTn id="103" presetID="6" presetClass="entr" presetSubtype="16" fill="hold" grpId="0" nodeType="withEffect">
                                  <p:stCondLst>
                                    <p:cond delay="0"/>
                                  </p:stCondLst>
                                  <p:childTnLst>
                                    <p:set>
                                      <p:cBhvr>
                                        <p:cTn id="104" dur="1" fill="hold">
                                          <p:stCondLst>
                                            <p:cond delay="0"/>
                                          </p:stCondLst>
                                        </p:cTn>
                                        <p:tgtEl>
                                          <p:spTgt spid="246835"/>
                                        </p:tgtEl>
                                        <p:attrNameLst>
                                          <p:attrName>style.visibility</p:attrName>
                                        </p:attrNameLst>
                                      </p:cBhvr>
                                      <p:to>
                                        <p:strVal val="visible"/>
                                      </p:to>
                                    </p:set>
                                    <p:animEffect transition="in" filter="circle(in)">
                                      <p:cBhvr>
                                        <p:cTn id="105" dur="2000"/>
                                        <p:tgtEl>
                                          <p:spTgt spid="246835"/>
                                        </p:tgtEl>
                                      </p:cBhvr>
                                    </p:animEffect>
                                  </p:childTnLst>
                                </p:cTn>
                              </p:par>
                              <p:par>
                                <p:cTn id="106" presetID="6" presetClass="entr" presetSubtype="16" fill="hold" grpId="0" nodeType="withEffect">
                                  <p:stCondLst>
                                    <p:cond delay="0"/>
                                  </p:stCondLst>
                                  <p:childTnLst>
                                    <p:set>
                                      <p:cBhvr>
                                        <p:cTn id="107" dur="1" fill="hold">
                                          <p:stCondLst>
                                            <p:cond delay="0"/>
                                          </p:stCondLst>
                                        </p:cTn>
                                        <p:tgtEl>
                                          <p:spTgt spid="246836"/>
                                        </p:tgtEl>
                                        <p:attrNameLst>
                                          <p:attrName>style.visibility</p:attrName>
                                        </p:attrNameLst>
                                      </p:cBhvr>
                                      <p:to>
                                        <p:strVal val="visible"/>
                                      </p:to>
                                    </p:set>
                                    <p:animEffect transition="in" filter="circle(in)">
                                      <p:cBhvr>
                                        <p:cTn id="108" dur="2000"/>
                                        <p:tgtEl>
                                          <p:spTgt spid="246836"/>
                                        </p:tgtEl>
                                      </p:cBhvr>
                                    </p:animEffect>
                                  </p:childTnLst>
                                </p:cTn>
                              </p:par>
                              <p:par>
                                <p:cTn id="109" presetID="6" presetClass="entr" presetSubtype="16" fill="hold" grpId="0" nodeType="withEffect">
                                  <p:stCondLst>
                                    <p:cond delay="0"/>
                                  </p:stCondLst>
                                  <p:childTnLst>
                                    <p:set>
                                      <p:cBhvr>
                                        <p:cTn id="110" dur="1" fill="hold">
                                          <p:stCondLst>
                                            <p:cond delay="0"/>
                                          </p:stCondLst>
                                        </p:cTn>
                                        <p:tgtEl>
                                          <p:spTgt spid="246837"/>
                                        </p:tgtEl>
                                        <p:attrNameLst>
                                          <p:attrName>style.visibility</p:attrName>
                                        </p:attrNameLst>
                                      </p:cBhvr>
                                      <p:to>
                                        <p:strVal val="visible"/>
                                      </p:to>
                                    </p:set>
                                    <p:animEffect transition="in" filter="circle(in)">
                                      <p:cBhvr>
                                        <p:cTn id="111" dur="2000"/>
                                        <p:tgtEl>
                                          <p:spTgt spid="246837"/>
                                        </p:tgtEl>
                                      </p:cBhvr>
                                    </p:animEffect>
                                  </p:childTnLst>
                                </p:cTn>
                              </p:par>
                              <p:par>
                                <p:cTn id="112" presetID="6" presetClass="entr" presetSubtype="16" fill="hold" grpId="0" nodeType="withEffect">
                                  <p:stCondLst>
                                    <p:cond delay="0"/>
                                  </p:stCondLst>
                                  <p:childTnLst>
                                    <p:set>
                                      <p:cBhvr>
                                        <p:cTn id="113" dur="1" fill="hold">
                                          <p:stCondLst>
                                            <p:cond delay="0"/>
                                          </p:stCondLst>
                                        </p:cTn>
                                        <p:tgtEl>
                                          <p:spTgt spid="246838"/>
                                        </p:tgtEl>
                                        <p:attrNameLst>
                                          <p:attrName>style.visibility</p:attrName>
                                        </p:attrNameLst>
                                      </p:cBhvr>
                                      <p:to>
                                        <p:strVal val="visible"/>
                                      </p:to>
                                    </p:set>
                                    <p:animEffect transition="in" filter="circle(in)">
                                      <p:cBhvr>
                                        <p:cTn id="114" dur="2000"/>
                                        <p:tgtEl>
                                          <p:spTgt spid="246838"/>
                                        </p:tgtEl>
                                      </p:cBhvr>
                                    </p:animEffect>
                                  </p:childTnLst>
                                </p:cTn>
                              </p:par>
                              <p:par>
                                <p:cTn id="115" presetID="6" presetClass="entr" presetSubtype="16" fill="hold" grpId="0" nodeType="withEffect">
                                  <p:stCondLst>
                                    <p:cond delay="0"/>
                                  </p:stCondLst>
                                  <p:childTnLst>
                                    <p:set>
                                      <p:cBhvr>
                                        <p:cTn id="116" dur="1" fill="hold">
                                          <p:stCondLst>
                                            <p:cond delay="0"/>
                                          </p:stCondLst>
                                        </p:cTn>
                                        <p:tgtEl>
                                          <p:spTgt spid="246839"/>
                                        </p:tgtEl>
                                        <p:attrNameLst>
                                          <p:attrName>style.visibility</p:attrName>
                                        </p:attrNameLst>
                                      </p:cBhvr>
                                      <p:to>
                                        <p:strVal val="visible"/>
                                      </p:to>
                                    </p:set>
                                    <p:animEffect transition="in" filter="circle(in)">
                                      <p:cBhvr>
                                        <p:cTn id="117" dur="2000"/>
                                        <p:tgtEl>
                                          <p:spTgt spid="246839"/>
                                        </p:tgtEl>
                                      </p:cBhvr>
                                    </p:animEffect>
                                  </p:childTnLst>
                                </p:cTn>
                              </p:par>
                              <p:par>
                                <p:cTn id="118" presetID="6" presetClass="entr" presetSubtype="16" fill="hold" grpId="0" nodeType="withEffect">
                                  <p:stCondLst>
                                    <p:cond delay="0"/>
                                  </p:stCondLst>
                                  <p:childTnLst>
                                    <p:set>
                                      <p:cBhvr>
                                        <p:cTn id="119" dur="1" fill="hold">
                                          <p:stCondLst>
                                            <p:cond delay="0"/>
                                          </p:stCondLst>
                                        </p:cTn>
                                        <p:tgtEl>
                                          <p:spTgt spid="246840"/>
                                        </p:tgtEl>
                                        <p:attrNameLst>
                                          <p:attrName>style.visibility</p:attrName>
                                        </p:attrNameLst>
                                      </p:cBhvr>
                                      <p:to>
                                        <p:strVal val="visible"/>
                                      </p:to>
                                    </p:set>
                                    <p:animEffect transition="in" filter="circle(in)">
                                      <p:cBhvr>
                                        <p:cTn id="120" dur="2000"/>
                                        <p:tgtEl>
                                          <p:spTgt spid="246840"/>
                                        </p:tgtEl>
                                      </p:cBhvr>
                                    </p:animEffect>
                                  </p:childTnLst>
                                </p:cTn>
                              </p:par>
                              <p:par>
                                <p:cTn id="121" presetID="6" presetClass="entr" presetSubtype="16" fill="hold" grpId="0" nodeType="withEffect">
                                  <p:stCondLst>
                                    <p:cond delay="0"/>
                                  </p:stCondLst>
                                  <p:childTnLst>
                                    <p:set>
                                      <p:cBhvr>
                                        <p:cTn id="122" dur="1" fill="hold">
                                          <p:stCondLst>
                                            <p:cond delay="0"/>
                                          </p:stCondLst>
                                        </p:cTn>
                                        <p:tgtEl>
                                          <p:spTgt spid="246842"/>
                                        </p:tgtEl>
                                        <p:attrNameLst>
                                          <p:attrName>style.visibility</p:attrName>
                                        </p:attrNameLst>
                                      </p:cBhvr>
                                      <p:to>
                                        <p:strVal val="visible"/>
                                      </p:to>
                                    </p:set>
                                    <p:animEffect transition="in" filter="circle(in)">
                                      <p:cBhvr>
                                        <p:cTn id="123" dur="2000"/>
                                        <p:tgtEl>
                                          <p:spTgt spid="246842"/>
                                        </p:tgtEl>
                                      </p:cBhvr>
                                    </p:animEffect>
                                  </p:childTnLst>
                                </p:cTn>
                              </p:par>
                              <p:par>
                                <p:cTn id="124" presetID="6" presetClass="entr" presetSubtype="16" fill="hold" grpId="0" nodeType="withEffect">
                                  <p:stCondLst>
                                    <p:cond delay="0"/>
                                  </p:stCondLst>
                                  <p:childTnLst>
                                    <p:set>
                                      <p:cBhvr>
                                        <p:cTn id="125" dur="1" fill="hold">
                                          <p:stCondLst>
                                            <p:cond delay="0"/>
                                          </p:stCondLst>
                                        </p:cTn>
                                        <p:tgtEl>
                                          <p:spTgt spid="246843"/>
                                        </p:tgtEl>
                                        <p:attrNameLst>
                                          <p:attrName>style.visibility</p:attrName>
                                        </p:attrNameLst>
                                      </p:cBhvr>
                                      <p:to>
                                        <p:strVal val="visible"/>
                                      </p:to>
                                    </p:set>
                                    <p:animEffect transition="in" filter="circle(in)">
                                      <p:cBhvr>
                                        <p:cTn id="126" dur="2000"/>
                                        <p:tgtEl>
                                          <p:spTgt spid="246843"/>
                                        </p:tgtEl>
                                      </p:cBhvr>
                                    </p:animEffect>
                                  </p:childTnLst>
                                </p:cTn>
                              </p:par>
                              <p:par>
                                <p:cTn id="127" presetID="6" presetClass="entr" presetSubtype="16" fill="hold" grpId="0" nodeType="withEffect">
                                  <p:stCondLst>
                                    <p:cond delay="0"/>
                                  </p:stCondLst>
                                  <p:childTnLst>
                                    <p:set>
                                      <p:cBhvr>
                                        <p:cTn id="128" dur="1" fill="hold">
                                          <p:stCondLst>
                                            <p:cond delay="0"/>
                                          </p:stCondLst>
                                        </p:cTn>
                                        <p:tgtEl>
                                          <p:spTgt spid="246844"/>
                                        </p:tgtEl>
                                        <p:attrNameLst>
                                          <p:attrName>style.visibility</p:attrName>
                                        </p:attrNameLst>
                                      </p:cBhvr>
                                      <p:to>
                                        <p:strVal val="visible"/>
                                      </p:to>
                                    </p:set>
                                    <p:animEffect transition="in" filter="circle(in)">
                                      <p:cBhvr>
                                        <p:cTn id="129" dur="2000"/>
                                        <p:tgtEl>
                                          <p:spTgt spid="246844"/>
                                        </p:tgtEl>
                                      </p:cBhvr>
                                    </p:animEffect>
                                  </p:childTnLst>
                                </p:cTn>
                              </p:par>
                              <p:par>
                                <p:cTn id="130" presetID="6" presetClass="entr" presetSubtype="16" fill="hold" grpId="0" nodeType="withEffect">
                                  <p:stCondLst>
                                    <p:cond delay="0"/>
                                  </p:stCondLst>
                                  <p:childTnLst>
                                    <p:set>
                                      <p:cBhvr>
                                        <p:cTn id="131" dur="1" fill="hold">
                                          <p:stCondLst>
                                            <p:cond delay="0"/>
                                          </p:stCondLst>
                                        </p:cTn>
                                        <p:tgtEl>
                                          <p:spTgt spid="246845"/>
                                        </p:tgtEl>
                                        <p:attrNameLst>
                                          <p:attrName>style.visibility</p:attrName>
                                        </p:attrNameLst>
                                      </p:cBhvr>
                                      <p:to>
                                        <p:strVal val="visible"/>
                                      </p:to>
                                    </p:set>
                                    <p:animEffect transition="in" filter="circle(in)">
                                      <p:cBhvr>
                                        <p:cTn id="132" dur="2000"/>
                                        <p:tgtEl>
                                          <p:spTgt spid="246845"/>
                                        </p:tgtEl>
                                      </p:cBhvr>
                                    </p:animEffect>
                                  </p:childTnLst>
                                </p:cTn>
                              </p:par>
                              <p:par>
                                <p:cTn id="133" presetID="6" presetClass="entr" presetSubtype="16" fill="hold" grpId="0" nodeType="withEffect">
                                  <p:stCondLst>
                                    <p:cond delay="0"/>
                                  </p:stCondLst>
                                  <p:childTnLst>
                                    <p:set>
                                      <p:cBhvr>
                                        <p:cTn id="134" dur="1" fill="hold">
                                          <p:stCondLst>
                                            <p:cond delay="0"/>
                                          </p:stCondLst>
                                        </p:cTn>
                                        <p:tgtEl>
                                          <p:spTgt spid="246846"/>
                                        </p:tgtEl>
                                        <p:attrNameLst>
                                          <p:attrName>style.visibility</p:attrName>
                                        </p:attrNameLst>
                                      </p:cBhvr>
                                      <p:to>
                                        <p:strVal val="visible"/>
                                      </p:to>
                                    </p:set>
                                    <p:animEffect transition="in" filter="circle(in)">
                                      <p:cBhvr>
                                        <p:cTn id="135" dur="2000"/>
                                        <p:tgtEl>
                                          <p:spTgt spid="246846"/>
                                        </p:tgtEl>
                                      </p:cBhvr>
                                    </p:animEffect>
                                  </p:childTnLst>
                                </p:cTn>
                              </p:par>
                              <p:par>
                                <p:cTn id="136" presetID="6" presetClass="entr" presetSubtype="16" fill="hold" grpId="0" nodeType="withEffect">
                                  <p:stCondLst>
                                    <p:cond delay="0"/>
                                  </p:stCondLst>
                                  <p:childTnLst>
                                    <p:set>
                                      <p:cBhvr>
                                        <p:cTn id="137" dur="1" fill="hold">
                                          <p:stCondLst>
                                            <p:cond delay="0"/>
                                          </p:stCondLst>
                                        </p:cTn>
                                        <p:tgtEl>
                                          <p:spTgt spid="246847"/>
                                        </p:tgtEl>
                                        <p:attrNameLst>
                                          <p:attrName>style.visibility</p:attrName>
                                        </p:attrNameLst>
                                      </p:cBhvr>
                                      <p:to>
                                        <p:strVal val="visible"/>
                                      </p:to>
                                    </p:set>
                                    <p:animEffect transition="in" filter="circle(in)">
                                      <p:cBhvr>
                                        <p:cTn id="138" dur="2000"/>
                                        <p:tgtEl>
                                          <p:spTgt spid="246847"/>
                                        </p:tgtEl>
                                      </p:cBhvr>
                                    </p:animEffect>
                                  </p:childTnLst>
                                </p:cTn>
                              </p:par>
                              <p:par>
                                <p:cTn id="139" presetID="6" presetClass="entr" presetSubtype="16" fill="hold" grpId="0" nodeType="withEffect">
                                  <p:stCondLst>
                                    <p:cond delay="0"/>
                                  </p:stCondLst>
                                  <p:childTnLst>
                                    <p:set>
                                      <p:cBhvr>
                                        <p:cTn id="140" dur="1" fill="hold">
                                          <p:stCondLst>
                                            <p:cond delay="0"/>
                                          </p:stCondLst>
                                        </p:cTn>
                                        <p:tgtEl>
                                          <p:spTgt spid="246848"/>
                                        </p:tgtEl>
                                        <p:attrNameLst>
                                          <p:attrName>style.visibility</p:attrName>
                                        </p:attrNameLst>
                                      </p:cBhvr>
                                      <p:to>
                                        <p:strVal val="visible"/>
                                      </p:to>
                                    </p:set>
                                    <p:animEffect transition="in" filter="circle(in)">
                                      <p:cBhvr>
                                        <p:cTn id="141" dur="2000"/>
                                        <p:tgtEl>
                                          <p:spTgt spid="246848"/>
                                        </p:tgtEl>
                                      </p:cBhvr>
                                    </p:animEffect>
                                  </p:childTnLst>
                                </p:cTn>
                              </p:par>
                              <p:par>
                                <p:cTn id="142" presetID="6" presetClass="entr" presetSubtype="16" fill="hold" grpId="0" nodeType="withEffect">
                                  <p:stCondLst>
                                    <p:cond delay="0"/>
                                  </p:stCondLst>
                                  <p:childTnLst>
                                    <p:set>
                                      <p:cBhvr>
                                        <p:cTn id="143" dur="1" fill="hold">
                                          <p:stCondLst>
                                            <p:cond delay="0"/>
                                          </p:stCondLst>
                                        </p:cTn>
                                        <p:tgtEl>
                                          <p:spTgt spid="246849"/>
                                        </p:tgtEl>
                                        <p:attrNameLst>
                                          <p:attrName>style.visibility</p:attrName>
                                        </p:attrNameLst>
                                      </p:cBhvr>
                                      <p:to>
                                        <p:strVal val="visible"/>
                                      </p:to>
                                    </p:set>
                                    <p:animEffect transition="in" filter="circle(in)">
                                      <p:cBhvr>
                                        <p:cTn id="144" dur="2000"/>
                                        <p:tgtEl>
                                          <p:spTgt spid="246849"/>
                                        </p:tgtEl>
                                      </p:cBhvr>
                                    </p:animEffect>
                                  </p:childTnLst>
                                </p:cTn>
                              </p:par>
                              <p:par>
                                <p:cTn id="145" presetID="6" presetClass="entr" presetSubtype="16" fill="hold" grpId="0" nodeType="withEffect">
                                  <p:stCondLst>
                                    <p:cond delay="0"/>
                                  </p:stCondLst>
                                  <p:childTnLst>
                                    <p:set>
                                      <p:cBhvr>
                                        <p:cTn id="146" dur="1" fill="hold">
                                          <p:stCondLst>
                                            <p:cond delay="0"/>
                                          </p:stCondLst>
                                        </p:cTn>
                                        <p:tgtEl>
                                          <p:spTgt spid="246850"/>
                                        </p:tgtEl>
                                        <p:attrNameLst>
                                          <p:attrName>style.visibility</p:attrName>
                                        </p:attrNameLst>
                                      </p:cBhvr>
                                      <p:to>
                                        <p:strVal val="visible"/>
                                      </p:to>
                                    </p:set>
                                    <p:animEffect transition="in" filter="circle(in)">
                                      <p:cBhvr>
                                        <p:cTn id="147" dur="2000"/>
                                        <p:tgtEl>
                                          <p:spTgt spid="246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96" grpId="0" animBg="1"/>
      <p:bldP spid="246797" grpId="0" animBg="1"/>
      <p:bldP spid="246798" grpId="0" animBg="1"/>
      <p:bldP spid="246799" grpId="0" animBg="1"/>
      <p:bldP spid="246800" grpId="0" animBg="1"/>
      <p:bldP spid="246801" grpId="0" animBg="1"/>
      <p:bldP spid="246804" grpId="0" animBg="1"/>
      <p:bldP spid="246805" grpId="0" animBg="1"/>
      <p:bldP spid="246806" grpId="0" animBg="1"/>
      <p:bldP spid="246807" grpId="0" animBg="1"/>
      <p:bldP spid="246808" grpId="0" animBg="1"/>
      <p:bldP spid="246809" grpId="0" animBg="1"/>
      <p:bldP spid="246810" grpId="0" animBg="1"/>
      <p:bldP spid="246811" grpId="0" animBg="1"/>
      <p:bldP spid="246812" grpId="0" animBg="1"/>
      <p:bldP spid="246813" grpId="0" animBg="1"/>
      <p:bldP spid="246814" grpId="0" animBg="1"/>
      <p:bldP spid="246815" grpId="0" animBg="1"/>
      <p:bldP spid="246816" grpId="0" animBg="1"/>
      <p:bldP spid="246819" grpId="0"/>
      <p:bldP spid="246820" grpId="0"/>
      <p:bldP spid="246821" grpId="0"/>
      <p:bldP spid="246825" grpId="0"/>
      <p:bldP spid="246828" grpId="0"/>
      <p:bldP spid="246829" grpId="0"/>
      <p:bldP spid="246830" grpId="0"/>
      <p:bldP spid="246831" grpId="0"/>
      <p:bldP spid="246832" grpId="0"/>
      <p:bldP spid="246833" grpId="0"/>
      <p:bldP spid="246834" grpId="0"/>
      <p:bldP spid="246835" grpId="0"/>
      <p:bldP spid="246836" grpId="0"/>
      <p:bldP spid="246837" grpId="0"/>
      <p:bldP spid="246838" grpId="0" animBg="1"/>
      <p:bldP spid="246839" grpId="0" animBg="1"/>
      <p:bldP spid="246840" grpId="0" animBg="1"/>
      <p:bldP spid="246842" grpId="0" animBg="1"/>
      <p:bldP spid="246843" grpId="0" animBg="1"/>
      <p:bldP spid="246844" grpId="0" animBg="1"/>
      <p:bldP spid="246845" grpId="0" animBg="1"/>
      <p:bldP spid="246846" grpId="0"/>
      <p:bldP spid="246847" grpId="0"/>
      <p:bldP spid="246848" grpId="0"/>
      <p:bldP spid="246849" grpId="0"/>
      <p:bldP spid="246850"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Text Box 5"/>
          <p:cNvSpPr txBox="1">
            <a:spLocks noChangeArrowheads="1"/>
          </p:cNvSpPr>
          <p:nvPr/>
        </p:nvSpPr>
        <p:spPr bwMode="auto">
          <a:xfrm>
            <a:off x="250825" y="2060575"/>
            <a:ext cx="8208963" cy="1525588"/>
          </a:xfrm>
          <a:prstGeom prst="rect">
            <a:avLst/>
          </a:prstGeom>
          <a:noFill/>
          <a:ln w="9525">
            <a:noFill/>
            <a:miter lim="800000"/>
            <a:headEnd/>
            <a:tailEnd/>
          </a:ln>
          <a:effectLst/>
        </p:spPr>
        <p:txBody>
          <a:bodyPr>
            <a:spAutoFit/>
          </a:bodyPr>
          <a:lstStyle/>
          <a:p>
            <a:pPr>
              <a:spcBef>
                <a:spcPct val="50000"/>
              </a:spcBef>
            </a:pPr>
            <a:r>
              <a:rPr lang="fa-IR" sz="4000">
                <a:solidFill>
                  <a:srgbClr val="00FF99"/>
                </a:solidFill>
              </a:rPr>
              <a:t>قسمت سوم : </a:t>
            </a:r>
          </a:p>
          <a:p>
            <a:pPr>
              <a:spcBef>
                <a:spcPct val="50000"/>
              </a:spcBef>
            </a:pPr>
            <a:r>
              <a:rPr lang="fa-IR" sz="3600">
                <a:solidFill>
                  <a:srgbClr val="00FF99"/>
                </a:solidFill>
              </a:rPr>
              <a:t>عرضه تولیدات ( ستاده ها ) در بازار</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9397">
                                            <p:txEl>
                                              <p:pRg st="0" end="0"/>
                                            </p:txEl>
                                          </p:spTgt>
                                        </p:tgtEl>
                                        <p:attrNameLst>
                                          <p:attrName>style.visibility</p:attrName>
                                        </p:attrNameLst>
                                      </p:cBhvr>
                                      <p:to>
                                        <p:strVal val="visible"/>
                                      </p:to>
                                    </p:set>
                                    <p:animEffect transition="in" filter="dissolve">
                                      <p:cBhvr>
                                        <p:cTn id="7" dur="500"/>
                                        <p:tgtEl>
                                          <p:spTgt spid="59397">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9397">
                                            <p:txEl>
                                              <p:pRg st="1" end="1"/>
                                            </p:txEl>
                                          </p:spTgt>
                                        </p:tgtEl>
                                        <p:attrNameLst>
                                          <p:attrName>style.visibility</p:attrName>
                                        </p:attrNameLst>
                                      </p:cBhvr>
                                      <p:to>
                                        <p:strVal val="visible"/>
                                      </p:to>
                                    </p:set>
                                    <p:animEffect transition="in" filter="dissolve">
                                      <p:cBhvr>
                                        <p:cTn id="10" dur="500"/>
                                        <p:tgtEl>
                                          <p:spTgt spid="5939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4" name="Text Box 4"/>
          <p:cNvSpPr txBox="1">
            <a:spLocks noChangeArrowheads="1"/>
          </p:cNvSpPr>
          <p:nvPr/>
        </p:nvSpPr>
        <p:spPr bwMode="auto">
          <a:xfrm>
            <a:off x="179388" y="1989138"/>
            <a:ext cx="8569325" cy="1862137"/>
          </a:xfrm>
          <a:prstGeom prst="rect">
            <a:avLst/>
          </a:prstGeom>
          <a:noFill/>
          <a:ln w="9525">
            <a:noFill/>
            <a:miter lim="800000"/>
            <a:headEnd/>
            <a:tailEnd/>
          </a:ln>
          <a:effectLst/>
        </p:spPr>
        <p:txBody>
          <a:bodyPr>
            <a:spAutoFit/>
          </a:bodyPr>
          <a:lstStyle/>
          <a:p>
            <a:pPr>
              <a:spcBef>
                <a:spcPct val="50000"/>
              </a:spcBef>
            </a:pPr>
            <a:r>
              <a:rPr lang="fa-IR" sz="3200">
                <a:solidFill>
                  <a:srgbClr val="00FF99"/>
                </a:solidFill>
              </a:rPr>
              <a:t>هدف کلی :</a:t>
            </a:r>
          </a:p>
          <a:p>
            <a:pPr>
              <a:spcBef>
                <a:spcPct val="50000"/>
              </a:spcBef>
            </a:pPr>
            <a:r>
              <a:rPr lang="fa-IR" sz="2800">
                <a:solidFill>
                  <a:srgbClr val="00FF99"/>
                </a:solidFill>
              </a:rPr>
              <a:t>دانشجو مفهوم عرضه و منحنی عرضه را می فهمد.</a:t>
            </a:r>
            <a:endParaRPr lang="en-US" sz="2800">
              <a:solidFill>
                <a:srgbClr val="00FF99"/>
              </a:solidFill>
            </a:endParaRPr>
          </a:p>
          <a:p>
            <a:pPr>
              <a:spcBef>
                <a:spcPct val="50000"/>
              </a:spcBef>
            </a:pP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5044">
                                            <p:txEl>
                                              <p:pRg st="0" end="0"/>
                                            </p:txEl>
                                          </p:spTgt>
                                        </p:tgtEl>
                                        <p:attrNameLst>
                                          <p:attrName>style.visibility</p:attrName>
                                        </p:attrNameLst>
                                      </p:cBhvr>
                                      <p:to>
                                        <p:strVal val="visible"/>
                                      </p:to>
                                    </p:set>
                                    <p:animEffect transition="in" filter="dissolve">
                                      <p:cBhvr>
                                        <p:cTn id="7" dur="500"/>
                                        <p:tgtEl>
                                          <p:spTgt spid="21504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5044">
                                            <p:txEl>
                                              <p:pRg st="1" end="1"/>
                                            </p:txEl>
                                          </p:spTgt>
                                        </p:tgtEl>
                                        <p:attrNameLst>
                                          <p:attrName>style.visibility</p:attrName>
                                        </p:attrNameLst>
                                      </p:cBhvr>
                                      <p:to>
                                        <p:strVal val="visible"/>
                                      </p:to>
                                    </p:set>
                                    <p:animEffect transition="in" filter="dissolve">
                                      <p:cBhvr>
                                        <p:cTn id="10" dur="500"/>
                                        <p:tgtEl>
                                          <p:spTgt spid="21504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ext Box 4"/>
          <p:cNvSpPr txBox="1">
            <a:spLocks noChangeArrowheads="1"/>
          </p:cNvSpPr>
          <p:nvPr/>
        </p:nvSpPr>
        <p:spPr bwMode="auto">
          <a:xfrm>
            <a:off x="179388" y="1268413"/>
            <a:ext cx="8424862" cy="4213225"/>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99"/>
                </a:solidFill>
              </a:rPr>
              <a:t>هدفهای رفتاری :</a:t>
            </a:r>
          </a:p>
          <a:p>
            <a:pPr marL="342900" indent="-342900">
              <a:spcBef>
                <a:spcPct val="50000"/>
              </a:spcBef>
              <a:buFontTx/>
              <a:buAutoNum type="arabicPeriod"/>
            </a:pPr>
            <a:r>
              <a:rPr lang="fa-IR" sz="2800">
                <a:solidFill>
                  <a:srgbClr val="00FF99"/>
                </a:solidFill>
              </a:rPr>
              <a:t>واژه  « عرضه » را در اقتصاد تعریف کند.</a:t>
            </a:r>
          </a:p>
          <a:p>
            <a:pPr marL="342900" indent="-342900">
              <a:spcBef>
                <a:spcPct val="50000"/>
              </a:spcBef>
              <a:buFontTx/>
              <a:buAutoNum type="arabicPeriod"/>
            </a:pPr>
            <a:r>
              <a:rPr lang="fa-IR" sz="2800">
                <a:solidFill>
                  <a:srgbClr val="00FF99"/>
                </a:solidFill>
              </a:rPr>
              <a:t>عوامل تعیین کننده در مقدار عرضه یک کالا را برشمارد.</a:t>
            </a:r>
          </a:p>
          <a:p>
            <a:pPr marL="342900" indent="-342900" algn="just">
              <a:spcBef>
                <a:spcPct val="50000"/>
              </a:spcBef>
              <a:buFontTx/>
              <a:buAutoNum type="arabicPeriod"/>
            </a:pPr>
            <a:r>
              <a:rPr lang="fa-IR" sz="2800">
                <a:solidFill>
                  <a:srgbClr val="00FF99"/>
                </a:solidFill>
              </a:rPr>
              <a:t>« جدول عرضه » و « قانون عرضه » را با ذکر یک مثال تعریف نماید.</a:t>
            </a:r>
          </a:p>
          <a:p>
            <a:pPr marL="342900" indent="-342900">
              <a:spcBef>
                <a:spcPct val="50000"/>
              </a:spcBef>
              <a:buFontTx/>
              <a:buAutoNum type="arabicPeriod"/>
            </a:pPr>
            <a:r>
              <a:rPr lang="fa-IR" sz="2800">
                <a:solidFill>
                  <a:srgbClr val="00FF99"/>
                </a:solidFill>
              </a:rPr>
              <a:t>« منحنی عرضه » را تعریف کند.</a:t>
            </a:r>
          </a:p>
          <a:p>
            <a:pPr marL="342900" indent="-342900">
              <a:spcBef>
                <a:spcPct val="50000"/>
              </a:spcBef>
            </a:pP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0420">
                                            <p:txEl>
                                              <p:pRg st="0" end="0"/>
                                            </p:txEl>
                                          </p:spTgt>
                                        </p:tgtEl>
                                        <p:attrNameLst>
                                          <p:attrName>style.visibility</p:attrName>
                                        </p:attrNameLst>
                                      </p:cBhvr>
                                      <p:to>
                                        <p:strVal val="visible"/>
                                      </p:to>
                                    </p:set>
                                    <p:animEffect transition="in" filter="dissolve">
                                      <p:cBhvr>
                                        <p:cTn id="7" dur="500"/>
                                        <p:tgtEl>
                                          <p:spTgt spid="6042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0420">
                                            <p:txEl>
                                              <p:pRg st="1" end="1"/>
                                            </p:txEl>
                                          </p:spTgt>
                                        </p:tgtEl>
                                        <p:attrNameLst>
                                          <p:attrName>style.visibility</p:attrName>
                                        </p:attrNameLst>
                                      </p:cBhvr>
                                      <p:to>
                                        <p:strVal val="visible"/>
                                      </p:to>
                                    </p:set>
                                    <p:animEffect transition="in" filter="dissolve">
                                      <p:cBhvr>
                                        <p:cTn id="10" dur="500"/>
                                        <p:tgtEl>
                                          <p:spTgt spid="6042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60420">
                                            <p:txEl>
                                              <p:pRg st="2" end="2"/>
                                            </p:txEl>
                                          </p:spTgt>
                                        </p:tgtEl>
                                        <p:attrNameLst>
                                          <p:attrName>style.visibility</p:attrName>
                                        </p:attrNameLst>
                                      </p:cBhvr>
                                      <p:to>
                                        <p:strVal val="visible"/>
                                      </p:to>
                                    </p:set>
                                    <p:animEffect transition="in" filter="dissolve">
                                      <p:cBhvr>
                                        <p:cTn id="13" dur="500"/>
                                        <p:tgtEl>
                                          <p:spTgt spid="6042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60420">
                                            <p:txEl>
                                              <p:pRg st="3" end="3"/>
                                            </p:txEl>
                                          </p:spTgt>
                                        </p:tgtEl>
                                        <p:attrNameLst>
                                          <p:attrName>style.visibility</p:attrName>
                                        </p:attrNameLst>
                                      </p:cBhvr>
                                      <p:to>
                                        <p:strVal val="visible"/>
                                      </p:to>
                                    </p:set>
                                    <p:animEffect transition="in" filter="dissolve">
                                      <p:cBhvr>
                                        <p:cTn id="16" dur="500"/>
                                        <p:tgtEl>
                                          <p:spTgt spid="60420">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60420">
                                            <p:txEl>
                                              <p:pRg st="4" end="4"/>
                                            </p:txEl>
                                          </p:spTgt>
                                        </p:tgtEl>
                                        <p:attrNameLst>
                                          <p:attrName>style.visibility</p:attrName>
                                        </p:attrNameLst>
                                      </p:cBhvr>
                                      <p:to>
                                        <p:strVal val="visible"/>
                                      </p:to>
                                    </p:set>
                                    <p:animEffect transition="in" filter="dissolve">
                                      <p:cBhvr>
                                        <p:cTn id="19" dur="500"/>
                                        <p:tgtEl>
                                          <p:spTgt spid="6042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Text Box 4"/>
          <p:cNvSpPr txBox="1">
            <a:spLocks noChangeArrowheads="1"/>
          </p:cNvSpPr>
          <p:nvPr/>
        </p:nvSpPr>
        <p:spPr bwMode="auto">
          <a:xfrm>
            <a:off x="395288" y="1341438"/>
            <a:ext cx="8208962" cy="4425950"/>
          </a:xfrm>
          <a:prstGeom prst="rect">
            <a:avLst/>
          </a:prstGeom>
          <a:noFill/>
          <a:ln w="9525">
            <a:noFill/>
            <a:miter lim="800000"/>
            <a:headEnd/>
            <a:tailEnd/>
          </a:ln>
          <a:effectLst/>
        </p:spPr>
        <p:txBody>
          <a:bodyPr>
            <a:spAutoFit/>
          </a:bodyPr>
          <a:lstStyle/>
          <a:p>
            <a:pPr marL="342900" indent="-342900">
              <a:spcBef>
                <a:spcPct val="50000"/>
              </a:spcBef>
            </a:pPr>
            <a:r>
              <a:rPr lang="fa-IR" sz="3200">
                <a:solidFill>
                  <a:srgbClr val="00FF99"/>
                </a:solidFill>
              </a:rPr>
              <a:t>ادامه هدفهای رفتاری :</a:t>
            </a:r>
          </a:p>
          <a:p>
            <a:pPr marL="342900" indent="-342900">
              <a:spcBef>
                <a:spcPct val="50000"/>
              </a:spcBef>
            </a:pPr>
            <a:r>
              <a:rPr lang="fa-IR" sz="2800">
                <a:solidFill>
                  <a:srgbClr val="00FF99"/>
                </a:solidFill>
              </a:rPr>
              <a:t>5. اصطلاح « عرضه بازار » را با آوردن یک مثال تعریف نماید.</a:t>
            </a:r>
          </a:p>
          <a:p>
            <a:pPr marL="342900" indent="-342900" algn="just">
              <a:spcBef>
                <a:spcPct val="50000"/>
              </a:spcBef>
            </a:pPr>
            <a:r>
              <a:rPr lang="fa-IR" sz="2800">
                <a:solidFill>
                  <a:srgbClr val="00FF99"/>
                </a:solidFill>
              </a:rPr>
              <a:t>6. با رسم یک نمودار ، جابجایی در منحنی عرضه که ناشی از تغییر تکنولوژی تولید است را نشان دهد.</a:t>
            </a:r>
          </a:p>
          <a:p>
            <a:pPr marL="342900" indent="-342900" algn="just">
              <a:spcBef>
                <a:spcPct val="50000"/>
              </a:spcBef>
            </a:pPr>
            <a:r>
              <a:rPr lang="fa-IR" sz="2800">
                <a:solidFill>
                  <a:srgbClr val="00FF99"/>
                </a:solidFill>
              </a:rPr>
              <a:t>7. « منحنی عرضه بازار » را رسم نموده و موقعیت های مختلف روی منحنی را تشریح کند.</a:t>
            </a:r>
          </a:p>
          <a:p>
            <a:pPr marL="342900" indent="-342900" algn="just">
              <a:spcBef>
                <a:spcPct val="50000"/>
              </a:spcBef>
            </a:pPr>
            <a:r>
              <a:rPr lang="fa-IR" sz="2800">
                <a:solidFill>
                  <a:srgbClr val="00FF99"/>
                </a:solidFill>
              </a:rPr>
              <a:t>8. تفاوت بین حرکت روی منحنی عرضه و جابجایی عرضه را بازگو نماید.</a:t>
            </a: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6068">
                                            <p:txEl>
                                              <p:pRg st="0" end="0"/>
                                            </p:txEl>
                                          </p:spTgt>
                                        </p:tgtEl>
                                        <p:attrNameLst>
                                          <p:attrName>style.visibility</p:attrName>
                                        </p:attrNameLst>
                                      </p:cBhvr>
                                      <p:to>
                                        <p:strVal val="visible"/>
                                      </p:to>
                                    </p:set>
                                    <p:animEffect transition="in" filter="dissolve">
                                      <p:cBhvr>
                                        <p:cTn id="7" dur="500"/>
                                        <p:tgtEl>
                                          <p:spTgt spid="21606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16068">
                                            <p:txEl>
                                              <p:pRg st="1" end="1"/>
                                            </p:txEl>
                                          </p:spTgt>
                                        </p:tgtEl>
                                        <p:attrNameLst>
                                          <p:attrName>style.visibility</p:attrName>
                                        </p:attrNameLst>
                                      </p:cBhvr>
                                      <p:to>
                                        <p:strVal val="visible"/>
                                      </p:to>
                                    </p:set>
                                    <p:animEffect transition="in" filter="dissolve">
                                      <p:cBhvr>
                                        <p:cTn id="10" dur="500"/>
                                        <p:tgtEl>
                                          <p:spTgt spid="216068">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16068">
                                            <p:txEl>
                                              <p:pRg st="2" end="2"/>
                                            </p:txEl>
                                          </p:spTgt>
                                        </p:tgtEl>
                                        <p:attrNameLst>
                                          <p:attrName>style.visibility</p:attrName>
                                        </p:attrNameLst>
                                      </p:cBhvr>
                                      <p:to>
                                        <p:strVal val="visible"/>
                                      </p:to>
                                    </p:set>
                                    <p:animEffect transition="in" filter="dissolve">
                                      <p:cBhvr>
                                        <p:cTn id="13" dur="500"/>
                                        <p:tgtEl>
                                          <p:spTgt spid="216068">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216068">
                                            <p:txEl>
                                              <p:pRg st="3" end="3"/>
                                            </p:txEl>
                                          </p:spTgt>
                                        </p:tgtEl>
                                        <p:attrNameLst>
                                          <p:attrName>style.visibility</p:attrName>
                                        </p:attrNameLst>
                                      </p:cBhvr>
                                      <p:to>
                                        <p:strVal val="visible"/>
                                      </p:to>
                                    </p:set>
                                    <p:animEffect transition="in" filter="dissolve">
                                      <p:cBhvr>
                                        <p:cTn id="16" dur="500"/>
                                        <p:tgtEl>
                                          <p:spTgt spid="216068">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216068">
                                            <p:txEl>
                                              <p:pRg st="4" end="4"/>
                                            </p:txEl>
                                          </p:spTgt>
                                        </p:tgtEl>
                                        <p:attrNameLst>
                                          <p:attrName>style.visibility</p:attrName>
                                        </p:attrNameLst>
                                      </p:cBhvr>
                                      <p:to>
                                        <p:strVal val="visible"/>
                                      </p:to>
                                    </p:set>
                                    <p:animEffect transition="in" filter="dissolve">
                                      <p:cBhvr>
                                        <p:cTn id="19" dur="500"/>
                                        <p:tgtEl>
                                          <p:spTgt spid="2160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Text Box 4"/>
          <p:cNvSpPr txBox="1">
            <a:spLocks noChangeArrowheads="1"/>
          </p:cNvSpPr>
          <p:nvPr/>
        </p:nvSpPr>
        <p:spPr bwMode="auto">
          <a:xfrm>
            <a:off x="250825" y="620713"/>
            <a:ext cx="8353425" cy="5922962"/>
          </a:xfrm>
          <a:prstGeom prst="rect">
            <a:avLst/>
          </a:prstGeom>
          <a:noFill/>
          <a:ln w="9525">
            <a:noFill/>
            <a:miter lim="800000"/>
            <a:headEnd/>
            <a:tailEnd/>
          </a:ln>
          <a:effectLst/>
        </p:spPr>
        <p:txBody>
          <a:bodyPr>
            <a:spAutoFit/>
          </a:bodyPr>
          <a:lstStyle/>
          <a:p>
            <a:pPr>
              <a:spcBef>
                <a:spcPct val="50000"/>
              </a:spcBef>
            </a:pPr>
            <a:r>
              <a:rPr lang="fa-IR" sz="3200">
                <a:solidFill>
                  <a:srgbClr val="00FF99"/>
                </a:solidFill>
              </a:rPr>
              <a:t>عرضه تولیدات ( ستاده ها ) در بازار :</a:t>
            </a:r>
          </a:p>
          <a:p>
            <a:pPr algn="just">
              <a:spcBef>
                <a:spcPct val="50000"/>
              </a:spcBef>
            </a:pPr>
            <a:r>
              <a:rPr lang="fa-IR" sz="2800">
                <a:solidFill>
                  <a:srgbClr val="00FF99"/>
                </a:solidFill>
              </a:rPr>
              <a:t>اقتصاد خرد علاوه بر بررسی رفتار خانوارها یا مصرف کنندگان به مطالعه رفتار بنگاهها یا تولید کنندگان کالاها و خدمات نیز می پردازد. به طور خلاصه ، عرضه تولیدات بستگی به عوامل زیر دارد :</a:t>
            </a:r>
          </a:p>
          <a:p>
            <a:pPr algn="just">
              <a:spcBef>
                <a:spcPct val="50000"/>
              </a:spcBef>
            </a:pPr>
            <a:r>
              <a:rPr lang="fa-IR" sz="2800">
                <a:solidFill>
                  <a:srgbClr val="00FF99"/>
                </a:solidFill>
              </a:rPr>
              <a:t>1- درآمد</a:t>
            </a:r>
          </a:p>
          <a:p>
            <a:pPr algn="just">
              <a:spcBef>
                <a:spcPct val="50000"/>
              </a:spcBef>
            </a:pPr>
            <a:r>
              <a:rPr lang="fa-IR" sz="2800">
                <a:solidFill>
                  <a:srgbClr val="00FF99"/>
                </a:solidFill>
              </a:rPr>
              <a:t>     الف) قیمت ستاده</a:t>
            </a:r>
          </a:p>
          <a:p>
            <a:pPr algn="just">
              <a:spcBef>
                <a:spcPct val="50000"/>
              </a:spcBef>
            </a:pPr>
            <a:r>
              <a:rPr lang="fa-IR" sz="2800">
                <a:solidFill>
                  <a:srgbClr val="00FF99"/>
                </a:solidFill>
              </a:rPr>
              <a:t>      ب) مقدار تولیدات فروخته شده</a:t>
            </a:r>
          </a:p>
          <a:p>
            <a:pPr algn="just">
              <a:spcBef>
                <a:spcPct val="50000"/>
              </a:spcBef>
            </a:pPr>
            <a:r>
              <a:rPr lang="fa-IR" sz="2800">
                <a:solidFill>
                  <a:srgbClr val="00FF99"/>
                </a:solidFill>
              </a:rPr>
              <a:t>2- هزینه تولید</a:t>
            </a:r>
          </a:p>
          <a:p>
            <a:pPr algn="just">
              <a:spcBef>
                <a:spcPct val="50000"/>
              </a:spcBef>
            </a:pPr>
            <a:r>
              <a:rPr lang="fa-IR" sz="2800">
                <a:solidFill>
                  <a:srgbClr val="00FF99"/>
                </a:solidFill>
              </a:rPr>
              <a:t>    الف) مقدار نهاده های مورد نیاز</a:t>
            </a:r>
          </a:p>
          <a:p>
            <a:pPr algn="just">
              <a:spcBef>
                <a:spcPct val="50000"/>
              </a:spcBef>
            </a:pPr>
            <a:r>
              <a:rPr lang="fa-IR" sz="2800">
                <a:solidFill>
                  <a:srgbClr val="00FF99"/>
                </a:solidFill>
              </a:rPr>
              <a:t>     ب) قیمت نهاده ها  </a:t>
            </a:r>
            <a:endParaRPr lang="en-US" sz="2800">
              <a:solidFill>
                <a:srgbClr val="00FF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44">
                                            <p:txEl>
                                              <p:pRg st="0" end="0"/>
                                            </p:txEl>
                                          </p:spTgt>
                                        </p:tgtEl>
                                        <p:attrNameLst>
                                          <p:attrName>style.visibility</p:attrName>
                                        </p:attrNameLst>
                                      </p:cBhvr>
                                      <p:to>
                                        <p:strVal val="visible"/>
                                      </p:to>
                                    </p:set>
                                    <p:animEffect transition="in" filter="dissolve">
                                      <p:cBhvr>
                                        <p:cTn id="7" dur="500"/>
                                        <p:tgtEl>
                                          <p:spTgt spid="6144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1444">
                                            <p:txEl>
                                              <p:pRg st="1" end="1"/>
                                            </p:txEl>
                                          </p:spTgt>
                                        </p:tgtEl>
                                        <p:attrNameLst>
                                          <p:attrName>style.visibility</p:attrName>
                                        </p:attrNameLst>
                                      </p:cBhvr>
                                      <p:to>
                                        <p:strVal val="visible"/>
                                      </p:to>
                                    </p:set>
                                    <p:animEffect transition="in" filter="dissolve">
                                      <p:cBhvr>
                                        <p:cTn id="10" dur="500"/>
                                        <p:tgtEl>
                                          <p:spTgt spid="6144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61444">
                                            <p:txEl>
                                              <p:pRg st="2" end="2"/>
                                            </p:txEl>
                                          </p:spTgt>
                                        </p:tgtEl>
                                        <p:attrNameLst>
                                          <p:attrName>style.visibility</p:attrName>
                                        </p:attrNameLst>
                                      </p:cBhvr>
                                      <p:to>
                                        <p:strVal val="visible"/>
                                      </p:to>
                                    </p:set>
                                    <p:animEffect transition="in" filter="dissolve">
                                      <p:cBhvr>
                                        <p:cTn id="13" dur="500"/>
                                        <p:tgtEl>
                                          <p:spTgt spid="61444">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61444">
                                            <p:txEl>
                                              <p:pRg st="3" end="3"/>
                                            </p:txEl>
                                          </p:spTgt>
                                        </p:tgtEl>
                                        <p:attrNameLst>
                                          <p:attrName>style.visibility</p:attrName>
                                        </p:attrNameLst>
                                      </p:cBhvr>
                                      <p:to>
                                        <p:strVal val="visible"/>
                                      </p:to>
                                    </p:set>
                                    <p:animEffect transition="in" filter="dissolve">
                                      <p:cBhvr>
                                        <p:cTn id="16" dur="500"/>
                                        <p:tgtEl>
                                          <p:spTgt spid="61444">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61444">
                                            <p:txEl>
                                              <p:pRg st="4" end="4"/>
                                            </p:txEl>
                                          </p:spTgt>
                                        </p:tgtEl>
                                        <p:attrNameLst>
                                          <p:attrName>style.visibility</p:attrName>
                                        </p:attrNameLst>
                                      </p:cBhvr>
                                      <p:to>
                                        <p:strVal val="visible"/>
                                      </p:to>
                                    </p:set>
                                    <p:animEffect transition="in" filter="dissolve">
                                      <p:cBhvr>
                                        <p:cTn id="19" dur="500"/>
                                        <p:tgtEl>
                                          <p:spTgt spid="61444">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61444">
                                            <p:txEl>
                                              <p:pRg st="5" end="5"/>
                                            </p:txEl>
                                          </p:spTgt>
                                        </p:tgtEl>
                                        <p:attrNameLst>
                                          <p:attrName>style.visibility</p:attrName>
                                        </p:attrNameLst>
                                      </p:cBhvr>
                                      <p:to>
                                        <p:strVal val="visible"/>
                                      </p:to>
                                    </p:set>
                                    <p:animEffect transition="in" filter="dissolve">
                                      <p:cBhvr>
                                        <p:cTn id="22" dur="500"/>
                                        <p:tgtEl>
                                          <p:spTgt spid="61444">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61444">
                                            <p:txEl>
                                              <p:pRg st="6" end="6"/>
                                            </p:txEl>
                                          </p:spTgt>
                                        </p:tgtEl>
                                        <p:attrNameLst>
                                          <p:attrName>style.visibility</p:attrName>
                                        </p:attrNameLst>
                                      </p:cBhvr>
                                      <p:to>
                                        <p:strVal val="visible"/>
                                      </p:to>
                                    </p:set>
                                    <p:animEffect transition="in" filter="dissolve">
                                      <p:cBhvr>
                                        <p:cTn id="25" dur="500"/>
                                        <p:tgtEl>
                                          <p:spTgt spid="61444">
                                            <p:txEl>
                                              <p:pRg st="6" end="6"/>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61444">
                                            <p:txEl>
                                              <p:pRg st="7" end="7"/>
                                            </p:txEl>
                                          </p:spTgt>
                                        </p:tgtEl>
                                        <p:attrNameLst>
                                          <p:attrName>style.visibility</p:attrName>
                                        </p:attrNameLst>
                                      </p:cBhvr>
                                      <p:to>
                                        <p:strVal val="visible"/>
                                      </p:to>
                                    </p:set>
                                    <p:animEffect transition="in" filter="dissolve">
                                      <p:cBhvr>
                                        <p:cTn id="28" dur="500"/>
                                        <p:tgtEl>
                                          <p:spTgt spid="6144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Digital Dots</Template>
  <TotalTime>1937</TotalTime>
  <Words>10733</Words>
  <Application>Microsoft Office PowerPoint</Application>
  <PresentationFormat>On-screen Show (4:3)</PresentationFormat>
  <Paragraphs>1252</Paragraphs>
  <Slides>243</Slides>
  <Notes>0</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243</vt:i4>
      </vt:variant>
    </vt:vector>
  </HeadingPairs>
  <TitlesOfParts>
    <vt:vector size="245" baseType="lpstr">
      <vt:lpstr>Digital Dots</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Kia Rayaneh Sabz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Hossein</dc:creator>
  <cp:lastModifiedBy>int</cp:lastModifiedBy>
  <cp:revision>1121</cp:revision>
  <dcterms:created xsi:type="dcterms:W3CDTF">2006-08-11T15:28:08Z</dcterms:created>
  <dcterms:modified xsi:type="dcterms:W3CDTF">2020-04-22T07:30:57Z</dcterms:modified>
</cp:coreProperties>
</file>