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2454E913-64EA-4388-8A1D-214F14DB6E39}" type="datetimeFigureOut">
              <a:rPr lang="fa-IR" smtClean="0"/>
              <a:t>07/20/1441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EB48717-4470-4BA3-A4A8-E1889BDE8E29}" type="slidenum">
              <a:rPr lang="fa-IR" smtClean="0"/>
              <a:t>‹#›</a:t>
            </a:fld>
            <a:endParaRPr lang="fa-IR"/>
          </a:p>
        </p:txBody>
      </p:sp>
    </p:spTree>
    <p:extLst>
      <p:ext uri="{BB962C8B-B14F-4D97-AF65-F5344CB8AC3E}">
        <p14:creationId xmlns:p14="http://schemas.microsoft.com/office/powerpoint/2010/main" val="429311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454E913-64EA-4388-8A1D-214F14DB6E39}" type="datetimeFigureOut">
              <a:rPr lang="fa-IR" smtClean="0"/>
              <a:t>07/20/1441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EB48717-4470-4BA3-A4A8-E1889BDE8E29}" type="slidenum">
              <a:rPr lang="fa-IR" smtClean="0"/>
              <a:t>‹#›</a:t>
            </a:fld>
            <a:endParaRPr lang="fa-IR"/>
          </a:p>
        </p:txBody>
      </p:sp>
    </p:spTree>
    <p:extLst>
      <p:ext uri="{BB962C8B-B14F-4D97-AF65-F5344CB8AC3E}">
        <p14:creationId xmlns:p14="http://schemas.microsoft.com/office/powerpoint/2010/main" val="2352838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454E913-64EA-4388-8A1D-214F14DB6E39}" type="datetimeFigureOut">
              <a:rPr lang="fa-IR" smtClean="0"/>
              <a:t>07/20/1441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EB48717-4470-4BA3-A4A8-E1889BDE8E29}" type="slidenum">
              <a:rPr lang="fa-IR" smtClean="0"/>
              <a:t>‹#›</a:t>
            </a:fld>
            <a:endParaRPr lang="fa-IR"/>
          </a:p>
        </p:txBody>
      </p:sp>
    </p:spTree>
    <p:extLst>
      <p:ext uri="{BB962C8B-B14F-4D97-AF65-F5344CB8AC3E}">
        <p14:creationId xmlns:p14="http://schemas.microsoft.com/office/powerpoint/2010/main" val="949920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454E913-64EA-4388-8A1D-214F14DB6E39}" type="datetimeFigureOut">
              <a:rPr lang="fa-IR" smtClean="0"/>
              <a:t>07/20/1441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EB48717-4470-4BA3-A4A8-E1889BDE8E29}" type="slidenum">
              <a:rPr lang="fa-IR" smtClean="0"/>
              <a:t>‹#›</a:t>
            </a:fld>
            <a:endParaRPr lang="fa-IR"/>
          </a:p>
        </p:txBody>
      </p:sp>
    </p:spTree>
    <p:extLst>
      <p:ext uri="{BB962C8B-B14F-4D97-AF65-F5344CB8AC3E}">
        <p14:creationId xmlns:p14="http://schemas.microsoft.com/office/powerpoint/2010/main" val="2089584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454E913-64EA-4388-8A1D-214F14DB6E39}" type="datetimeFigureOut">
              <a:rPr lang="fa-IR" smtClean="0"/>
              <a:t>07/20/1441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EB48717-4470-4BA3-A4A8-E1889BDE8E29}" type="slidenum">
              <a:rPr lang="fa-IR" smtClean="0"/>
              <a:t>‹#›</a:t>
            </a:fld>
            <a:endParaRPr lang="fa-IR"/>
          </a:p>
        </p:txBody>
      </p:sp>
    </p:spTree>
    <p:extLst>
      <p:ext uri="{BB962C8B-B14F-4D97-AF65-F5344CB8AC3E}">
        <p14:creationId xmlns:p14="http://schemas.microsoft.com/office/powerpoint/2010/main" val="2678556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2454E913-64EA-4388-8A1D-214F14DB6E39}" type="datetimeFigureOut">
              <a:rPr lang="fa-IR" smtClean="0"/>
              <a:t>07/20/1441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EB48717-4470-4BA3-A4A8-E1889BDE8E29}" type="slidenum">
              <a:rPr lang="fa-IR" smtClean="0"/>
              <a:t>‹#›</a:t>
            </a:fld>
            <a:endParaRPr lang="fa-IR"/>
          </a:p>
        </p:txBody>
      </p:sp>
    </p:spTree>
    <p:extLst>
      <p:ext uri="{BB962C8B-B14F-4D97-AF65-F5344CB8AC3E}">
        <p14:creationId xmlns:p14="http://schemas.microsoft.com/office/powerpoint/2010/main" val="2641225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454E913-64EA-4388-8A1D-214F14DB6E39}" type="datetimeFigureOut">
              <a:rPr lang="fa-IR" smtClean="0"/>
              <a:t>07/20/1441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EB48717-4470-4BA3-A4A8-E1889BDE8E29}" type="slidenum">
              <a:rPr lang="fa-IR" smtClean="0"/>
              <a:t>‹#›</a:t>
            </a:fld>
            <a:endParaRPr lang="fa-IR"/>
          </a:p>
        </p:txBody>
      </p:sp>
    </p:spTree>
    <p:extLst>
      <p:ext uri="{BB962C8B-B14F-4D97-AF65-F5344CB8AC3E}">
        <p14:creationId xmlns:p14="http://schemas.microsoft.com/office/powerpoint/2010/main" val="2302099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454E913-64EA-4388-8A1D-214F14DB6E39}" type="datetimeFigureOut">
              <a:rPr lang="fa-IR" smtClean="0"/>
              <a:t>07/20/1441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EB48717-4470-4BA3-A4A8-E1889BDE8E29}" type="slidenum">
              <a:rPr lang="fa-IR" smtClean="0"/>
              <a:t>‹#›</a:t>
            </a:fld>
            <a:endParaRPr lang="fa-IR"/>
          </a:p>
        </p:txBody>
      </p:sp>
    </p:spTree>
    <p:extLst>
      <p:ext uri="{BB962C8B-B14F-4D97-AF65-F5344CB8AC3E}">
        <p14:creationId xmlns:p14="http://schemas.microsoft.com/office/powerpoint/2010/main" val="4210321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4E913-64EA-4388-8A1D-214F14DB6E39}" type="datetimeFigureOut">
              <a:rPr lang="fa-IR" smtClean="0"/>
              <a:t>07/20/1441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EB48717-4470-4BA3-A4A8-E1889BDE8E29}" type="slidenum">
              <a:rPr lang="fa-IR" smtClean="0"/>
              <a:t>‹#›</a:t>
            </a:fld>
            <a:endParaRPr lang="fa-IR"/>
          </a:p>
        </p:txBody>
      </p:sp>
    </p:spTree>
    <p:extLst>
      <p:ext uri="{BB962C8B-B14F-4D97-AF65-F5344CB8AC3E}">
        <p14:creationId xmlns:p14="http://schemas.microsoft.com/office/powerpoint/2010/main" val="2693765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454E913-64EA-4388-8A1D-214F14DB6E39}" type="datetimeFigureOut">
              <a:rPr lang="fa-IR" smtClean="0"/>
              <a:t>07/20/1441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EB48717-4470-4BA3-A4A8-E1889BDE8E29}" type="slidenum">
              <a:rPr lang="fa-IR" smtClean="0"/>
              <a:t>‹#›</a:t>
            </a:fld>
            <a:endParaRPr lang="fa-IR"/>
          </a:p>
        </p:txBody>
      </p:sp>
    </p:spTree>
    <p:extLst>
      <p:ext uri="{BB962C8B-B14F-4D97-AF65-F5344CB8AC3E}">
        <p14:creationId xmlns:p14="http://schemas.microsoft.com/office/powerpoint/2010/main" val="404254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454E913-64EA-4388-8A1D-214F14DB6E39}" type="datetimeFigureOut">
              <a:rPr lang="fa-IR" smtClean="0"/>
              <a:t>07/20/1441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EB48717-4470-4BA3-A4A8-E1889BDE8E29}" type="slidenum">
              <a:rPr lang="fa-IR" smtClean="0"/>
              <a:t>‹#›</a:t>
            </a:fld>
            <a:endParaRPr lang="fa-IR"/>
          </a:p>
        </p:txBody>
      </p:sp>
    </p:spTree>
    <p:extLst>
      <p:ext uri="{BB962C8B-B14F-4D97-AF65-F5344CB8AC3E}">
        <p14:creationId xmlns:p14="http://schemas.microsoft.com/office/powerpoint/2010/main" val="363074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54E913-64EA-4388-8A1D-214F14DB6E39}" type="datetimeFigureOut">
              <a:rPr lang="fa-IR" smtClean="0"/>
              <a:t>07/20/1441</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48717-4470-4BA3-A4A8-E1889BDE8E29}" type="slidenum">
              <a:rPr lang="fa-IR" smtClean="0"/>
              <a:t>‹#›</a:t>
            </a:fld>
            <a:endParaRPr lang="fa-IR"/>
          </a:p>
        </p:txBody>
      </p:sp>
    </p:spTree>
    <p:extLst>
      <p:ext uri="{BB962C8B-B14F-4D97-AF65-F5344CB8AC3E}">
        <p14:creationId xmlns:p14="http://schemas.microsoft.com/office/powerpoint/2010/main" val="176033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7797" y="545910"/>
            <a:ext cx="11122925" cy="5773003"/>
          </a:xfrm>
        </p:spPr>
        <p:txBody>
          <a:bodyPr/>
          <a:lstStyle/>
          <a:p>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7797" y="545910"/>
            <a:ext cx="11122925" cy="5773003"/>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extLst>
      <p:ext uri="{BB962C8B-B14F-4D97-AF65-F5344CB8AC3E}">
        <p14:creationId xmlns:p14="http://schemas.microsoft.com/office/powerpoint/2010/main" val="3058393813"/>
      </p:ext>
    </p:extLst>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1319" y="272955"/>
            <a:ext cx="11232107" cy="6209732"/>
          </a:xfrm>
        </p:spPr>
        <p:style>
          <a:lnRef idx="3">
            <a:schemeClr val="lt1"/>
          </a:lnRef>
          <a:fillRef idx="1">
            <a:schemeClr val="accent5"/>
          </a:fillRef>
          <a:effectRef idx="1">
            <a:schemeClr val="accent5"/>
          </a:effectRef>
          <a:fontRef idx="minor">
            <a:schemeClr val="lt1"/>
          </a:fontRef>
        </p:style>
        <p:txBody>
          <a:bodyPr>
            <a:normAutofit lnSpcReduction="10000"/>
          </a:bodyPr>
          <a:lstStyle/>
          <a:p>
            <a:pPr marL="0" indent="0" algn="just" rtl="1">
              <a:buNone/>
            </a:pPr>
            <a:endParaRPr lang="fa-IR" dirty="0" smtClean="0">
              <a:cs typeface="B Titr" panose="00000700000000000000" pitchFamily="2" charset="-78"/>
            </a:endParaRPr>
          </a:p>
          <a:p>
            <a:pPr marL="0" indent="0" algn="just" rtl="1">
              <a:buNone/>
            </a:pPr>
            <a:r>
              <a:rPr lang="fa-IR"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 </a:t>
            </a:r>
            <a:r>
              <a:rPr lang="fa-IR"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تعریف خلاقیت:</a:t>
            </a:r>
            <a:endPar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خلاقیت یعنی تلاش  برای ایجاد یک تغییر هدفدار در توان اجتماعی یا اقتصادی سازمان؛ خلاقیت به کار گیری توانایی های ذهنی تواناییهای ذهنی برای ایجاد یک فکر یا مفهوم جدید است.</a:t>
            </a:r>
            <a:endPar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  عناصر خلاقیت کدامند:</a:t>
            </a:r>
            <a:endPar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1- </a:t>
            </a:r>
            <a:r>
              <a:rPr lang="fa-IR"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انگیزه </a:t>
            </a:r>
            <a:endPar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2- </a:t>
            </a:r>
            <a:r>
              <a:rPr lang="fa-IR"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استعداد</a:t>
            </a:r>
            <a:endPar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3- تلاش و پشتکار</a:t>
            </a:r>
            <a:endPar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4- دانش و </a:t>
            </a:r>
            <a:r>
              <a:rPr lang="fa-IR"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اطلاعات</a:t>
            </a:r>
            <a:endPar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5-  </a:t>
            </a:r>
            <a:r>
              <a:rPr lang="fa-IR"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تجربه</a:t>
            </a:r>
            <a:endPar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6- </a:t>
            </a:r>
            <a:r>
              <a:rPr lang="fa-IR"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تصور و خیال</a:t>
            </a:r>
            <a:endParaRPr lang="en-US"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a:buNone/>
            </a:pPr>
            <a:endParaRPr lang="fa-IR" dirty="0">
              <a:cs typeface="B Titr" panose="00000700000000000000" pitchFamily="2" charset="-78"/>
            </a:endParaRPr>
          </a:p>
        </p:txBody>
      </p:sp>
    </p:spTree>
    <p:extLst>
      <p:ext uri="{BB962C8B-B14F-4D97-AF65-F5344CB8AC3E}">
        <p14:creationId xmlns:p14="http://schemas.microsoft.com/office/powerpoint/2010/main" val="38357658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22830"/>
            <a:ext cx="10912523" cy="6550925"/>
          </a:xfrm>
        </p:spPr>
        <p:style>
          <a:lnRef idx="2">
            <a:schemeClr val="accent2">
              <a:shade val="50000"/>
            </a:schemeClr>
          </a:lnRef>
          <a:fillRef idx="1">
            <a:schemeClr val="accent2"/>
          </a:fillRef>
          <a:effectRef idx="0">
            <a:schemeClr val="accent2"/>
          </a:effectRef>
          <a:fontRef idx="minor">
            <a:schemeClr val="lt1"/>
          </a:fontRef>
        </p:style>
        <p:txBody>
          <a:bodyPr>
            <a:normAutofit fontScale="85000" lnSpcReduction="20000"/>
          </a:bodyPr>
          <a:lstStyle/>
          <a:p>
            <a:pPr marL="0" indent="0" algn="just" rtl="1">
              <a:buNone/>
            </a:pPr>
            <a:endParaRPr lang="fa-IR" dirty="0" smtClean="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smtClean="0">
                <a:ln w="0"/>
                <a:solidFill>
                  <a:schemeClr val="tx1"/>
                </a:solidFill>
                <a:effectLst>
                  <a:outerShdw blurRad="38100" dist="19050" dir="2700000" algn="tl" rotWithShape="0">
                    <a:schemeClr val="dk1">
                      <a:alpha val="40000"/>
                    </a:schemeClr>
                  </a:outerShdw>
                </a:effectLst>
                <a:cs typeface="B Titr" panose="00000700000000000000" pitchFamily="2" charset="-78"/>
              </a:rPr>
              <a:t>*  </a:t>
            </a: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ویژگی های افراد خلاق:</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سلامت روانی و ادراکی</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انعطاف پذیری ادراک</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ابتکار</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ترجیح دادن پیچیدگی نسبت به سادگی</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استقلال رای و داوری</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خصوصیات فردی </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خصوصیات عاطفی </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خصوصیات اجتماعی </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عوامل رشد یا تسهیل کننده خلاقیت:</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چالشگری</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آزادی</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منابع </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ویژگی‌های گروه کار</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تشویق سرپرستی</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dirty="0">
                <a:ln w="0"/>
                <a:solidFill>
                  <a:schemeClr val="tx1"/>
                </a:solidFill>
                <a:effectLst>
                  <a:outerShdw blurRad="38100" dist="19050" dir="2700000" algn="tl" rotWithShape="0">
                    <a:schemeClr val="dk1">
                      <a:alpha val="40000"/>
                    </a:schemeClr>
                  </a:outerShdw>
                </a:effectLst>
                <a:cs typeface="B Titr" panose="00000700000000000000" pitchFamily="2" charset="-78"/>
              </a:rPr>
              <a:t>-  پشتیبانی سازمانی </a:t>
            </a:r>
            <a:endParaRPr lang="en-US"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p:txBody>
      </p:sp>
    </p:spTree>
    <p:extLst>
      <p:ext uri="{BB962C8B-B14F-4D97-AF65-F5344CB8AC3E}">
        <p14:creationId xmlns:p14="http://schemas.microsoft.com/office/powerpoint/2010/main" val="35657949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5910" y="286603"/>
            <a:ext cx="10807890" cy="6387152"/>
          </a:xfrm>
        </p:spPr>
        <p:style>
          <a:lnRef idx="0">
            <a:schemeClr val="accent6"/>
          </a:lnRef>
          <a:fillRef idx="3">
            <a:schemeClr val="accent6"/>
          </a:fillRef>
          <a:effectRef idx="3">
            <a:schemeClr val="accent6"/>
          </a:effectRef>
          <a:fontRef idx="minor">
            <a:schemeClr val="lt1"/>
          </a:fontRef>
        </p:style>
        <p:txBody>
          <a:bodyPr>
            <a:normAutofit fontScale="70000" lnSpcReduction="20000"/>
          </a:bodyPr>
          <a:lstStyle/>
          <a:p>
            <a:pPr marL="0" indent="0" algn="just" rtl="1">
              <a:buNone/>
            </a:pPr>
            <a:endParaRPr lang="fa-IR" b="1" dirty="0" smtClean="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smtClean="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 </a:t>
            </a: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موانع خلاقیت :</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1- موانع محیطی خلاقیت:</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الف) شامل عوامل اقتصادی محیط</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ب)  تاثیرات عوامل بازار عرضه کنندگان</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ج) ویژگی‌های صنعت مربوطه </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د) سیاست‌های دولت </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2- موانع سازمانی:</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الف)  عدم دسترسی به اطلاعات </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ب) فقدان ارتباط افقی و عمودی مناسب</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ج) افق زمانی کوتاه مدت مدیران برای سودآوری</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د)  فشار برای اخذ نتیجه سریع</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3-  عوامل فرهنگی</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الف)  قوانین و مقررات </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ب) نظام آموزش و پرورش سنتی </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ج) مذهب</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د)  ترجیح دادن سنت‌ها به تغییر و تحولات</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a:p>
            <a:pPr marL="0" indent="0" algn="just" rtl="1">
              <a:buNone/>
            </a:pPr>
            <a:r>
              <a:rPr lang="fa-IR"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rPr>
              <a:t>ه) هر مشکلی با پول و تفکر علمی حل می‌شود</a:t>
            </a:r>
            <a:endParaRPr lang="en-US" b="1" dirty="0">
              <a:ln w="6600">
                <a:solidFill>
                  <a:schemeClr val="accent2"/>
                </a:solidFill>
                <a:prstDash val="solid"/>
              </a:ln>
              <a:solidFill>
                <a:srgbClr val="FFFFFF"/>
              </a:solidFill>
              <a:effectLst>
                <a:outerShdw dist="38100" dir="2700000" algn="tl" rotWithShape="0">
                  <a:schemeClr val="accent2"/>
                </a:outerShdw>
              </a:effectLst>
              <a:cs typeface="B Titr" panose="00000700000000000000" pitchFamily="2" charset="-78"/>
            </a:endParaRPr>
          </a:p>
        </p:txBody>
      </p:sp>
    </p:spTree>
    <p:extLst>
      <p:ext uri="{BB962C8B-B14F-4D97-AF65-F5344CB8AC3E}">
        <p14:creationId xmlns:p14="http://schemas.microsoft.com/office/powerpoint/2010/main" val="5869664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3081" y="327546"/>
            <a:ext cx="11395880" cy="6237027"/>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just" rtl="1">
              <a:buNone/>
            </a:pPr>
            <a:endParaRPr lang="fa-IR" sz="3600" dirty="0" smtClean="0">
              <a:cs typeface="B Titr" panose="00000700000000000000" pitchFamily="2" charset="-78"/>
            </a:endParaRPr>
          </a:p>
          <a:p>
            <a:pPr marL="0" indent="0" algn="just" rtl="1">
              <a:buNone/>
            </a:pPr>
            <a:r>
              <a:rPr lang="fa-IR" sz="4800" dirty="0" smtClean="0">
                <a:ln w="0"/>
                <a:solidFill>
                  <a:schemeClr val="tx1"/>
                </a:solidFill>
                <a:effectLst>
                  <a:outerShdw blurRad="38100" dist="19050" dir="2700000" algn="tl" rotWithShape="0">
                    <a:schemeClr val="dk1">
                      <a:alpha val="40000"/>
                    </a:schemeClr>
                  </a:outerShdw>
                </a:effectLst>
                <a:cs typeface="B Titr" panose="00000700000000000000" pitchFamily="2" charset="-78"/>
              </a:rPr>
              <a:t>*  تکنیک </a:t>
            </a:r>
            <a:r>
              <a:rPr lang="fa-IR" sz="4800" dirty="0">
                <a:ln w="0"/>
                <a:solidFill>
                  <a:schemeClr val="tx1"/>
                </a:solidFill>
                <a:effectLst>
                  <a:outerShdw blurRad="38100" dist="19050" dir="2700000" algn="tl" rotWithShape="0">
                    <a:schemeClr val="dk1">
                      <a:alpha val="40000"/>
                    </a:schemeClr>
                  </a:outerShdw>
                </a:effectLst>
                <a:cs typeface="B Titr" panose="00000700000000000000" pitchFamily="2" charset="-78"/>
              </a:rPr>
              <a:t>ها و فنون خلاقیت:</a:t>
            </a:r>
            <a:endParaRPr lang="en-US" sz="480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sz="4800" dirty="0" smtClean="0">
                <a:ln w="0"/>
                <a:solidFill>
                  <a:schemeClr val="tx1"/>
                </a:solidFill>
                <a:effectLst>
                  <a:outerShdw blurRad="38100" dist="19050" dir="2700000" algn="tl" rotWithShape="0">
                    <a:schemeClr val="dk1">
                      <a:alpha val="40000"/>
                    </a:schemeClr>
                  </a:outerShdw>
                </a:effectLst>
                <a:cs typeface="B Titr" panose="00000700000000000000" pitchFamily="2" charset="-78"/>
              </a:rPr>
              <a:t>1-  </a:t>
            </a:r>
            <a:r>
              <a:rPr lang="fa-IR" sz="4800" dirty="0">
                <a:ln w="0"/>
                <a:solidFill>
                  <a:schemeClr val="tx1"/>
                </a:solidFill>
                <a:effectLst>
                  <a:outerShdw blurRad="38100" dist="19050" dir="2700000" algn="tl" rotWithShape="0">
                    <a:schemeClr val="dk1">
                      <a:alpha val="40000"/>
                    </a:schemeClr>
                  </a:outerShdw>
                </a:effectLst>
                <a:cs typeface="B Titr" panose="00000700000000000000" pitchFamily="2" charset="-78"/>
              </a:rPr>
              <a:t>تکنیک طوفان فکری</a:t>
            </a:r>
            <a:endParaRPr lang="en-US" sz="480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sz="4800" dirty="0">
                <a:ln w="0"/>
                <a:solidFill>
                  <a:schemeClr val="tx1"/>
                </a:solidFill>
                <a:effectLst>
                  <a:outerShdw blurRad="38100" dist="19050" dir="2700000" algn="tl" rotWithShape="0">
                    <a:schemeClr val="dk1">
                      <a:alpha val="40000"/>
                    </a:schemeClr>
                  </a:outerShdw>
                </a:effectLst>
                <a:cs typeface="B Titr" panose="00000700000000000000" pitchFamily="2" charset="-78"/>
              </a:rPr>
              <a:t>الف)  انتقاد ممنوع است</a:t>
            </a:r>
            <a:endParaRPr lang="en-US" sz="480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sz="4800" dirty="0">
                <a:ln w="0"/>
                <a:solidFill>
                  <a:schemeClr val="tx1"/>
                </a:solidFill>
                <a:effectLst>
                  <a:outerShdw blurRad="38100" dist="19050" dir="2700000" algn="tl" rotWithShape="0">
                    <a:schemeClr val="dk1">
                      <a:alpha val="40000"/>
                    </a:schemeClr>
                  </a:outerShdw>
                </a:effectLst>
                <a:cs typeface="B Titr" panose="00000700000000000000" pitchFamily="2" charset="-78"/>
              </a:rPr>
              <a:t>ب) ایده های غیر معمول مطلوب تر است</a:t>
            </a:r>
            <a:endParaRPr lang="en-US" sz="480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sz="4800" dirty="0">
                <a:ln w="0"/>
                <a:solidFill>
                  <a:schemeClr val="tx1"/>
                </a:solidFill>
                <a:effectLst>
                  <a:outerShdw blurRad="38100" dist="19050" dir="2700000" algn="tl" rotWithShape="0">
                    <a:schemeClr val="dk1">
                      <a:alpha val="40000"/>
                    </a:schemeClr>
                  </a:outerShdw>
                </a:effectLst>
                <a:cs typeface="B Titr" panose="00000700000000000000" pitchFamily="2" charset="-78"/>
              </a:rPr>
              <a:t>ج) هر چه تعداد ایده ها بیشتر باشد بهتر است</a:t>
            </a:r>
            <a:endParaRPr lang="en-US" sz="480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marL="0" indent="0" algn="just" rtl="1">
              <a:buNone/>
            </a:pPr>
            <a:r>
              <a:rPr lang="fa-IR" sz="4800" dirty="0">
                <a:ln w="0"/>
                <a:solidFill>
                  <a:schemeClr val="tx1"/>
                </a:solidFill>
                <a:effectLst>
                  <a:outerShdw blurRad="38100" dist="19050" dir="2700000" algn="tl" rotWithShape="0">
                    <a:schemeClr val="dk1">
                      <a:alpha val="40000"/>
                    </a:schemeClr>
                  </a:outerShdw>
                </a:effectLst>
                <a:cs typeface="B Titr" panose="00000700000000000000" pitchFamily="2" charset="-78"/>
              </a:rPr>
              <a:t>د)  ترکیب و اصلاح ایدها مهم است</a:t>
            </a:r>
            <a:endParaRPr lang="en-US" sz="480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a:p>
            <a:pPr algn="just"/>
            <a:endParaRPr lang="fa-IR" sz="3600" dirty="0">
              <a:cs typeface="B Titr" panose="00000700000000000000" pitchFamily="2" charset="-78"/>
            </a:endParaRPr>
          </a:p>
        </p:txBody>
      </p:sp>
    </p:spTree>
    <p:extLst>
      <p:ext uri="{BB962C8B-B14F-4D97-AF65-F5344CB8AC3E}">
        <p14:creationId xmlns:p14="http://schemas.microsoft.com/office/powerpoint/2010/main" val="8868908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615" y="163774"/>
            <a:ext cx="11245755" cy="6196084"/>
          </a:xfrm>
        </p:spPr>
        <p:style>
          <a:lnRef idx="2">
            <a:schemeClr val="dk1">
              <a:shade val="50000"/>
            </a:schemeClr>
          </a:lnRef>
          <a:fillRef idx="1">
            <a:schemeClr val="dk1"/>
          </a:fillRef>
          <a:effectRef idx="0">
            <a:schemeClr val="dk1"/>
          </a:effectRef>
          <a:fontRef idx="minor">
            <a:schemeClr val="lt1"/>
          </a:fontRef>
        </p:style>
        <p:txBody>
          <a:bodyPr>
            <a:normAutofit fontScale="70000" lnSpcReduction="20000"/>
          </a:bodyPr>
          <a:lstStyle/>
          <a:p>
            <a:pPr marL="0" indent="0" algn="just" rtl="1">
              <a:buNone/>
            </a:pPr>
            <a:endParaRPr lang="fa-IR" dirty="0" smtClean="0">
              <a:cs typeface="B Titr" panose="00000700000000000000" pitchFamily="2" charset="-78"/>
            </a:endParaRPr>
          </a:p>
          <a:p>
            <a:pPr marL="0" indent="0" algn="just" rtl="1">
              <a:buNone/>
            </a:pPr>
            <a:r>
              <a:rPr lang="fa-IR" sz="34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  </a:t>
            </a:r>
            <a:r>
              <a:rPr lang="fa-IR"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قوانین چهارگانه جلسات طوفان ذهنی به ترتیب عبارتند از:</a:t>
            </a:r>
            <a:endParaRPr lang="en-US"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endParaRPr>
          </a:p>
          <a:p>
            <a:pPr marL="0" indent="0" algn="just" rtl="1">
              <a:buNone/>
            </a:pPr>
            <a:r>
              <a:rPr lang="fa-IR"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  تعریف مسئله </a:t>
            </a:r>
            <a:endParaRPr lang="en-US"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endParaRPr>
          </a:p>
          <a:p>
            <a:pPr marL="0" indent="0" algn="just" rtl="1">
              <a:buNone/>
            </a:pPr>
            <a:r>
              <a:rPr lang="fa-IR"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 شروع ایده یابی </a:t>
            </a:r>
            <a:endParaRPr lang="en-US"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endParaRPr>
          </a:p>
          <a:p>
            <a:pPr marL="0" indent="0" algn="just" rtl="1">
              <a:buNone/>
            </a:pPr>
            <a:r>
              <a:rPr lang="fa-IR"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 تعیین محدودیت زمانی</a:t>
            </a:r>
            <a:endParaRPr lang="en-US"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endParaRPr>
          </a:p>
          <a:p>
            <a:pPr marL="0" indent="0" algn="just" rtl="1">
              <a:buNone/>
            </a:pPr>
            <a:r>
              <a:rPr lang="fa-IR"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 بررسی ایده ها</a:t>
            </a:r>
            <a:endParaRPr lang="en-US"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endParaRPr>
          </a:p>
          <a:p>
            <a:pPr marL="0" indent="0" algn="just" rtl="1">
              <a:buNone/>
            </a:pPr>
            <a:r>
              <a:rPr lang="fa-IR" sz="34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2- </a:t>
            </a:r>
            <a:r>
              <a:rPr lang="fa-IR"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تکنیک فرصت صفات </a:t>
            </a:r>
            <a:endParaRPr lang="en-US"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endParaRPr>
          </a:p>
          <a:p>
            <a:pPr marL="0" indent="0" algn="just" rtl="1">
              <a:buNone/>
            </a:pPr>
            <a:r>
              <a:rPr lang="fa-IR"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3- تکنیک گروه اسمی</a:t>
            </a:r>
            <a:endParaRPr lang="en-US"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endParaRPr>
          </a:p>
          <a:p>
            <a:pPr marL="0" indent="0" algn="just" rtl="1">
              <a:buNone/>
            </a:pPr>
            <a:r>
              <a:rPr lang="fa-IR" sz="34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4-تکنیک </a:t>
            </a:r>
            <a:r>
              <a:rPr lang="fa-IR"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دلفی</a:t>
            </a:r>
            <a:endParaRPr lang="en-US"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endParaRPr>
          </a:p>
          <a:p>
            <a:pPr marL="0" indent="0" algn="just" rtl="1">
              <a:buNone/>
            </a:pPr>
            <a:r>
              <a:rPr lang="fa-IR"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5- صورت تطبیقی اسکمپر</a:t>
            </a:r>
            <a:endParaRPr lang="en-US"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endParaRPr>
          </a:p>
          <a:p>
            <a:pPr marL="0" indent="0" algn="just" rtl="1">
              <a:buNone/>
            </a:pPr>
            <a:r>
              <a:rPr lang="fa-IR"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 6- تکنیک استخوان ماهی:</a:t>
            </a:r>
            <a:endParaRPr lang="en-US"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endParaRPr>
          </a:p>
          <a:p>
            <a:pPr marL="0" indent="0" algn="just" rtl="1">
              <a:buNone/>
            </a:pPr>
            <a:r>
              <a:rPr lang="fa-IR"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rPr>
              <a:t> دلیل نامگذاری این فرایند به« استخوان ماهی» روش منحصر به فرد جمع آوری اطلاعات است که به صورت بصری مرتب می‌شود. هنگامی که مسئله  وعلل آن ثبت  می شود، نموداری تشکیل می‌گردد که شبیه به اسکلت ماهی است. مسئله در داخل دایره و در سمت راست برگه کاغذ نوشته می‌شود. یک خط مستقیم به سمت چپ کشیده می‌شود که بیشتر به ستون فقرات ماهی است. گام بعدی ترسیم ساقه ها یا به عبارتی تیغه های ماهی به زاویه ۴۵ درجه متصل به خط  ستون فقرات است.در پایان هر یک از این ساقه ها علل مسئله نام برده می شود که می توان از طریق طوفان فکری به آن پرداخت.</a:t>
            </a:r>
            <a:endParaRPr lang="en-US" sz="3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cs typeface="B Titr" panose="00000700000000000000" pitchFamily="2" charset="-78"/>
            </a:endParaRPr>
          </a:p>
          <a:p>
            <a:pPr marL="0" indent="0" algn="just" rtl="1">
              <a:buNone/>
            </a:pPr>
            <a:r>
              <a:rPr lang="en-US" dirty="0">
                <a:cs typeface="B Titr" panose="00000700000000000000" pitchFamily="2" charset="-78"/>
              </a:rPr>
              <a:t> </a:t>
            </a:r>
          </a:p>
        </p:txBody>
      </p:sp>
    </p:spTree>
    <p:extLst>
      <p:ext uri="{BB962C8B-B14F-4D97-AF65-F5344CB8AC3E}">
        <p14:creationId xmlns:p14="http://schemas.microsoft.com/office/powerpoint/2010/main" val="1054040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546" y="150124"/>
            <a:ext cx="11245755" cy="6482687"/>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2750276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376" y="272956"/>
            <a:ext cx="11341290" cy="6223378"/>
          </a:xfrm>
        </p:spPr>
        <p:style>
          <a:lnRef idx="1">
            <a:schemeClr val="accent6"/>
          </a:lnRef>
          <a:fillRef idx="3">
            <a:schemeClr val="accent6"/>
          </a:fillRef>
          <a:effectRef idx="2">
            <a:schemeClr val="accent6"/>
          </a:effectRef>
          <a:fontRef idx="minor">
            <a:schemeClr val="lt1"/>
          </a:fontRef>
        </p:style>
        <p:txBody>
          <a:bodyPr>
            <a:normAutofit/>
          </a:bodyPr>
          <a:lstStyle/>
          <a:p>
            <a:pPr algn="ctr" rtl="1">
              <a:lnSpc>
                <a:spcPct val="100000"/>
              </a:lnSpc>
            </a:pPr>
            <a:endParaRPr lang="fa-IR" sz="4000" dirty="0" smtClean="0">
              <a:cs typeface="B Titr" panose="00000700000000000000" pitchFamily="2" charset="-78"/>
            </a:endParaRPr>
          </a:p>
          <a:p>
            <a:pPr marL="0" indent="0" algn="ctr" rtl="1">
              <a:lnSpc>
                <a:spcPct val="100000"/>
              </a:lnSpc>
              <a:buNone/>
            </a:pPr>
            <a:r>
              <a:rPr lang="fa-IR"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درس:کارآفرینی</a:t>
            </a:r>
          </a:p>
          <a:p>
            <a:pPr algn="ctr" rtl="1">
              <a:lnSpc>
                <a:spcPct val="100000"/>
              </a:lnSpc>
            </a:pPr>
            <a:endParaRPr lang="fa-IR"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ctr" rtl="1">
              <a:lnSpc>
                <a:spcPct val="100000"/>
              </a:lnSpc>
              <a:buNone/>
            </a:pPr>
            <a:r>
              <a:rPr lang="fa-IR"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استاد:سیدحمدالله خواهش نیک</a:t>
            </a:r>
          </a:p>
          <a:p>
            <a:pPr algn="ctr" rtl="1">
              <a:lnSpc>
                <a:spcPct val="100000"/>
              </a:lnSpc>
            </a:pPr>
            <a:endParaRPr lang="fa-IR"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ctr" rtl="1">
              <a:lnSpc>
                <a:spcPct val="100000"/>
              </a:lnSpc>
              <a:buNone/>
            </a:pPr>
            <a:r>
              <a:rPr lang="fa-IR"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دانشگاه : فنی پسران</a:t>
            </a:r>
            <a:endParaRPr lang="fa-IR"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p:txBody>
      </p:sp>
    </p:spTree>
    <p:extLst>
      <p:ext uri="{BB962C8B-B14F-4D97-AF65-F5344CB8AC3E}">
        <p14:creationId xmlns:p14="http://schemas.microsoft.com/office/powerpoint/2010/main" val="2373474779"/>
      </p:ext>
    </p:extLst>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94" y="365125"/>
            <a:ext cx="11573302" cy="5953788"/>
          </a:xfrm>
        </p:spPr>
        <p:style>
          <a:lnRef idx="1">
            <a:schemeClr val="accent4"/>
          </a:lnRef>
          <a:fillRef idx="2">
            <a:schemeClr val="accent4"/>
          </a:fillRef>
          <a:effectRef idx="1">
            <a:schemeClr val="accent4"/>
          </a:effectRef>
          <a:fontRef idx="minor">
            <a:schemeClr val="dk1"/>
          </a:fontRef>
        </p:style>
        <p:txBody>
          <a:bodyPr>
            <a:normAutofit/>
          </a:bodyPr>
          <a:lstStyle/>
          <a:p>
            <a:pPr algn="ctr" rtl="1"/>
            <a:r>
              <a:rPr lang="fa-IR"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*تعریف کارآفرینی:</a:t>
            </a:r>
            <a:br>
              <a:rPr lang="fa-IR"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br>
            <a:r>
              <a:rPr lang="fa-IR"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 </a:t>
            </a:r>
            <a:r>
              <a:rPr lang="en-US"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
            </a:r>
            <a:br>
              <a:rPr lang="en-US"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br>
            <a:r>
              <a:rPr lang="fa-IR"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تعریف نهایی :کارآفرینی</a:t>
            </a:r>
            <a:r>
              <a:rPr lang="en-US"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Entrepreneur   ship</a:t>
            </a:r>
            <a:r>
              <a:rPr lang="fa-IR"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 سازماندهی تولید و اعمال شیوه های نوین و سودآور و مقابله با خطرات احتمالی در فعالیت‌های اقتصادی است</a:t>
            </a:r>
            <a:r>
              <a:rPr lang="fa-IR"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a:t>
            </a:r>
            <a:r>
              <a:rPr lang="en-US"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
            </a:r>
            <a:br>
              <a:rPr lang="en-US" sz="36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br>
            <a:r>
              <a:rPr lang="en-US"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
            </a:r>
            <a:br>
              <a:rPr lang="en-US"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br>
            <a:r>
              <a:rPr lang="fa-IR" sz="3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کارآفرینی تلاشی است برای ایجاد ارزش از طریق شناخت فرصت‌های شغلی، مدیریت،ریسک مناسب و استفاده از مهارت های مدیریت و ارتباطی و منظور بسیج نمودن منابع انسانی،مالی برای به ثمر رسیدن یک پروژه</a:t>
            </a:r>
            <a:r>
              <a:rPr lang="en-US" sz="3200" dirty="0">
                <a:cs typeface="B Titr" panose="00000700000000000000" pitchFamily="2" charset="-78"/>
              </a:rPr>
              <a:t/>
            </a:r>
            <a:br>
              <a:rPr lang="en-US" sz="3200" dirty="0">
                <a:cs typeface="B Titr" panose="00000700000000000000" pitchFamily="2" charset="-78"/>
              </a:rPr>
            </a:br>
            <a:endParaRPr lang="fa-IR" sz="3200" dirty="0">
              <a:cs typeface="B Titr" panose="00000700000000000000" pitchFamily="2" charset="-78"/>
            </a:endParaRPr>
          </a:p>
        </p:txBody>
      </p:sp>
    </p:spTree>
    <p:extLst>
      <p:ext uri="{BB962C8B-B14F-4D97-AF65-F5344CB8AC3E}">
        <p14:creationId xmlns:p14="http://schemas.microsoft.com/office/powerpoint/2010/main" val="2025468582"/>
      </p:ext>
    </p:extLst>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125" y="436728"/>
            <a:ext cx="11737075" cy="5740235"/>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just" rtl="1">
              <a:buNone/>
            </a:pPr>
            <a:r>
              <a:rPr lang="fa-IR" sz="36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 انواع </a:t>
            </a:r>
            <a:r>
              <a:rPr lang="fa-IR"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کارآفرینی:</a:t>
            </a:r>
            <a:endPar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endParaRPr>
          </a:p>
          <a:p>
            <a:pPr marL="0" indent="0" algn="just" rtl="1">
              <a:buNone/>
            </a:pPr>
            <a:r>
              <a:rPr lang="fa-IR"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1-  کارآفرین مستقل( فردی)</a:t>
            </a:r>
            <a:endPar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endParaRPr>
          </a:p>
          <a:p>
            <a:pPr marL="0" indent="0" algn="just" rtl="1">
              <a:buNone/>
            </a:pPr>
            <a:r>
              <a:rPr lang="fa-IR"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کارآفرین مستقل کسی است که مسئولیت اولیه وی جمع آوری منابع لازم برای شروع کسب و کار است وبه عبارت دیگر کارآفرین،فردی است که شرکت را ایجاد و اداره می‌کند و هدف اصلی‌اش سودآوری و رشد است.</a:t>
            </a:r>
            <a:endPar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endParaRPr>
          </a:p>
          <a:p>
            <a:pPr marL="0" indent="0" algn="just" rtl="1">
              <a:buNone/>
            </a:pPr>
            <a:r>
              <a:rPr lang="fa-IR"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2- کارآفرین سازمانی</a:t>
            </a:r>
            <a:endPar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endParaRPr>
          </a:p>
          <a:p>
            <a:pPr algn="just" rtl="1"/>
            <a:r>
              <a:rPr lang="fa-IR"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سازمان کارآفرینانه به عنوان سیستم توانمندسازی افراد تلقی می‌گردد که خلاقیت نیروها را بطور برنامه‌ریزی شده و سنجیده بکار می‌گیرد</a:t>
            </a:r>
            <a:r>
              <a:rPr lang="fa-IR" sz="36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a:t>
            </a:r>
            <a:endParaRPr lang="en-US" sz="3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endParaRPr>
          </a:p>
        </p:txBody>
      </p:sp>
    </p:spTree>
    <p:extLst>
      <p:ext uri="{BB962C8B-B14F-4D97-AF65-F5344CB8AC3E}">
        <p14:creationId xmlns:p14="http://schemas.microsoft.com/office/powerpoint/2010/main" val="915470831"/>
      </p:ext>
    </p:extLst>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86603"/>
            <a:ext cx="11928142" cy="6305266"/>
          </a:xfrm>
        </p:spPr>
        <p:style>
          <a:lnRef idx="0">
            <a:schemeClr val="accent4"/>
          </a:lnRef>
          <a:fillRef idx="3">
            <a:schemeClr val="accent4"/>
          </a:fillRef>
          <a:effectRef idx="3">
            <a:schemeClr val="accent4"/>
          </a:effectRef>
          <a:fontRef idx="minor">
            <a:schemeClr val="lt1"/>
          </a:fontRef>
        </p:style>
        <p:txBody>
          <a:bodyPr>
            <a:normAutofit/>
          </a:bodyPr>
          <a:lstStyle/>
          <a:p>
            <a:pPr marL="0" indent="0" algn="just" rtl="1">
              <a:buNone/>
            </a:pPr>
            <a:r>
              <a:rPr lang="fa-IR"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rPr>
              <a:t>*  ویژگی کارآفرینان سازمانی</a:t>
            </a:r>
            <a:endParaRPr lang="en-US"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endParaRPr>
          </a:p>
          <a:p>
            <a:pPr marL="0" indent="0" algn="just" rtl="1">
              <a:buNone/>
            </a:pPr>
            <a:r>
              <a:rPr lang="fa-IR"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rPr>
              <a:t>1</a:t>
            </a:r>
            <a:r>
              <a:rPr lang="fa-IR" sz="44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rPr>
              <a:t>- </a:t>
            </a:r>
            <a:r>
              <a:rPr lang="fa-IR"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rPr>
              <a:t>دارای انگیزه های اولیه هستند.</a:t>
            </a:r>
            <a:endParaRPr lang="en-US"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endParaRPr>
          </a:p>
          <a:p>
            <a:pPr marL="0" indent="0" algn="just" rtl="1">
              <a:buNone/>
            </a:pPr>
            <a:r>
              <a:rPr lang="fa-IR"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rPr>
              <a:t>2- به خود و سازمان فرصت می </a:t>
            </a:r>
            <a:r>
              <a:rPr lang="fa-IR" sz="44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rPr>
              <a:t>دهند.</a:t>
            </a:r>
          </a:p>
          <a:p>
            <a:pPr marL="0" indent="0" algn="just" rtl="1">
              <a:buNone/>
            </a:pPr>
            <a:r>
              <a:rPr lang="fa-IR" sz="44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rPr>
              <a:t>3- </a:t>
            </a:r>
            <a:r>
              <a:rPr lang="fa-IR"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rPr>
              <a:t>رهبرانی هستند که در دیگران توانمندی ایجاد می‌کنند.</a:t>
            </a:r>
            <a:endParaRPr lang="en-US"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endParaRPr>
          </a:p>
          <a:p>
            <a:pPr marL="0" indent="0" algn="just" rtl="1">
              <a:buNone/>
            </a:pPr>
            <a:r>
              <a:rPr lang="fa-IR"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rPr>
              <a:t>4-  افرادی هستند که از ایده هایشان دفاع می‌کنند.</a:t>
            </a:r>
            <a:endParaRPr lang="en-US"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endParaRPr>
          </a:p>
          <a:p>
            <a:pPr marL="0" indent="0" algn="just" rtl="1">
              <a:buNone/>
            </a:pPr>
            <a:r>
              <a:rPr lang="fa-IR"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rPr>
              <a:t>5-  افق زمانی بلندمدت دارند.</a:t>
            </a:r>
            <a:endParaRPr lang="en-US"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endParaRPr>
          </a:p>
          <a:p>
            <a:pPr marL="0" indent="0" algn="just" rtl="1">
              <a:buNone/>
            </a:pPr>
            <a:r>
              <a:rPr lang="fa-IR"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rPr>
              <a:t>6-  دارای سبک حل مسئله مسئله هستند.</a:t>
            </a:r>
            <a:endParaRPr lang="en-US" sz="4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B Titr" panose="00000700000000000000" pitchFamily="2" charset="-78"/>
            </a:endParaRPr>
          </a:p>
        </p:txBody>
      </p:sp>
    </p:spTree>
    <p:extLst>
      <p:ext uri="{BB962C8B-B14F-4D97-AF65-F5344CB8AC3E}">
        <p14:creationId xmlns:p14="http://schemas.microsoft.com/office/powerpoint/2010/main" val="3139163070"/>
      </p:ext>
    </p:extLst>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288" y="218364"/>
            <a:ext cx="11553969" cy="6509982"/>
          </a:xfrm>
        </p:spPr>
        <p:style>
          <a:lnRef idx="2">
            <a:schemeClr val="accent6">
              <a:shade val="50000"/>
            </a:schemeClr>
          </a:lnRef>
          <a:fillRef idx="1">
            <a:schemeClr val="accent6"/>
          </a:fillRef>
          <a:effectRef idx="0">
            <a:schemeClr val="accent6"/>
          </a:effectRef>
          <a:fontRef idx="minor">
            <a:schemeClr val="lt1"/>
          </a:fontRef>
        </p:style>
        <p:txBody>
          <a:bodyPr>
            <a:normAutofit fontScale="92500" lnSpcReduction="20000"/>
          </a:bodyPr>
          <a:lstStyle/>
          <a:p>
            <a:pPr marL="0" indent="0" algn="just" rtl="1">
              <a:buNone/>
            </a:pPr>
            <a:endParaRPr lang="fa-IR"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endParaRPr>
          </a:p>
          <a:p>
            <a:pPr marL="0" indent="0" algn="just" rtl="1">
              <a:buNone/>
            </a:pPr>
            <a:r>
              <a:rPr lang="fa-IR"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rPr>
              <a:t>* </a:t>
            </a:r>
            <a:r>
              <a:rPr lang="fa-IR"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rPr>
              <a:t>کارآفرین کیست:</a:t>
            </a:r>
            <a:endPar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endParaRPr>
          </a:p>
          <a:p>
            <a:pPr marL="0" indent="0" algn="just" rtl="1">
              <a:buNone/>
            </a:pPr>
            <a:r>
              <a:rPr lang="fa-IR"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rPr>
              <a:t>بطور </a:t>
            </a:r>
            <a:r>
              <a:rPr lang="fa-IR"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rPr>
              <a:t>ساده کارآفرین به شخص حقیقی یا حقوقی گفته می‌شود که توانایی ریسک- اغلب مالی- را دارد</a:t>
            </a:r>
            <a:endPar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endParaRPr>
          </a:p>
          <a:p>
            <a:pPr marL="0" indent="0" algn="just" rtl="1">
              <a:buNone/>
            </a:pPr>
            <a:r>
              <a:rPr lang="fa-IR"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rPr>
              <a:t>«ویژگیهای یک کارآفرین » </a:t>
            </a:r>
            <a:endPar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endParaRPr>
          </a:p>
          <a:p>
            <a:pPr marL="0" indent="0" algn="just" rtl="1">
              <a:buNone/>
            </a:pPr>
            <a:r>
              <a:rPr lang="fa-IR"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rPr>
              <a:t>-  خود اتکایی: اولین خصوصیت یک کارآفرین می باشد با کمک این نیرو کارآفرین می‌تواند به مبارزه با سختی ها بپردازد .</a:t>
            </a:r>
            <a:endPar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endParaRPr>
          </a:p>
          <a:p>
            <a:pPr marL="0" indent="0" algn="just" rtl="1">
              <a:buNone/>
            </a:pPr>
            <a:r>
              <a:rPr lang="fa-IR"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rPr>
              <a:t>- نیاز به انجام دادن و بدست آوردن: از دیگر خصوصیات یک کارآفرین می‌باشد، کارآفرینان همواره نیاز دارند که محصول یا فرصتی را ایجاد نمایند تا پیچیده ترین کارهایی که ممکن است در تولید یک محصول یا خدمت و آن لازم باشد.</a:t>
            </a:r>
            <a:endPar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endParaRPr>
          </a:p>
          <a:p>
            <a:pPr marL="0" indent="0" algn="just" rtl="1">
              <a:buNone/>
            </a:pPr>
            <a:r>
              <a:rPr lang="fa-IR"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rPr>
              <a:t>- استفاده از نهایت بهره وری: از دیگر ویژگیهای کارآفرین می باشد. یک کارآفرین همواره می خواهد از وقت خود بهترین استفاده را کند.</a:t>
            </a:r>
            <a:endPar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endParaRPr>
          </a:p>
          <a:p>
            <a:pPr marL="0" indent="0" algn="just" rtl="1">
              <a:buNone/>
            </a:pPr>
            <a:r>
              <a:rPr lang="fa-IR"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rPr>
              <a:t> - تحمل ریسک: از دیگر ویژگیهای کارآفرین است. یک کار آفرین می تواند ریسک ناشی ازشکست را پذیرفته و تحمل نماید.</a:t>
            </a:r>
            <a:endPar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endParaRPr>
          </a:p>
          <a:p>
            <a:pPr marL="0" indent="0" algn="just" rtl="1">
              <a:buNone/>
            </a:pPr>
            <a:r>
              <a:rPr lang="fa-IR"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rPr>
              <a:t>- آنها شکارچی فرصت ها هستند.کارآفرینی به سادگی می تواند میان یک اتفاق بدون خاصیت با دیگری که در دل آن فرصت شکوفایی نهفته است، تمایز قائل شود و دومی را شکار کند.</a:t>
            </a:r>
            <a:endPar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endParaRPr>
          </a:p>
          <a:p>
            <a:pPr marL="0" indent="0" algn="just" rtl="1">
              <a:buNone/>
            </a:pPr>
            <a:r>
              <a:rPr lang="fa-IR"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rPr>
              <a:t>- نیاز به پیشرفت دائمی از دیگر ویژگی‌های این افراد می باشد.</a:t>
            </a:r>
            <a:endPar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endParaRPr>
          </a:p>
          <a:p>
            <a:pPr marL="0" indent="0" algn="just" rtl="1">
              <a:buNone/>
            </a:pPr>
            <a:r>
              <a:rPr lang="fa-IR"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rPr>
              <a:t>-  کارآفرین توانایی بالایی در کنترل خود دارد.</a:t>
            </a:r>
            <a:endPar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Titr" panose="00000700000000000000" pitchFamily="2" charset="-78"/>
            </a:endParaRPr>
          </a:p>
        </p:txBody>
      </p:sp>
    </p:spTree>
    <p:extLst>
      <p:ext uri="{BB962C8B-B14F-4D97-AF65-F5344CB8AC3E}">
        <p14:creationId xmlns:p14="http://schemas.microsoft.com/office/powerpoint/2010/main" val="10800835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193" y="232012"/>
            <a:ext cx="11273051" cy="6305265"/>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marL="0" indent="0" algn="just" rtl="1">
              <a:buNone/>
            </a:pPr>
            <a:r>
              <a:rPr lang="fa-IR"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 رویکرد رفتاری کارآفرین:</a:t>
            </a:r>
            <a:endParaRPr lang="en-US"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endParaRPr>
          </a:p>
          <a:p>
            <a:pPr marL="0" indent="0" algn="just" rtl="1">
              <a:buNone/>
            </a:pPr>
            <a:r>
              <a:rPr lang="fa-IR"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 کارآفرین تمایل دارد که آینده را تغییر دهد؛</a:t>
            </a:r>
            <a:endParaRPr lang="en-US"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endParaRPr>
          </a:p>
          <a:p>
            <a:pPr marL="0" indent="0" algn="just" rtl="1">
              <a:buNone/>
            </a:pPr>
            <a:r>
              <a:rPr lang="fa-IR"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 کارآفرین با تخریب موقعیت موجود، فرصت‌های جدیدی ایجاد می‌کند.</a:t>
            </a:r>
            <a:endParaRPr lang="en-US"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endParaRPr>
          </a:p>
          <a:p>
            <a:pPr marL="0" indent="0" algn="just" rtl="1">
              <a:buNone/>
            </a:pPr>
            <a:r>
              <a:rPr lang="fa-IR"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 کارآفرین در سراسر فرایند توسعه محصول یا فرمت جدید تعامل نزدیک با کاربران بالقوه </a:t>
            </a:r>
            <a:endParaRPr lang="en-US"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endParaRPr>
          </a:p>
          <a:p>
            <a:pPr marL="0" indent="0" algn="just" rtl="1">
              <a:buNone/>
            </a:pPr>
            <a:r>
              <a:rPr lang="fa-IR"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 کارآفرین استفاده از استعدادهای ناب در معرض محصولات و خدمات جدید را ضروری می‌داند </a:t>
            </a:r>
            <a:endParaRPr lang="en-US"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endParaRPr>
          </a:p>
          <a:p>
            <a:pPr marL="0" indent="0" algn="just" rtl="1">
              <a:buNone/>
            </a:pPr>
            <a:r>
              <a:rPr lang="fa-IR"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 کارآفرین عزم راسخ دارد</a:t>
            </a:r>
            <a:endParaRPr lang="en-US"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endParaRPr>
          </a:p>
          <a:p>
            <a:pPr marL="0" indent="0" algn="just" rtl="1">
              <a:buNone/>
            </a:pPr>
            <a:r>
              <a:rPr lang="fa-IR"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rPr>
              <a:t>-  کارآفرین تلاش می‌کند تا نوآوری‌ها برای محصولات و ایده‌های جدید مستمر و پایدار باشند</a:t>
            </a:r>
            <a:endParaRPr lang="en-US"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B Titr" panose="00000700000000000000" pitchFamily="2" charset="-78"/>
            </a:endParaRPr>
          </a:p>
        </p:txBody>
      </p:sp>
    </p:spTree>
    <p:extLst>
      <p:ext uri="{BB962C8B-B14F-4D97-AF65-F5344CB8AC3E}">
        <p14:creationId xmlns:p14="http://schemas.microsoft.com/office/powerpoint/2010/main" val="21351735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193" y="409433"/>
            <a:ext cx="11286699" cy="6032310"/>
          </a:xfrm>
        </p:spPr>
        <p:style>
          <a:lnRef idx="0">
            <a:schemeClr val="dk1"/>
          </a:lnRef>
          <a:fillRef idx="3">
            <a:schemeClr val="dk1"/>
          </a:fillRef>
          <a:effectRef idx="3">
            <a:schemeClr val="dk1"/>
          </a:effectRef>
          <a:fontRef idx="minor">
            <a:schemeClr val="lt1"/>
          </a:fontRef>
        </p:style>
        <p:txBody>
          <a:bodyPr>
            <a:normAutofit/>
            <a:scene3d>
              <a:camera prst="orthographicFront"/>
              <a:lightRig rig="soft" dir="t">
                <a:rot lat="0" lon="0" rev="15600000"/>
              </a:lightRig>
            </a:scene3d>
            <a:sp3d extrusionH="57150" prstMaterial="softEdge">
              <a:bevelT w="25400" h="38100"/>
            </a:sp3d>
          </a:bodyPr>
          <a:lstStyle/>
          <a:p>
            <a:pPr marL="0" indent="0" algn="just" rtl="1">
              <a:buNone/>
            </a:pPr>
            <a:r>
              <a:rPr lang="fa-IR" sz="3200" b="1" dirty="0">
                <a:ln/>
                <a:solidFill>
                  <a:schemeClr val="accent4"/>
                </a:solidFill>
                <a:cs typeface="B Titr" panose="00000700000000000000" pitchFamily="2" charset="-78"/>
              </a:rPr>
              <a:t>* مشخصات یک کارآفرین موفق:</a:t>
            </a:r>
            <a:endParaRPr lang="en-US" sz="3200" b="1" dirty="0">
              <a:ln/>
              <a:solidFill>
                <a:schemeClr val="accent4"/>
              </a:solidFill>
              <a:cs typeface="B Titr" panose="00000700000000000000" pitchFamily="2" charset="-78"/>
            </a:endParaRPr>
          </a:p>
          <a:p>
            <a:pPr marL="0" indent="0" algn="just" rtl="1">
              <a:buNone/>
            </a:pPr>
            <a:r>
              <a:rPr lang="fa-IR" sz="3200" b="1" dirty="0">
                <a:ln/>
                <a:solidFill>
                  <a:schemeClr val="accent4"/>
                </a:solidFill>
                <a:cs typeface="B Titr" panose="00000700000000000000" pitchFamily="2" charset="-78"/>
              </a:rPr>
              <a:t>1-  تمایل و علاقه</a:t>
            </a:r>
            <a:endParaRPr lang="en-US" sz="3200" b="1" dirty="0">
              <a:ln/>
              <a:solidFill>
                <a:schemeClr val="accent4"/>
              </a:solidFill>
              <a:cs typeface="B Titr" panose="00000700000000000000" pitchFamily="2" charset="-78"/>
            </a:endParaRPr>
          </a:p>
          <a:p>
            <a:pPr marL="0" indent="0" algn="just" rtl="1">
              <a:buNone/>
            </a:pPr>
            <a:r>
              <a:rPr lang="fa-IR" sz="3200" b="1" dirty="0">
                <a:ln/>
                <a:solidFill>
                  <a:schemeClr val="accent4"/>
                </a:solidFill>
                <a:cs typeface="B Titr" panose="00000700000000000000" pitchFamily="2" charset="-78"/>
              </a:rPr>
              <a:t>2- مثبت اندیشی</a:t>
            </a:r>
            <a:endParaRPr lang="en-US" sz="3200" b="1" dirty="0">
              <a:ln/>
              <a:solidFill>
                <a:schemeClr val="accent4"/>
              </a:solidFill>
              <a:cs typeface="B Titr" panose="00000700000000000000" pitchFamily="2" charset="-78"/>
            </a:endParaRPr>
          </a:p>
          <a:p>
            <a:pPr marL="0" indent="0" algn="just" rtl="1">
              <a:buNone/>
            </a:pPr>
            <a:r>
              <a:rPr lang="fa-IR" sz="3200" b="1" dirty="0">
                <a:ln/>
                <a:solidFill>
                  <a:schemeClr val="accent4"/>
                </a:solidFill>
                <a:cs typeface="B Titr" panose="00000700000000000000" pitchFamily="2" charset="-78"/>
              </a:rPr>
              <a:t>3- مسئولیت‌پذیری و تعهد </a:t>
            </a:r>
            <a:endParaRPr lang="en-US" sz="3200" b="1" dirty="0">
              <a:ln/>
              <a:solidFill>
                <a:schemeClr val="accent4"/>
              </a:solidFill>
              <a:cs typeface="B Titr" panose="00000700000000000000" pitchFamily="2" charset="-78"/>
            </a:endParaRPr>
          </a:p>
          <a:p>
            <a:pPr marL="0" indent="0" algn="just" rtl="1">
              <a:buNone/>
            </a:pPr>
            <a:r>
              <a:rPr lang="fa-IR" sz="3200" b="1" dirty="0">
                <a:ln/>
                <a:solidFill>
                  <a:schemeClr val="accent4"/>
                </a:solidFill>
                <a:cs typeface="B Titr" panose="00000700000000000000" pitchFamily="2" charset="-78"/>
              </a:rPr>
              <a:t>4- شکیبایی </a:t>
            </a:r>
            <a:endParaRPr lang="en-US" sz="3200" b="1" dirty="0">
              <a:ln/>
              <a:solidFill>
                <a:schemeClr val="accent4"/>
              </a:solidFill>
              <a:cs typeface="B Titr" panose="00000700000000000000" pitchFamily="2" charset="-78"/>
            </a:endParaRPr>
          </a:p>
          <a:p>
            <a:pPr marL="0" indent="0" algn="just" rtl="1">
              <a:buNone/>
            </a:pPr>
            <a:r>
              <a:rPr lang="fa-IR" sz="3200" b="1" dirty="0">
                <a:ln/>
                <a:solidFill>
                  <a:schemeClr val="accent4"/>
                </a:solidFill>
                <a:cs typeface="B Titr" panose="00000700000000000000" pitchFamily="2" charset="-78"/>
              </a:rPr>
              <a:t>5- پشتکار</a:t>
            </a:r>
            <a:endParaRPr lang="en-US" sz="3200" b="1" dirty="0">
              <a:ln/>
              <a:solidFill>
                <a:schemeClr val="accent4"/>
              </a:solidFill>
              <a:cs typeface="B Titr" panose="00000700000000000000" pitchFamily="2" charset="-78"/>
            </a:endParaRPr>
          </a:p>
          <a:p>
            <a:pPr marL="0" indent="0" algn="just" rtl="1">
              <a:buNone/>
            </a:pPr>
            <a:r>
              <a:rPr lang="fa-IR" sz="3200" b="1" dirty="0">
                <a:ln/>
                <a:solidFill>
                  <a:schemeClr val="accent4"/>
                </a:solidFill>
                <a:cs typeface="B Titr" panose="00000700000000000000" pitchFamily="2" charset="-78"/>
              </a:rPr>
              <a:t> * سه فعالیت در تاسیس و فرآیند ایجاد کارآفرینی نقش دارد:</a:t>
            </a:r>
            <a:endParaRPr lang="en-US" sz="3200" b="1" dirty="0">
              <a:ln/>
              <a:solidFill>
                <a:schemeClr val="accent4"/>
              </a:solidFill>
              <a:cs typeface="B Titr" panose="00000700000000000000" pitchFamily="2" charset="-78"/>
            </a:endParaRPr>
          </a:p>
          <a:p>
            <a:pPr marL="0" indent="0" algn="just" rtl="1">
              <a:buNone/>
            </a:pPr>
            <a:r>
              <a:rPr lang="fa-IR" sz="3200" b="1" dirty="0">
                <a:ln/>
                <a:solidFill>
                  <a:schemeClr val="accent4"/>
                </a:solidFill>
                <a:cs typeface="B Titr" panose="00000700000000000000" pitchFamily="2" charset="-78"/>
              </a:rPr>
              <a:t>1- مرحله پیش نیاز</a:t>
            </a:r>
            <a:endParaRPr lang="en-US" sz="3200" b="1" dirty="0">
              <a:ln/>
              <a:solidFill>
                <a:schemeClr val="accent4"/>
              </a:solidFill>
              <a:cs typeface="B Titr" panose="00000700000000000000" pitchFamily="2" charset="-78"/>
            </a:endParaRPr>
          </a:p>
          <a:p>
            <a:pPr marL="0" indent="0" algn="just" rtl="1">
              <a:buNone/>
            </a:pPr>
            <a:r>
              <a:rPr lang="fa-IR" sz="3200" b="1" dirty="0">
                <a:ln/>
                <a:solidFill>
                  <a:schemeClr val="accent4"/>
                </a:solidFill>
                <a:cs typeface="B Titr" panose="00000700000000000000" pitchFamily="2" charset="-78"/>
              </a:rPr>
              <a:t>2-  مرحله تاسیس</a:t>
            </a:r>
            <a:endParaRPr lang="en-US" sz="3200" b="1" dirty="0">
              <a:ln/>
              <a:solidFill>
                <a:schemeClr val="accent4"/>
              </a:solidFill>
              <a:cs typeface="B Titr" panose="00000700000000000000" pitchFamily="2" charset="-78"/>
            </a:endParaRPr>
          </a:p>
          <a:p>
            <a:pPr marL="0" indent="0" algn="just" rtl="1">
              <a:buNone/>
            </a:pPr>
            <a:r>
              <a:rPr lang="fa-IR" sz="3200" b="1" dirty="0" smtClean="0">
                <a:ln/>
                <a:solidFill>
                  <a:schemeClr val="accent4"/>
                </a:solidFill>
                <a:cs typeface="B Titr" panose="00000700000000000000" pitchFamily="2" charset="-78"/>
              </a:rPr>
              <a:t>3-  </a:t>
            </a:r>
            <a:r>
              <a:rPr lang="fa-IR" sz="3200" b="1" dirty="0">
                <a:ln/>
                <a:solidFill>
                  <a:schemeClr val="accent4"/>
                </a:solidFill>
                <a:cs typeface="B Titr" panose="00000700000000000000" pitchFamily="2" charset="-78"/>
              </a:rPr>
              <a:t>مرحله ایجاد یا توسعه </a:t>
            </a:r>
            <a:endParaRPr lang="en-US" sz="3200" b="1" dirty="0">
              <a:ln/>
              <a:solidFill>
                <a:schemeClr val="accent4"/>
              </a:solidFill>
              <a:cs typeface="B Titr" panose="00000700000000000000" pitchFamily="2" charset="-78"/>
            </a:endParaRPr>
          </a:p>
        </p:txBody>
      </p:sp>
    </p:spTree>
    <p:extLst>
      <p:ext uri="{BB962C8B-B14F-4D97-AF65-F5344CB8AC3E}">
        <p14:creationId xmlns:p14="http://schemas.microsoft.com/office/powerpoint/2010/main" val="37362701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433" y="136478"/>
            <a:ext cx="11204811" cy="6523629"/>
          </a:xfrm>
        </p:spPr>
        <p:style>
          <a:lnRef idx="1">
            <a:schemeClr val="accent6"/>
          </a:lnRef>
          <a:fillRef idx="2">
            <a:schemeClr val="accent6"/>
          </a:fillRef>
          <a:effectRef idx="1">
            <a:schemeClr val="accent6"/>
          </a:effectRef>
          <a:fontRef idx="minor">
            <a:schemeClr val="dk1"/>
          </a:fontRef>
        </p:style>
        <p:txBody>
          <a:bodyPr/>
          <a:lstStyle/>
          <a:p>
            <a:pPr marL="0" indent="0" algn="just" rtl="1">
              <a:buNone/>
            </a:pPr>
            <a:r>
              <a:rPr lang="fa-I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 کارآفرینی طی چهار مرحله صورت می پذیرد</a:t>
            </a:r>
            <a:endPar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الف)  شناسایی و ارزیابی فرصت</a:t>
            </a:r>
            <a:endPar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ب)  تدوین طرح تجاری</a:t>
            </a:r>
            <a:endPar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ج) تامین منابع مورد نیاز </a:t>
            </a:r>
            <a:endPar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د) اداره بنگاه تاسیس شده</a:t>
            </a:r>
            <a:endPar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  مهمترین باورها و برداشتهایی که در میان مردم رواج یافته‌اند.</a:t>
            </a:r>
            <a:endPar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1- کارآفرینان اهل عمل هستند نه اهل اندیشه</a:t>
            </a:r>
            <a:endPar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2- کارآفرینان متولد می‌شوند، ساخته نمی‌شوند</a:t>
            </a:r>
            <a:endPar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3- کارآفرینان همه مبتکرین هستند</a:t>
            </a:r>
            <a:endPar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4- کارآفرینان و وصله های ناجور علمی و اجتماعی می باشند.</a:t>
            </a:r>
            <a:endPar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5- کارآفرینان تنها به دنبال سود هستند و با تمام نیازشان پول است.</a:t>
            </a:r>
            <a:endPar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a:p>
            <a:pPr marL="0" indent="0" algn="just" rtl="1">
              <a:buNone/>
            </a:pPr>
            <a:r>
              <a:rPr lang="fa-I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rPr>
              <a:t>6- تمام نیاز کارآفرینان خوش شانسی است.</a:t>
            </a:r>
            <a:endPar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cs typeface="B Titr" panose="00000700000000000000" pitchFamily="2" charset="-78"/>
            </a:endParaRPr>
          </a:p>
        </p:txBody>
      </p:sp>
    </p:spTree>
    <p:extLst>
      <p:ext uri="{BB962C8B-B14F-4D97-AF65-F5344CB8AC3E}">
        <p14:creationId xmlns:p14="http://schemas.microsoft.com/office/powerpoint/2010/main" val="34159287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994</Words>
  <Application>Microsoft Office PowerPoint</Application>
  <PresentationFormat>Widescreen</PresentationFormat>
  <Paragraphs>124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 Titr</vt:lpstr>
      <vt:lpstr>Calibri</vt:lpstr>
      <vt:lpstr>Calibri Light</vt:lpstr>
      <vt:lpstr>Times New Roman</vt:lpstr>
      <vt:lpstr>Office Theme</vt:lpstr>
      <vt:lpstr>PowerPoint Presentation</vt:lpstr>
      <vt:lpstr>PowerPoint Presentation</vt:lpstr>
      <vt:lpstr>*تعریف کارآفرینی:   تعریف نهایی :کارآفرینیEntrepreneur   ship سازماندهی تولید و اعمال شیوه های نوین و سودآور و مقابله با خطرات احتمالی در فعالیت‌های اقتصادی است.  کارآفرینی تلاشی است برای ایجاد ارزش از طریق شناخت فرصت‌های شغلی، مدیریت،ریسک مناسب و استفاده از مهارت های مدیریت و ارتباطی و منظور بسیج نمودن منابع انسانی،مالی برای به ثمر رسیدن یک پروژه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12</cp:revision>
  <dcterms:created xsi:type="dcterms:W3CDTF">2020-03-14T13:48:31Z</dcterms:created>
  <dcterms:modified xsi:type="dcterms:W3CDTF">2020-03-14T14:26:13Z</dcterms:modified>
</cp:coreProperties>
</file>