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4" r:id="rId11"/>
    <p:sldId id="322" r:id="rId12"/>
    <p:sldId id="323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3" r:id="rId31"/>
    <p:sldId id="342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286" r:id="rId4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25C-EF37-4E16-9DE0-756B8151BE8C}" type="datetimeFigureOut">
              <a:rPr lang="fa-IR" smtClean="0"/>
              <a:pPr/>
              <a:t>1441/07/19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2358-3037-4FD6-A836-D38F07420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25C-EF37-4E16-9DE0-756B8151BE8C}" type="datetimeFigureOut">
              <a:rPr lang="fa-IR" smtClean="0"/>
              <a:pPr/>
              <a:t>1441/07/19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2358-3037-4FD6-A836-D38F07420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25C-EF37-4E16-9DE0-756B8151BE8C}" type="datetimeFigureOut">
              <a:rPr lang="fa-IR" smtClean="0"/>
              <a:pPr/>
              <a:t>1441/07/19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2358-3037-4FD6-A836-D38F07420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25C-EF37-4E16-9DE0-756B8151BE8C}" type="datetimeFigureOut">
              <a:rPr lang="fa-IR" smtClean="0"/>
              <a:pPr/>
              <a:t>1441/07/19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2358-3037-4FD6-A836-D38F07420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25C-EF37-4E16-9DE0-756B8151BE8C}" type="datetimeFigureOut">
              <a:rPr lang="fa-IR" smtClean="0"/>
              <a:pPr/>
              <a:t>1441/07/19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2358-3037-4FD6-A836-D38F07420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25C-EF37-4E16-9DE0-756B8151BE8C}" type="datetimeFigureOut">
              <a:rPr lang="fa-IR" smtClean="0"/>
              <a:pPr/>
              <a:t>1441/07/19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2358-3037-4FD6-A836-D38F07420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25C-EF37-4E16-9DE0-756B8151BE8C}" type="datetimeFigureOut">
              <a:rPr lang="fa-IR" smtClean="0"/>
              <a:pPr/>
              <a:t>1441/07/19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2358-3037-4FD6-A836-D38F07420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25C-EF37-4E16-9DE0-756B8151BE8C}" type="datetimeFigureOut">
              <a:rPr lang="fa-IR" smtClean="0"/>
              <a:pPr/>
              <a:t>1441/07/19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2358-3037-4FD6-A836-D38F07420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25C-EF37-4E16-9DE0-756B8151BE8C}" type="datetimeFigureOut">
              <a:rPr lang="fa-IR" smtClean="0"/>
              <a:pPr/>
              <a:t>1441/07/19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2358-3037-4FD6-A836-D38F07420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25C-EF37-4E16-9DE0-756B8151BE8C}" type="datetimeFigureOut">
              <a:rPr lang="fa-IR" smtClean="0"/>
              <a:pPr/>
              <a:t>1441/07/19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2358-3037-4FD6-A836-D38F07420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B25C-EF37-4E16-9DE0-756B8151BE8C}" type="datetimeFigureOut">
              <a:rPr lang="fa-IR" smtClean="0"/>
              <a:pPr/>
              <a:t>1441/07/19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202358-3037-4FD6-A836-D38F07420EF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BAB25C-EF37-4E16-9DE0-756B8151BE8C}" type="datetimeFigureOut">
              <a:rPr lang="fa-IR" smtClean="0"/>
              <a:pPr/>
              <a:t>1441/07/19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202358-3037-4FD6-A836-D38F07420EF4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572560" cy="1285884"/>
          </a:xfrm>
        </p:spPr>
        <p:txBody>
          <a:bodyPr>
            <a:normAutofit/>
          </a:bodyPr>
          <a:lstStyle/>
          <a:p>
            <a:pPr algn="ctr"/>
            <a:r>
              <a:rPr lang="fa-IR" sz="280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بنام یگانه معمار آفرینش</a:t>
            </a:r>
            <a:endParaRPr lang="fa-IR" sz="2800" dirty="0" smtClean="0">
              <a:solidFill>
                <a:schemeClr val="tx2">
                  <a:lumMod val="90000"/>
                </a:schemeClr>
              </a:solidFill>
              <a:cs typeface="B Nazani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071678"/>
            <a:ext cx="8572560" cy="4429156"/>
          </a:xfrm>
        </p:spPr>
        <p:txBody>
          <a:bodyPr>
            <a:normAutofit/>
          </a:bodyPr>
          <a:lstStyle/>
          <a:p>
            <a:pPr algn="ctr"/>
            <a:r>
              <a:rPr lang="fa-IR" sz="5800" b="1" dirty="0" smtClean="0">
                <a:cs typeface="B Nazanin" pitchFamily="2" charset="-78"/>
              </a:rPr>
              <a:t>معماري معاصر</a:t>
            </a:r>
          </a:p>
          <a:p>
            <a:r>
              <a:rPr lang="fa-IR" dirty="0" smtClean="0">
                <a:cs typeface="B Nazanin" pitchFamily="2" charset="-78"/>
              </a:rPr>
              <a:t>                               </a:t>
            </a:r>
          </a:p>
          <a:p>
            <a:r>
              <a:rPr lang="fa-IR" dirty="0" smtClean="0">
                <a:cs typeface="B Nazanin" pitchFamily="2" charset="-78"/>
              </a:rPr>
              <a:t>                          </a:t>
            </a:r>
          </a:p>
          <a:p>
            <a:pPr algn="ctr"/>
            <a:r>
              <a:rPr lang="fa-IR" sz="4400" b="1" dirty="0" smtClean="0">
                <a:cs typeface="B Nazanin" pitchFamily="2" charset="-78"/>
              </a:rPr>
              <a:t>معماری مدرن متعالی و متأخر</a:t>
            </a:r>
          </a:p>
          <a:p>
            <a:pPr algn="l"/>
            <a:endParaRPr lang="fa-IR" dirty="0" smtClean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میس ونده رو:</a:t>
            </a:r>
          </a:p>
          <a:p>
            <a:pPr>
              <a:buClr>
                <a:schemeClr val="tx1"/>
              </a:buClr>
            </a:pPr>
            <a:endParaRPr lang="fa-IR" sz="12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پاویون آلمان در نمایشگاه بارسلون (1929)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پلان آزاد، ترکیب مصالح مدرن و کیفیت اجرا و جزئیات</a:t>
            </a:r>
          </a:p>
        </p:txBody>
      </p:sp>
      <p:pic>
        <p:nvPicPr>
          <p:cNvPr id="5" name="Picture 4" descr="rthalf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40478" y="2786058"/>
            <a:ext cx="5489240" cy="3571900"/>
          </a:xfrm>
          <a:prstGeom prst="rect">
            <a:avLst/>
          </a:prstGeom>
        </p:spPr>
      </p:pic>
      <p:pic>
        <p:nvPicPr>
          <p:cNvPr id="7" name="Picture 6" descr="picture-0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1714488"/>
            <a:ext cx="3076982" cy="46434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میس ونده رو:</a:t>
            </a:r>
          </a:p>
          <a:p>
            <a:pPr>
              <a:buClr>
                <a:schemeClr val="tx1"/>
              </a:buClr>
            </a:pPr>
            <a:endParaRPr lang="fa-IR" sz="12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مهاجرت از آلمان به آمریکا و ریاست دانشگاه فنی ایلی نویز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طراحی سایت جدید دانشگاه ایلی نویز</a:t>
            </a:r>
          </a:p>
        </p:txBody>
      </p:sp>
      <p:pic>
        <p:nvPicPr>
          <p:cNvPr id="5" name="Picture 4" descr="rthalf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4348" y="2567458"/>
            <a:ext cx="7556253" cy="40048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میس ونده رو:</a:t>
            </a:r>
          </a:p>
          <a:p>
            <a:pPr>
              <a:buClr>
                <a:schemeClr val="tx1"/>
              </a:buClr>
            </a:pPr>
            <a:endParaRPr lang="fa-IR" sz="12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ماکت یک آسمانخراش (1921)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خانۀ فارنزورث در ایلی نویز آمریکا</a:t>
            </a:r>
          </a:p>
        </p:txBody>
      </p:sp>
      <p:pic>
        <p:nvPicPr>
          <p:cNvPr id="5" name="Picture 4" descr="rthalf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1142984"/>
            <a:ext cx="3024548" cy="5433574"/>
          </a:xfrm>
          <a:prstGeom prst="rect">
            <a:avLst/>
          </a:prstGeom>
        </p:spPr>
      </p:pic>
      <p:pic>
        <p:nvPicPr>
          <p:cNvPr id="6" name="Picture 5" descr="farnsworth_house_gmad06_3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83313" y="2714620"/>
            <a:ext cx="5374967" cy="38576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میس ونده رو:</a:t>
            </a:r>
          </a:p>
          <a:p>
            <a:pPr>
              <a:buClr>
                <a:schemeClr val="tx1"/>
              </a:buClr>
            </a:pPr>
            <a:endParaRPr lang="fa-IR" sz="12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برج سیگرام نیویورک (با همکاری فیلیپ جانسون) (1921)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ویلای توگندات – برنو، آلمان – 1928</a:t>
            </a:r>
          </a:p>
        </p:txBody>
      </p:sp>
      <p:pic>
        <p:nvPicPr>
          <p:cNvPr id="5" name="Picture 4" descr="rthalf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2071678"/>
            <a:ext cx="3403698" cy="4500594"/>
          </a:xfrm>
          <a:prstGeom prst="rect">
            <a:avLst/>
          </a:prstGeom>
        </p:spPr>
      </p:pic>
      <p:pic>
        <p:nvPicPr>
          <p:cNvPr id="6" name="Picture 5" descr="farnsworth_house_gmad06_3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0458" y="2714620"/>
            <a:ext cx="4907822" cy="38576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endParaRPr lang="fa-IR" sz="24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کانستراکتیویسم:</a:t>
            </a:r>
          </a:p>
          <a:p>
            <a:pPr>
              <a:buClr>
                <a:schemeClr val="tx1"/>
              </a:buClr>
            </a:pPr>
            <a:endParaRPr lang="fa-IR" sz="12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خواستگاه آن شوروی سابق و تفکر سوسیالیسم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تحت تأثیر مدرنیسم و فوتوریسم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اعتقاد به تکنولوژی و صنعت و عملکرد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حمایت دولت سوسیالیستی از کانستراکتیویست ها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بازسازی شوروی با استفاده از علم و تکنولوژی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شعار کانستراکتیویستها: «مرگ بر هنر، زنده باد تکنولوژی»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«کازیمیر مالویچ» و «الکساندر رودچنکو» از نقاشان کانستراکتیویسم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کانستراکتیویسم: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dirty="0" smtClean="0">
                <a:cs typeface="B Nazanin" pitchFamily="2" charset="-78"/>
              </a:rPr>
              <a:t>. بنای یادبود سومین کنگره بین الملل کومونیست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- ولادیمیر تاتلین، مسکو، 1921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شکل مارپیچ و حلزونی - ارتفاع 390 متر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نمایش تکامل و تکرار تاریخ و رسیدن به 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سوسیالیسم و کمونیسم در انتها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ساختمان شیشه ای پارلمان آویزان از وسط برج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برج ایفل نماد عصر تکنولوژی 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و برج تاتلین نماد عصر سوسیالیسم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- این برج هیچگاه ساخته نشد</a:t>
            </a:r>
          </a:p>
        </p:txBody>
      </p:sp>
      <p:pic>
        <p:nvPicPr>
          <p:cNvPr id="7" name="Picture 6" descr="Tatlin_tower_mode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3" y="1428736"/>
            <a:ext cx="3571900" cy="497365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کانستراکتیویسم: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dirty="0" smtClean="0">
                <a:cs typeface="B Nazanin" pitchFamily="2" charset="-78"/>
              </a:rPr>
              <a:t>. کنستانتین ملنیکوف: اولین معمار بین المللی روس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طراحی غرفه شوروی در نمایشگاه هنرهای تجسمی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 پاریس، سال 1925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طراحی پنج باشگاه کارگران در مسکو، 29-1927</a:t>
            </a:r>
          </a:p>
          <a:p>
            <a:pPr>
              <a:buClr>
                <a:schemeClr val="tx1"/>
              </a:buClr>
            </a:pPr>
            <a:endParaRPr lang="fa-IR" sz="24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dirty="0" smtClean="0">
                <a:cs typeface="B Nazanin" pitchFamily="2" charset="-78"/>
              </a:rPr>
              <a:t>. الکساندر وسنین: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ساختمان روزنامه پراودا، 1929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تابلوها، آسانسورها، ساعت دیواری ها بصورت نمایان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از دیگر معماران کانستراکتیویسم: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لئونید و ویکتور (برادران وسنین)، ال لیسیتزکی</a:t>
            </a:r>
          </a:p>
        </p:txBody>
      </p:sp>
      <p:pic>
        <p:nvPicPr>
          <p:cNvPr id="7" name="Picture 6" descr="Tatlin_tower_mode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5991" y="1142984"/>
            <a:ext cx="3358753" cy="54864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0800000">
            <a:off x="4714876" y="4572008"/>
            <a:ext cx="92869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fa-IR" sz="24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کانستراکتیویسم:</a:t>
            </a:r>
          </a:p>
          <a:p>
            <a:pPr>
              <a:buClr>
                <a:schemeClr val="tx1"/>
              </a:buClr>
            </a:pPr>
            <a:r>
              <a:rPr lang="fa-IR" sz="1400" dirty="0" smtClean="0">
                <a:cs typeface="B Nazanin" pitchFamily="2" charset="-78"/>
              </a:rPr>
              <a:t>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تأثیر کانستراکتیویسم بر غرب از اواخر دهه 1920</a:t>
            </a:r>
          </a:p>
          <a:p>
            <a:pPr>
              <a:buClr>
                <a:schemeClr val="tx1"/>
              </a:buClr>
            </a:pPr>
            <a:endParaRPr lang="fa-IR" sz="24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dirty="0" smtClean="0">
                <a:cs typeface="B Nazanin" pitchFamily="2" charset="-78"/>
              </a:rPr>
              <a:t>. ساختمان انجمن وجوه پس انداز فیلادلفیا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جورج هاو، ویلیام لسکیز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تحت تأثیر معماری کانستراکتیویسم</a:t>
            </a:r>
          </a:p>
        </p:txBody>
      </p:sp>
      <p:pic>
        <p:nvPicPr>
          <p:cNvPr id="7" name="Picture 6" descr="Tatlin_tower_mode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3" y="1428736"/>
            <a:ext cx="3571900" cy="48666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58246" cy="571504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کانستراکتیویسم:</a:t>
            </a:r>
          </a:p>
        </p:txBody>
      </p:sp>
      <p:pic>
        <p:nvPicPr>
          <p:cNvPr id="7" name="Picture 6" descr="Tatlin_tower_mode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1357298"/>
            <a:ext cx="4000528" cy="5250693"/>
          </a:xfrm>
          <a:prstGeom prst="rect">
            <a:avLst/>
          </a:prstGeom>
        </p:spPr>
      </p:pic>
      <p:pic>
        <p:nvPicPr>
          <p:cNvPr id="5" name="Picture 4" descr="SC-CORB2_smal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57752" y="4143380"/>
            <a:ext cx="3714776" cy="2344114"/>
          </a:xfrm>
          <a:prstGeom prst="rect">
            <a:avLst/>
          </a:prstGeom>
        </p:spPr>
      </p:pic>
      <p:pic>
        <p:nvPicPr>
          <p:cNvPr id="8" name="Picture 7" descr="SC-KHARKOV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57752" y="1357298"/>
            <a:ext cx="3738562" cy="264318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58246" cy="571504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کانستراکتیویسم: </a:t>
            </a:r>
            <a:r>
              <a:rPr lang="fa-IR" sz="2400" dirty="0" smtClean="0">
                <a:cs typeface="B Nazanin" pitchFamily="2" charset="-78"/>
              </a:rPr>
              <a:t>طرح هایی از ساختمان های کانستراکتیویسم</a:t>
            </a:r>
            <a:endParaRPr lang="fa-IR" sz="2400" b="1" dirty="0" smtClean="0">
              <a:cs typeface="B Nazanin" pitchFamily="2" charset="-78"/>
            </a:endParaRPr>
          </a:p>
        </p:txBody>
      </p:sp>
      <p:pic>
        <p:nvPicPr>
          <p:cNvPr id="7" name="Picture 6" descr="Tatlin_tower_mode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1500174"/>
            <a:ext cx="8143932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215370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fa-IR" sz="28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fa-IR" sz="2800" b="1" dirty="0" smtClean="0">
                <a:cs typeface="B Nazanin" pitchFamily="2" charset="-78"/>
              </a:rPr>
              <a:t>. معماری مدرن متعالی</a:t>
            </a:r>
          </a:p>
          <a:p>
            <a:pPr>
              <a:buClr>
                <a:schemeClr val="tx1"/>
              </a:buClr>
            </a:pPr>
            <a:endParaRPr lang="fa-IR" sz="16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معماری مدرن متعالی بین دو جنگ جهانی (دهۀ 20 و 30)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نیاز شدید به ساختمان و تولید انبوه بعد از جنگ جهانی اول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توسعۀ تکنولوژی، مصالح مدرن، پیش سازی، عملکردگرایی و دوری از تزئینات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معماری مدرن، سبک آوانگارد غرب و تبدیل به سبک جهانی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گروپیوس، میس و لوکوربوزیه به دنبال تکنولوژی و عملکرد و دوری از تاریخ گرایی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رایت، آلتو و هوگوهرینگ به دنبال استفاده از تکنولوژی برای ایجاد معماری ارگانیک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لوکوربوزیه: </a:t>
            </a:r>
            <a:r>
              <a:rPr lang="fa-IR" sz="2400" dirty="0" smtClean="0">
                <a:cs typeface="B Nazanin" pitchFamily="2" charset="-78"/>
              </a:rPr>
              <a:t>(شارل ادوارد ژانره)</a:t>
            </a:r>
            <a:endParaRPr lang="fa-IR" sz="24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endParaRPr lang="fa-IR" sz="12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چند سال کار در دفتر آگوست پره و پیتر بهرنز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استفاده از بتن با نهایت مهارت و زیبایی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کتاب «به سوی یک معماری نوین» در سال 1923 (منشور معماری مدرن)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تکنولوژی و مصالح مدرن (آهن، بتن و شیشه) وپیش سازی مسیر آیندۀ معماری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کتاب «شهر آینده» در سال 1924 (منشور شهرسازی مدرن)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شهرهای آینده متشکل از آسمانخراشهای چندعملکردی (مانند نیویورک)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چندیگار (لوکوربوزیه) و برازیلیا (اسکار نیمایر-لوچیو کوستا) بر مبنای تئوری شهر آینده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برج هزارۀ توکیو (نورمن فاستر) نمونۀ مناسب آسمانخراشهای لوکوربوزیه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«خانه ماشینی برای زندگی است»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5 اصل لوکوربوزیه: 1- ساختمان پیلوتی  2- بام مسطح و باغ روی بام   3- پلان آزاد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4- پنجره های افقی و سرتاسری  5- نمای آزاد، کف و دیوارها به صورت کنسول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58246" cy="571504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ویلا ساوا: </a:t>
            </a:r>
            <a:r>
              <a:rPr lang="fa-IR" sz="2400" dirty="0" smtClean="0">
                <a:cs typeface="B Nazanin" pitchFamily="2" charset="-78"/>
              </a:rPr>
              <a:t>پوآسی، شمال پاریس، (30-1928)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- تحقق «خانه ماشین زندگی» و 5 اصل لوکوربوزیه در «ویلا ساوا» </a:t>
            </a:r>
          </a:p>
        </p:txBody>
      </p:sp>
      <p:pic>
        <p:nvPicPr>
          <p:cNvPr id="7" name="Picture 6" descr="Tatlin_tower_mode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4357694"/>
            <a:ext cx="4000528" cy="2286016"/>
          </a:xfrm>
          <a:prstGeom prst="rect">
            <a:avLst/>
          </a:prstGeom>
        </p:spPr>
      </p:pic>
      <p:pic>
        <p:nvPicPr>
          <p:cNvPr id="5" name="Picture 4" descr="villa-savoye-entrance-and-garag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1857364"/>
            <a:ext cx="4034114" cy="2285998"/>
          </a:xfrm>
          <a:prstGeom prst="rect">
            <a:avLst/>
          </a:prstGeom>
        </p:spPr>
      </p:pic>
      <p:pic>
        <p:nvPicPr>
          <p:cNvPr id="6" name="Picture 5" descr="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3470" y="4357694"/>
            <a:ext cx="4143372" cy="2286016"/>
          </a:xfrm>
          <a:prstGeom prst="rect">
            <a:avLst/>
          </a:prstGeom>
        </p:spPr>
      </p:pic>
      <p:pic>
        <p:nvPicPr>
          <p:cNvPr id="8" name="Picture 7" descr="4gfga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3438" y="1857364"/>
            <a:ext cx="4143404" cy="230385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endParaRPr lang="fa-IR" sz="24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معماری ارگانیک:</a:t>
            </a:r>
          </a:p>
          <a:p>
            <a:pPr>
              <a:buClr>
                <a:schemeClr val="tx1"/>
              </a:buClr>
            </a:pPr>
            <a:endParaRPr lang="fa-IR" sz="12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معماری ارگانیک ریشه در فلسفۀ رومانتیسم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فردریش ویلهیم شیلینگ (از بنیانگذاران فلسفۀ رمانتیک):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«طبیعت جزیی از خود انسان است و بین انسان و طبیعت جدایی نیست»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ویوله لودوک (معمار فرانسوی) ساختمانهای گوتیک را پویا و دینامیک می دانست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آغاز معماری ارگانیک از لوئیز سالیوان و فرانک فرنس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اوج شکوفایی معماری ارگانیک در نیمۀ اول قرن 20 توسط رایت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خانه های اولیۀ رایت معروف به خانه های دشت های مسطح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به نظر رایت تکنولوژی هدف نیست، وسیله ایست برای رسیدن به معماری ارگانیک</a:t>
            </a:r>
          </a:p>
          <a:p>
            <a:pPr>
              <a:buClr>
                <a:schemeClr val="tx1"/>
              </a:buClr>
            </a:pPr>
            <a:endParaRPr lang="fa-IR" sz="2400" dirty="0" smtClean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endParaRPr lang="fa-IR" sz="24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تعریف معماری ارگانیک در 9 عبارت:</a:t>
            </a:r>
          </a:p>
          <a:p>
            <a:pPr>
              <a:buClr>
                <a:schemeClr val="tx1"/>
              </a:buClr>
            </a:pPr>
            <a:endParaRPr lang="fa-IR" sz="12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1- طبیعت: هم شامل خارج بنا و هم داخل بنا (وحدت طبیعت و معماری)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2- ارگانیک: هماهنگی اجزاء با کل و بالعکس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3- شکل تابع عملکرد: فرم و عملکرد یکی است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4- لطافت: استفاده از فرمهای دلپذیر و کاهش خشکی بنا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5- سنت: تبعیت از سنت نه تقلید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6- تزئینات: جزء جدایی ناپذیر معماری (مانند رابطۀ گل با شاخه)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7- روح: باید درون بنا جریان داشته باشد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8- بعد سوم: بعد سوم عرض نیست، ضخامت و عمق است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9- فضا: عنصر در حال گسترش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58246" cy="571504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خانۀ روبی:</a:t>
            </a:r>
            <a:endParaRPr lang="fa-IR" sz="2400" dirty="0" smtClean="0">
              <a:cs typeface="B Nazanin" pitchFamily="2" charset="-78"/>
            </a:endParaRPr>
          </a:p>
        </p:txBody>
      </p:sp>
      <p:pic>
        <p:nvPicPr>
          <p:cNvPr id="7" name="Picture 6" descr="Tatlin_tower_mode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9" y="3876511"/>
            <a:ext cx="3621906" cy="2552885"/>
          </a:xfrm>
          <a:prstGeom prst="rect">
            <a:avLst/>
          </a:prstGeom>
        </p:spPr>
      </p:pic>
      <p:pic>
        <p:nvPicPr>
          <p:cNvPr id="5" name="Picture 4" descr="villa-savoye-entrance-and-garag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1357298"/>
            <a:ext cx="3609230" cy="2285998"/>
          </a:xfrm>
          <a:prstGeom prst="rect">
            <a:avLst/>
          </a:prstGeom>
        </p:spPr>
      </p:pic>
      <p:pic>
        <p:nvPicPr>
          <p:cNvPr id="6" name="Picture 5" descr="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57686" y="4429132"/>
            <a:ext cx="4521620" cy="1993299"/>
          </a:xfrm>
          <a:prstGeom prst="rect">
            <a:avLst/>
          </a:prstGeom>
        </p:spPr>
      </p:pic>
      <p:pic>
        <p:nvPicPr>
          <p:cNvPr id="8" name="Picture 7" descr="4gfga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357686" y="1643050"/>
            <a:ext cx="4500594" cy="25449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58246" cy="571504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خانۀ آبشار:</a:t>
            </a:r>
            <a:endParaRPr lang="fa-IR" sz="2400" dirty="0" smtClean="0">
              <a:cs typeface="B Nazanin" pitchFamily="2" charset="-78"/>
            </a:endParaRPr>
          </a:p>
        </p:txBody>
      </p:sp>
      <p:pic>
        <p:nvPicPr>
          <p:cNvPr id="7" name="Picture 6" descr="Tatlin_tower_mode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3873462"/>
            <a:ext cx="4143404" cy="2712140"/>
          </a:xfrm>
          <a:prstGeom prst="rect">
            <a:avLst/>
          </a:prstGeom>
        </p:spPr>
      </p:pic>
      <p:pic>
        <p:nvPicPr>
          <p:cNvPr id="5" name="Picture 4" descr="villa-savoye-entrance-and-garag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1029828"/>
            <a:ext cx="4143404" cy="2684924"/>
          </a:xfrm>
          <a:prstGeom prst="rect">
            <a:avLst/>
          </a:prstGeom>
        </p:spPr>
      </p:pic>
      <p:pic>
        <p:nvPicPr>
          <p:cNvPr id="6" name="Picture 5" descr="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6314" y="4214818"/>
            <a:ext cx="4000528" cy="2357454"/>
          </a:xfrm>
          <a:prstGeom prst="rect">
            <a:avLst/>
          </a:prstGeom>
        </p:spPr>
      </p:pic>
      <p:pic>
        <p:nvPicPr>
          <p:cNvPr id="8" name="Picture 7" descr="4gfga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71407" y="1428736"/>
            <a:ext cx="3982470" cy="257176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endParaRPr lang="fa-IR" sz="24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8 ویژگی طراحی خانۀ آبشار:</a:t>
            </a:r>
          </a:p>
          <a:p>
            <a:pPr>
              <a:buClr>
                <a:schemeClr val="tx1"/>
              </a:buClr>
            </a:pPr>
            <a:endParaRPr lang="fa-IR" sz="12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1- حداقل دخالت در طبیعت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2- تلفیق ساختمان با طبیعت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3- ایجاد فضای خارجی بین ساختمان و محیط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4- تلفیق فضای داخل با خارج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5- پنجره های سرتاسری و حذف گوشه ها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6- استفاده از مصالح طبیعی در داخل و خارج بنا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7- نمایش واقعی مصالح در نمای خارجی و داخلی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8- استمرار مصالح از داخل به خارج</a:t>
            </a:r>
          </a:p>
        </p:txBody>
      </p:sp>
      <p:pic>
        <p:nvPicPr>
          <p:cNvPr id="4" name="Picture 3" descr="4g4wi9u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1186666"/>
            <a:ext cx="3429024" cy="535663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- هوگو هرینگ، هانز شارون، آلوار آلتو، گروه دیستیل از پیروان معماری ارگانیک در اروپا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«فی جونز» از شاگردان رایت از معماران معاصر ارگانیک آمریکا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هوشنگ سیحون، پاسبان حضرت و مهرداد ایروانیان از معماران ایرانی سبک ارگانیک</a:t>
            </a:r>
          </a:p>
        </p:txBody>
      </p:sp>
      <p:pic>
        <p:nvPicPr>
          <p:cNvPr id="5" name="Picture 4" descr="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4500570"/>
            <a:ext cx="4000528" cy="2119311"/>
          </a:xfrm>
          <a:prstGeom prst="rect">
            <a:avLst/>
          </a:prstGeom>
        </p:spPr>
      </p:pic>
      <p:pic>
        <p:nvPicPr>
          <p:cNvPr id="6" name="Picture 5" descr="image0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628" y="2357430"/>
            <a:ext cx="3236922" cy="4202114"/>
          </a:xfrm>
          <a:prstGeom prst="rect">
            <a:avLst/>
          </a:prstGeom>
        </p:spPr>
      </p:pic>
      <p:pic>
        <p:nvPicPr>
          <p:cNvPr id="7" name="Picture 6" descr="P09B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2285992"/>
            <a:ext cx="4000528" cy="208684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215370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fa-IR" sz="28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fa-IR" sz="2800" b="1" dirty="0" smtClean="0">
                <a:cs typeface="B Nazanin" pitchFamily="2" charset="-78"/>
              </a:rPr>
              <a:t>. معماری مدرن متأخر</a:t>
            </a:r>
          </a:p>
          <a:p>
            <a:pPr>
              <a:buClr>
                <a:schemeClr val="tx1"/>
              </a:buClr>
            </a:pPr>
            <a:endParaRPr lang="fa-IR" sz="16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دورۀ بعد از جنگ جهانی دوم تا اوایل دهۀ 70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معماران دوران مدرن اولیه و متعالی در این دوره نیز فعال و آوانگارد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رایت در هر سه دورۀ مدرن اولیه، متعالی و متأخر آثار معروف دارد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گرایش برخی معماران به تندیس گرایی (رایت، لوکوربوزیه، اروسارینن، یورن اُتزون)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استفاده از انعطاف پذیری بتن در تمام بناهای تندیس گرا (مانند خمیر مجسمه سازی)</a:t>
            </a:r>
          </a:p>
          <a:p>
            <a:pPr>
              <a:buClr>
                <a:schemeClr val="tx1"/>
              </a:buClr>
            </a:pPr>
            <a:endParaRPr lang="fa-IR" sz="24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</a:pPr>
            <a:endParaRPr lang="fa-IR" sz="2400" dirty="0" smtClean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58246" cy="571504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dirty="0" smtClean="0">
                <a:cs typeface="B Nazanin" pitchFamily="2" charset="-78"/>
              </a:rPr>
              <a:t>. موزۀ گوگنهایم، نیویورک (59-1943): حجم مکعبی الحاقی، چارلز گواتمی(92-1982) </a:t>
            </a:r>
          </a:p>
        </p:txBody>
      </p:sp>
      <p:pic>
        <p:nvPicPr>
          <p:cNvPr id="7" name="Picture 6" descr="Tatlin_tower_mode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82480" y="4217322"/>
            <a:ext cx="3632330" cy="2426388"/>
          </a:xfrm>
          <a:prstGeom prst="rect">
            <a:avLst/>
          </a:prstGeom>
        </p:spPr>
      </p:pic>
      <p:pic>
        <p:nvPicPr>
          <p:cNvPr id="6" name="Picture 5" descr="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3438" y="4188029"/>
            <a:ext cx="3786214" cy="2455681"/>
          </a:xfrm>
          <a:prstGeom prst="rect">
            <a:avLst/>
          </a:prstGeom>
        </p:spPr>
      </p:pic>
      <p:pic>
        <p:nvPicPr>
          <p:cNvPr id="8" name="Picture 7" descr="4gfg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75359" y="1357299"/>
            <a:ext cx="3754293" cy="2714643"/>
          </a:xfrm>
          <a:prstGeom prst="rect">
            <a:avLst/>
          </a:prstGeom>
        </p:spPr>
      </p:pic>
      <p:pic>
        <p:nvPicPr>
          <p:cNvPr id="9" name="Picture 8" descr="Solomon%20R_%20Guggenheim%20Museum,%20New%20York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1472" y="1357298"/>
            <a:ext cx="3643338" cy="27325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مدرسۀ باهاس:</a:t>
            </a:r>
          </a:p>
          <a:p>
            <a:pPr>
              <a:buClr>
                <a:schemeClr val="tx1"/>
              </a:buClr>
            </a:pPr>
            <a:endParaRPr lang="fa-IR" sz="12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تأسیس مدرسۀ هنرها و صنایع دستی به ریاست هانری وان دوولد (ویمار، آلمان-1906)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وان دوولد اعتقاد به دروس عملی و کارگاهی به جای آتلیه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ریاست والتر گروپیوس در سال 1919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تغییر نام مدرسه به باهاس (خانۀ معمار)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گرایش به طراحی صنعتی و خلوص و ساده گرایی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یادداشت گروپیوس: «هنر و تکنولوژی، یک وحدت جدید»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انتقال مدرسه به دساو و طراحی بنای جدید (1925)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نصب تابلو «فرم تابع عملکرد» بر سردر مدرسه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ریاست هانز مایر در سال 1927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برکناری مایر و ریاست میس ونده رو در سال 1932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فشار نازی ها و انتقال مدرسه به برلین 1932</a:t>
            </a:r>
          </a:p>
        </p:txBody>
      </p:sp>
      <p:pic>
        <p:nvPicPr>
          <p:cNvPr id="4" name="Picture 3" descr="bauhaus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2285992"/>
            <a:ext cx="2857520" cy="433387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58246" cy="571504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dirty="0" smtClean="0">
                <a:cs typeface="B Nazanin" pitchFamily="2" charset="-78"/>
              </a:rPr>
              <a:t>. کلیسای رونشان، لوکوربوزیه، فرانسه (54-1950):</a:t>
            </a:r>
          </a:p>
        </p:txBody>
      </p:sp>
      <p:pic>
        <p:nvPicPr>
          <p:cNvPr id="7" name="Picture 6" descr="Tatlin_tower_mode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4071942"/>
            <a:ext cx="3714776" cy="2571768"/>
          </a:xfrm>
          <a:prstGeom prst="rect">
            <a:avLst/>
          </a:prstGeom>
        </p:spPr>
      </p:pic>
      <p:pic>
        <p:nvPicPr>
          <p:cNvPr id="6" name="Picture 5" descr="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85110" y="4188029"/>
            <a:ext cx="3744542" cy="2455681"/>
          </a:xfrm>
          <a:prstGeom prst="rect">
            <a:avLst/>
          </a:prstGeom>
        </p:spPr>
      </p:pic>
      <p:pic>
        <p:nvPicPr>
          <p:cNvPr id="8" name="Picture 7" descr="4gfg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75359" y="1394469"/>
            <a:ext cx="3754293" cy="2640302"/>
          </a:xfrm>
          <a:prstGeom prst="rect">
            <a:avLst/>
          </a:prstGeom>
        </p:spPr>
      </p:pic>
      <p:pic>
        <p:nvPicPr>
          <p:cNvPr id="9" name="Picture 8" descr="Solomon%20R_%20Guggenheim%20Museum,%20New%20York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8596" y="1403395"/>
            <a:ext cx="3737994" cy="252567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58246" cy="571504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dirty="0" smtClean="0">
                <a:cs typeface="B Nazanin" pitchFamily="2" charset="-78"/>
              </a:rPr>
              <a:t>. ساختمان دادگستری، لوکوربوزیه، چندیگار، هند (64-1951):</a:t>
            </a:r>
          </a:p>
        </p:txBody>
      </p:sp>
      <p:pic>
        <p:nvPicPr>
          <p:cNvPr id="10" name="Picture 9" descr="07250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4514" y="1493680"/>
            <a:ext cx="7673700" cy="507859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58246" cy="571504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dirty="0" smtClean="0">
                <a:cs typeface="B Nazanin" pitchFamily="2" charset="-78"/>
              </a:rPr>
              <a:t>. مرکز هنری کارپنر، دانشگاه هاروارد، آمریکا (64-1961):</a:t>
            </a:r>
          </a:p>
        </p:txBody>
      </p:sp>
      <p:pic>
        <p:nvPicPr>
          <p:cNvPr id="7" name="Picture 6" descr="Tatlin_tower_mode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2910" y="4105661"/>
            <a:ext cx="3714776" cy="2466611"/>
          </a:xfrm>
          <a:prstGeom prst="rect">
            <a:avLst/>
          </a:prstGeom>
        </p:spPr>
      </p:pic>
      <p:pic>
        <p:nvPicPr>
          <p:cNvPr id="6" name="Picture 5" descr="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314" y="1445544"/>
            <a:ext cx="3714776" cy="5126729"/>
          </a:xfrm>
          <a:prstGeom prst="rect">
            <a:avLst/>
          </a:prstGeom>
        </p:spPr>
      </p:pic>
      <p:pic>
        <p:nvPicPr>
          <p:cNvPr id="8" name="Picture 7" descr="4gfg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2910" y="1440802"/>
            <a:ext cx="3754293" cy="241682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58246" cy="571504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dirty="0" smtClean="0">
                <a:cs typeface="B Nazanin" pitchFamily="2" charset="-78"/>
              </a:rPr>
              <a:t>. ترمینال </a:t>
            </a:r>
            <a:r>
              <a:rPr lang="en-US" sz="2400" dirty="0" smtClean="0">
                <a:cs typeface="B Nazanin" pitchFamily="2" charset="-78"/>
              </a:rPr>
              <a:t>T.W.A</a:t>
            </a:r>
            <a:r>
              <a:rPr lang="fa-IR" sz="2400" dirty="0" smtClean="0">
                <a:cs typeface="B Nazanin" pitchFamily="2" charset="-78"/>
              </a:rPr>
              <a:t>، فرودگاه نیویورک، آمریکا، ارو سارینن(فنلاندی) (62-1956):</a:t>
            </a:r>
          </a:p>
        </p:txBody>
      </p:sp>
      <p:pic>
        <p:nvPicPr>
          <p:cNvPr id="7" name="Picture 6" descr="Tatlin_tower_mode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2910" y="4405320"/>
            <a:ext cx="3714776" cy="2166952"/>
          </a:xfrm>
          <a:prstGeom prst="rect">
            <a:avLst/>
          </a:prstGeom>
        </p:spPr>
      </p:pic>
      <p:pic>
        <p:nvPicPr>
          <p:cNvPr id="6" name="Picture 5" descr="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08420" y="3643314"/>
            <a:ext cx="3964108" cy="2928958"/>
          </a:xfrm>
          <a:prstGeom prst="rect">
            <a:avLst/>
          </a:prstGeom>
        </p:spPr>
      </p:pic>
      <p:pic>
        <p:nvPicPr>
          <p:cNvPr id="8" name="Picture 7" descr="4gfg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2910" y="1428736"/>
            <a:ext cx="3714775" cy="2786082"/>
          </a:xfrm>
          <a:prstGeom prst="rect">
            <a:avLst/>
          </a:prstGeom>
        </p:spPr>
      </p:pic>
      <p:pic>
        <p:nvPicPr>
          <p:cNvPr id="9" name="Picture 8" descr="twa-terminal-60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19652" y="1452562"/>
            <a:ext cx="3952876" cy="197643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58246" cy="571504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dirty="0" smtClean="0">
                <a:cs typeface="B Nazanin" pitchFamily="2" charset="-78"/>
              </a:rPr>
              <a:t>. ترمینال فرودگاه دالاس، واشینگتن، آمریکا، ارو سارینن(فنلاندی) (63-1958):</a:t>
            </a:r>
          </a:p>
        </p:txBody>
      </p:sp>
      <p:pic>
        <p:nvPicPr>
          <p:cNvPr id="6" name="Picture 5" descr="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2910" y="1503373"/>
            <a:ext cx="7786742" cy="499746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58246" cy="571504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dirty="0" smtClean="0">
                <a:cs typeface="B Nazanin" pitchFamily="2" charset="-78"/>
              </a:rPr>
              <a:t>. استادیوم المپیک توکیو، کنزو تانگه(ژاپنی) (1964):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- سازۀ کابلی با پوستۀ چادری بتنی</a:t>
            </a:r>
          </a:p>
        </p:txBody>
      </p:sp>
      <p:pic>
        <p:nvPicPr>
          <p:cNvPr id="6" name="Picture 5" descr="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28992" y="4071942"/>
            <a:ext cx="5414426" cy="2503524"/>
          </a:xfrm>
          <a:prstGeom prst="rect">
            <a:avLst/>
          </a:prstGeom>
        </p:spPr>
      </p:pic>
      <p:pic>
        <p:nvPicPr>
          <p:cNvPr id="10" name="Picture 9" descr="untitled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1428736"/>
            <a:ext cx="4929212" cy="330257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58246" cy="571504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dirty="0" smtClean="0">
                <a:cs typeface="B Nazanin" pitchFamily="2" charset="-78"/>
              </a:rPr>
              <a:t>. </a:t>
            </a:r>
            <a:r>
              <a:rPr lang="fa-IR" sz="2400" b="1" dirty="0" smtClean="0">
                <a:cs typeface="B Nazanin" pitchFamily="2" charset="-78"/>
              </a:rPr>
              <a:t>بروتالیسم: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بتن و مصالح به شکل نمایان و با بافت خشن و نمایش سازه در نما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بنیانگذار بروتالیسم لوکوربوزیه و یک زن و شوهر انگلیسی «آلیسون و پیتر اسمیتسون»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از دیگر معماران سبک بروتالیسم؛ جیمز استرلینگ و پل رودولف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دانشکده هنر و معماری دانشگاه ییل(64-1958)- نیوهیون آمریکا- پل رودولف</a:t>
            </a:r>
          </a:p>
        </p:txBody>
      </p:sp>
      <p:pic>
        <p:nvPicPr>
          <p:cNvPr id="6" name="Picture 5" descr="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00166" y="3172296"/>
            <a:ext cx="6000792" cy="339120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58246" cy="571504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تحقق پیش بینی های لوکوربوزیه دربارۀ شهر آینده (آسمانخراشها، اتوبان ها و پلها)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شهر چندیگار هند (1952)، لوکوربوزیه: ساختمانهای بزرگ و خیابانهای عریض </a:t>
            </a:r>
          </a:p>
        </p:txBody>
      </p:sp>
      <p:pic>
        <p:nvPicPr>
          <p:cNvPr id="5" name="Picture 4" descr="116038-004-D55EF67C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7390" y="1823779"/>
            <a:ext cx="3797420" cy="2533915"/>
          </a:xfrm>
          <a:prstGeom prst="rect">
            <a:avLst/>
          </a:prstGeom>
        </p:spPr>
      </p:pic>
      <p:pic>
        <p:nvPicPr>
          <p:cNvPr id="7" name="Picture 6" descr="1608-004-F298D5A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6" y="4500570"/>
            <a:ext cx="3786214" cy="2143140"/>
          </a:xfrm>
          <a:prstGeom prst="rect">
            <a:avLst/>
          </a:prstGeom>
        </p:spPr>
      </p:pic>
      <p:pic>
        <p:nvPicPr>
          <p:cNvPr id="8" name="Picture 7" descr="2464i0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29124" y="3929066"/>
            <a:ext cx="4221415" cy="2714644"/>
          </a:xfrm>
          <a:prstGeom prst="rect">
            <a:avLst/>
          </a:prstGeom>
        </p:spPr>
      </p:pic>
      <p:pic>
        <p:nvPicPr>
          <p:cNvPr id="9" name="Picture 8" descr="legislative-assembly-300x22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29123" y="1857364"/>
            <a:ext cx="4214843" cy="196373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58246" cy="571504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شهر برازیلیا، برزیل (1957)، لوچیو کوستا و اسکار نیمایر: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پلان شهر همانند یک هواپیما، در وسط بخش اداری و دو بال بخش مسکونی</a:t>
            </a:r>
          </a:p>
          <a:p>
            <a:pPr>
              <a:buClr>
                <a:schemeClr val="tx1"/>
              </a:buClr>
            </a:pPr>
            <a:endParaRPr lang="fa-IR" sz="2400" dirty="0" smtClean="0">
              <a:cs typeface="B Nazanin" pitchFamily="2" charset="-78"/>
            </a:endParaRPr>
          </a:p>
        </p:txBody>
      </p:sp>
      <p:pic>
        <p:nvPicPr>
          <p:cNvPr id="7" name="Picture 6" descr="1608-004-F298D5A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4500570"/>
            <a:ext cx="4786346" cy="2071702"/>
          </a:xfrm>
          <a:prstGeom prst="rect">
            <a:avLst/>
          </a:prstGeom>
        </p:spPr>
      </p:pic>
      <p:pic>
        <p:nvPicPr>
          <p:cNvPr id="8" name="Picture 7" descr="2464i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57818" y="1816317"/>
            <a:ext cx="3497025" cy="4755955"/>
          </a:xfrm>
          <a:prstGeom prst="rect">
            <a:avLst/>
          </a:prstGeom>
        </p:spPr>
      </p:pic>
      <p:pic>
        <p:nvPicPr>
          <p:cNvPr id="10" name="Picture 9" descr="brasilia-airplane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7158" y="1785926"/>
            <a:ext cx="4786346" cy="250014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58246" cy="571504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dirty="0" smtClean="0">
                <a:cs typeface="B Nazanin" pitchFamily="2" charset="-78"/>
              </a:rPr>
              <a:t>. شهرک اکباتان تهران: نمونۀ شهر مدرن – آپارتمانهای بتنی بلند مکعبی</a:t>
            </a:r>
          </a:p>
        </p:txBody>
      </p:sp>
      <p:pic>
        <p:nvPicPr>
          <p:cNvPr id="6" name="Picture 5" descr="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2910" y="1523911"/>
            <a:ext cx="7786742" cy="49563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مدرسۀ باهاس:</a:t>
            </a:r>
          </a:p>
          <a:p>
            <a:pPr>
              <a:buClr>
                <a:schemeClr val="tx1"/>
              </a:buClr>
            </a:pPr>
            <a:endParaRPr lang="fa-IR" sz="12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علاقۀ نازی ها به عظمت معماری کلاسیک و مخالفت با عقاید مدرن و چپ گرا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تعطیلی مدرسه توسط نازی ها در سال 1933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بزرگترین اساتید هنر با گرایش به تکنولوژی و تفکر مدرن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کاندینسکی، پل کلی، ایتن، موهولی ناگی و...</a:t>
            </a:r>
          </a:p>
          <a:p>
            <a:pPr>
              <a:buClr>
                <a:schemeClr val="tx1"/>
              </a:buClr>
            </a:pPr>
            <a:endParaRPr lang="fa-IR" sz="2400" dirty="0" smtClean="0">
              <a:cs typeface="B Nazanin" pitchFamily="2" charset="-78"/>
            </a:endParaRPr>
          </a:p>
        </p:txBody>
      </p:sp>
      <p:pic>
        <p:nvPicPr>
          <p:cNvPr id="4" name="Picture 3" descr="bauhaus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2143116"/>
            <a:ext cx="2857520" cy="4429155"/>
          </a:xfrm>
          <a:prstGeom prst="rect">
            <a:avLst/>
          </a:prstGeom>
        </p:spPr>
      </p:pic>
      <p:pic>
        <p:nvPicPr>
          <p:cNvPr id="5" name="Picture 4" descr="bauhau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57586" y="3500439"/>
            <a:ext cx="5407708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58246" cy="571504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dirty="0" smtClean="0">
                <a:cs typeface="B Nazanin" pitchFamily="2" charset="-78"/>
              </a:rPr>
              <a:t>. ساختمان سیگرم، نیویورک، میس ونده رو (59-1956): شیشه و فولاد</a:t>
            </a:r>
          </a:p>
        </p:txBody>
      </p:sp>
      <p:pic>
        <p:nvPicPr>
          <p:cNvPr id="6" name="Picture 5" descr="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1234" y="1428736"/>
            <a:ext cx="3665014" cy="5125894"/>
          </a:xfrm>
          <a:prstGeom prst="rect">
            <a:avLst/>
          </a:prstGeom>
        </p:spPr>
      </p:pic>
      <p:pic>
        <p:nvPicPr>
          <p:cNvPr id="5" name="Picture 4" descr="seagrams124908824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38302" y="1419233"/>
            <a:ext cx="3862788" cy="515303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58246" cy="571504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dirty="0" smtClean="0">
                <a:cs typeface="B Nazanin" pitchFamily="2" charset="-78"/>
              </a:rPr>
              <a:t>. خانۀ شیشه ای، نیوکنن، آمریکا، فیلیپ جانسون (1949):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استفاده از شیشه و فولاد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پیروی از میس ونده رو</a:t>
            </a:r>
          </a:p>
        </p:txBody>
      </p:sp>
      <p:pic>
        <p:nvPicPr>
          <p:cNvPr id="6" name="Picture 5" descr="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29124" y="2285992"/>
            <a:ext cx="4286280" cy="4286280"/>
          </a:xfrm>
          <a:prstGeom prst="rect">
            <a:avLst/>
          </a:prstGeom>
        </p:spPr>
      </p:pic>
      <p:pic>
        <p:nvPicPr>
          <p:cNvPr id="5" name="Picture 4" descr="seagrams124908824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3500438"/>
            <a:ext cx="3862788" cy="3037921"/>
          </a:xfrm>
          <a:prstGeom prst="rect">
            <a:avLst/>
          </a:prstGeom>
        </p:spPr>
      </p:pic>
      <p:pic>
        <p:nvPicPr>
          <p:cNvPr id="7" name="Picture 6" descr="glass-hous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7158" y="1428736"/>
            <a:ext cx="3857652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58246" cy="571504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dirty="0" smtClean="0">
                <a:cs typeface="B Nazanin" pitchFamily="2" charset="-78"/>
              </a:rPr>
              <a:t>.، آی.ام.پی (</a:t>
            </a:r>
            <a:r>
              <a:rPr lang="en-US" sz="2400" dirty="0" err="1" smtClean="0">
                <a:cs typeface="B Nazanin" pitchFamily="2" charset="-78"/>
              </a:rPr>
              <a:t>i.m.p</a:t>
            </a:r>
            <a:r>
              <a:rPr lang="fa-IR" sz="2400" dirty="0" smtClean="0">
                <a:cs typeface="B Nazanin" pitchFamily="2" charset="-78"/>
              </a:rPr>
              <a:t>)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       برج </a:t>
            </a:r>
            <a:r>
              <a:rPr lang="en-US" sz="2400" dirty="0" smtClean="0">
                <a:cs typeface="B Nazanin" pitchFamily="2" charset="-78"/>
              </a:rPr>
              <a:t> OCBC </a:t>
            </a:r>
            <a:r>
              <a:rPr lang="fa-IR" sz="2400" dirty="0" smtClean="0">
                <a:cs typeface="B Nazanin" pitchFamily="2" charset="-78"/>
              </a:rPr>
              <a:t>در سنگاپور،                         برج بانک چین، هنگ کنگ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fa-IR" sz="24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fa-IR" sz="2400" dirty="0" smtClean="0">
              <a:cs typeface="B Nazanin" pitchFamily="2" charset="-78"/>
            </a:endParaRPr>
          </a:p>
        </p:txBody>
      </p:sp>
      <p:pic>
        <p:nvPicPr>
          <p:cNvPr id="6" name="Picture 5" descr="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4348" y="1873473"/>
            <a:ext cx="3522138" cy="4698799"/>
          </a:xfrm>
          <a:prstGeom prst="rect">
            <a:avLst/>
          </a:prstGeom>
        </p:spPr>
      </p:pic>
      <p:pic>
        <p:nvPicPr>
          <p:cNvPr id="5" name="Picture 4" descr="seagrams124908824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60246" y="1882382"/>
            <a:ext cx="3517418" cy="468989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58246" cy="571504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dirty="0" smtClean="0">
                <a:cs typeface="B Nazanin" pitchFamily="2" charset="-78"/>
              </a:rPr>
              <a:t>. باکمینستر فولر: گنبدهای ژئودزیک (غرفۀ آمریکا در نمایشگاه مونترال 1967)</a:t>
            </a:r>
          </a:p>
          <a:p>
            <a:pPr>
              <a:buClr>
                <a:schemeClr val="tx1"/>
              </a:buClr>
            </a:pPr>
            <a:endParaRPr lang="fa-IR" sz="2400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fa-IR" sz="2400" dirty="0" smtClean="0">
              <a:cs typeface="B Nazanin" pitchFamily="2" charset="-78"/>
            </a:endParaRPr>
          </a:p>
        </p:txBody>
      </p:sp>
      <p:pic>
        <p:nvPicPr>
          <p:cNvPr id="6" name="Picture 5" descr="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3650" y="1446390"/>
            <a:ext cx="4138350" cy="2625552"/>
          </a:xfrm>
          <a:prstGeom prst="rect">
            <a:avLst/>
          </a:prstGeom>
        </p:spPr>
      </p:pic>
      <p:pic>
        <p:nvPicPr>
          <p:cNvPr id="5" name="Picture 4" descr="seagrams124908824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74494" y="3648672"/>
            <a:ext cx="3869472" cy="2923600"/>
          </a:xfrm>
          <a:prstGeom prst="rect">
            <a:avLst/>
          </a:prstGeom>
        </p:spPr>
      </p:pic>
      <p:pic>
        <p:nvPicPr>
          <p:cNvPr id="7" name="Picture 6" descr="300px-Mtl__Biosphere_in_Sept__200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8596" y="4214818"/>
            <a:ext cx="4143404" cy="2357454"/>
          </a:xfrm>
          <a:prstGeom prst="rect">
            <a:avLst/>
          </a:prstGeom>
        </p:spPr>
      </p:pic>
      <p:pic>
        <p:nvPicPr>
          <p:cNvPr id="8" name="Picture 7" descr="105_10Lg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76812" y="1428736"/>
            <a:ext cx="3867154" cy="204161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58246" cy="571504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dirty="0" smtClean="0">
                <a:cs typeface="B Nazanin" pitchFamily="2" charset="-78"/>
              </a:rPr>
              <a:t>. لویی کان: حلقۀ بین مدرن و پست مدرن – گرایش به تاریخ 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– اعتقاد به تفکیک فضاهای سرویس دهنده و سرویس شونده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مجلس ملی بنگلادش، داکا (1962)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موسسه علوم اداری احمدآباد، هند (1963)     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ساختمان تحقیقات پزشکی، دانشگاه پنسیلوانیا (65-1957)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موزۀ هنری کیمبل، فورت ورت، تگزاس آمریکا (72-1966)</a:t>
            </a:r>
          </a:p>
        </p:txBody>
      </p:sp>
      <p:pic>
        <p:nvPicPr>
          <p:cNvPr id="5" name="Picture 4" descr="seagrams124908824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3714751"/>
            <a:ext cx="3966666" cy="2915499"/>
          </a:xfrm>
          <a:prstGeom prst="rect">
            <a:avLst/>
          </a:prstGeom>
        </p:spPr>
      </p:pic>
      <p:pic>
        <p:nvPicPr>
          <p:cNvPr id="7" name="Picture 6" descr="300px-Mtl__Biosphere_in_Sept__200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00562" y="3714752"/>
            <a:ext cx="4341748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58246" cy="571504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dirty="0" smtClean="0">
                <a:cs typeface="B Nazanin" pitchFamily="2" charset="-78"/>
              </a:rPr>
              <a:t>. دیاگرام سیر تحول معماری مدرن:</a:t>
            </a:r>
          </a:p>
        </p:txBody>
      </p:sp>
      <p:pic>
        <p:nvPicPr>
          <p:cNvPr id="7" name="Picture 6" descr="300px-Mtl__Biosphere_in_Sept__200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14414" y="785793"/>
            <a:ext cx="3698179" cy="585791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215370" cy="5643602"/>
          </a:xfrm>
        </p:spPr>
        <p:txBody>
          <a:bodyPr>
            <a:normAutofit/>
          </a:bodyPr>
          <a:lstStyle/>
          <a:p>
            <a:pPr algn="ctr">
              <a:buClr>
                <a:schemeClr val="tx1"/>
              </a:buClr>
              <a:buSzPct val="110000"/>
            </a:pPr>
            <a:endParaRPr lang="fa-IR" sz="7200" b="1" dirty="0" smtClean="0">
              <a:cs typeface="B Nazanin" pitchFamily="2" charset="-78"/>
            </a:endParaRPr>
          </a:p>
          <a:p>
            <a:pPr algn="ctr">
              <a:buClr>
                <a:schemeClr val="tx1"/>
              </a:buClr>
              <a:buSzPct val="110000"/>
            </a:pPr>
            <a:r>
              <a:rPr lang="fa-IR" sz="7200" b="1" dirty="0" smtClean="0">
                <a:cs typeface="B Nazanin" pitchFamily="2" charset="-78"/>
              </a:rPr>
              <a:t>پايان</a:t>
            </a:r>
          </a:p>
          <a:p>
            <a:pPr algn="l">
              <a:buClr>
                <a:schemeClr val="tx1"/>
              </a:buClr>
              <a:buSzPct val="110000"/>
            </a:pPr>
            <a:endParaRPr lang="fa-IR" sz="2800" b="1" dirty="0" smtClean="0">
              <a:cs typeface="B Nazanin" pitchFamily="2" charset="-78"/>
            </a:endParaRPr>
          </a:p>
          <a:p>
            <a:pPr algn="l">
              <a:buClr>
                <a:schemeClr val="tx1"/>
              </a:buClr>
              <a:buSzPct val="110000"/>
            </a:pPr>
            <a:endParaRPr lang="fa-IR" sz="2800" b="1" dirty="0" smtClean="0">
              <a:cs typeface="B Nazanin" pitchFamily="2" charset="-78"/>
            </a:endParaRPr>
          </a:p>
          <a:p>
            <a:pPr algn="l">
              <a:buClr>
                <a:schemeClr val="tx1"/>
              </a:buClr>
              <a:buSzPct val="110000"/>
            </a:pPr>
            <a:endParaRPr lang="fa-IR" sz="2800" b="1" dirty="0" smtClean="0">
              <a:cs typeface="B Nazanin" pitchFamily="2" charset="-78"/>
            </a:endParaRPr>
          </a:p>
          <a:p>
            <a:pPr algn="l">
              <a:buClr>
                <a:schemeClr val="tx1"/>
              </a:buClr>
              <a:buSzPct val="110000"/>
            </a:pPr>
            <a:endParaRPr lang="fa-IR" sz="2800" b="1" dirty="0" smtClean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والتر گروپیوس:</a:t>
            </a:r>
          </a:p>
          <a:p>
            <a:pPr>
              <a:buClr>
                <a:schemeClr val="tx1"/>
              </a:buClr>
            </a:pPr>
            <a:endParaRPr lang="fa-IR" sz="12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بنیانگذار اصلی مدرسۀ باهاس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معمار ساختمان باهاس (6-1925)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تفکیک عملکردها با حجم های ساده و هندسی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دیوارهای غیرباربر و بدنه های شفاف</a:t>
            </a:r>
          </a:p>
        </p:txBody>
      </p:sp>
      <p:pic>
        <p:nvPicPr>
          <p:cNvPr id="4" name="Picture 3" descr="bauhaus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1" y="1371587"/>
            <a:ext cx="3792895" cy="5272123"/>
          </a:xfrm>
          <a:prstGeom prst="rect">
            <a:avLst/>
          </a:prstGeom>
        </p:spPr>
      </p:pic>
      <p:pic>
        <p:nvPicPr>
          <p:cNvPr id="6" name="Picture 5" descr="bauhaus1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57718" y="3429001"/>
            <a:ext cx="4357686" cy="3214710"/>
          </a:xfrm>
          <a:prstGeom prst="rect">
            <a:avLst/>
          </a:prstGeom>
        </p:spPr>
      </p:pic>
      <p:pic>
        <p:nvPicPr>
          <p:cNvPr id="7" name="Picture 6" descr="200px-Walter_Gropius_Foto_192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57225" y="500042"/>
            <a:ext cx="1270000" cy="1885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والتر گروپیوس:</a:t>
            </a:r>
          </a:p>
          <a:p>
            <a:pPr>
              <a:buClr>
                <a:schemeClr val="tx1"/>
              </a:buClr>
            </a:pPr>
            <a:endParaRPr lang="fa-IR" sz="12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طراحی «کارخانۀ فاگوس» با آدولف مایر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کارخانۀ فاگوس، اولین ساختمان سبک بین الملل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دیوارهای شفاف و غیرباربر و بدون تزئینات</a:t>
            </a:r>
          </a:p>
        </p:txBody>
      </p:sp>
      <p:pic>
        <p:nvPicPr>
          <p:cNvPr id="4" name="Picture 3" descr="bauhaus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6059" y="1214422"/>
            <a:ext cx="3789338" cy="5357850"/>
          </a:xfrm>
          <a:prstGeom prst="rect">
            <a:avLst/>
          </a:prstGeom>
        </p:spPr>
      </p:pic>
      <p:pic>
        <p:nvPicPr>
          <p:cNvPr id="5" name="Picture 4" descr="bauhau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6248" y="3214686"/>
            <a:ext cx="4572032" cy="33575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والتر گروپیوس:</a:t>
            </a:r>
          </a:p>
          <a:p>
            <a:pPr>
              <a:buClr>
                <a:schemeClr val="tx1"/>
              </a:buClr>
            </a:pPr>
            <a:endParaRPr lang="fa-IR" sz="12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فشار نازی ها و مهاجرت به آمریکا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تدریس در هاروارد و تأسیس تعاونی معماران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طراحی مرکز فارغ التحصیلان هاروارد</a:t>
            </a:r>
          </a:p>
        </p:txBody>
      </p:sp>
      <p:pic>
        <p:nvPicPr>
          <p:cNvPr id="5" name="Picture 4" descr="bauhau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4348" y="3000372"/>
            <a:ext cx="7765194" cy="35816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والتر گروپیوس:</a:t>
            </a:r>
          </a:p>
          <a:p>
            <a:pPr>
              <a:buClr>
                <a:schemeClr val="tx1"/>
              </a:buClr>
            </a:pPr>
            <a:endParaRPr lang="fa-IR" sz="12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طراحی ساختمان پان امریکن در نیویورک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طراحی سفارت آمریکا در شهر آتن</a:t>
            </a:r>
          </a:p>
        </p:txBody>
      </p:sp>
      <p:pic>
        <p:nvPicPr>
          <p:cNvPr id="5" name="Picture 4" descr="bauhau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1" y="1357298"/>
            <a:ext cx="3571901" cy="5296207"/>
          </a:xfrm>
          <a:prstGeom prst="rect">
            <a:avLst/>
          </a:prstGeom>
        </p:spPr>
      </p:pic>
      <p:pic>
        <p:nvPicPr>
          <p:cNvPr id="6" name="Picture 5" descr="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71935" y="2632543"/>
            <a:ext cx="4833944" cy="40111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57148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2">
                    <a:lumMod val="90000"/>
                  </a:schemeClr>
                </a:solidFill>
                <a:cs typeface="B Nazanin" pitchFamily="2" charset="-78"/>
              </a:rPr>
              <a:t>معماری معاصر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358246" cy="564360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a-IR" sz="2400" b="1" dirty="0" smtClean="0">
                <a:cs typeface="B Nazanin" pitchFamily="2" charset="-78"/>
              </a:rPr>
              <a:t>. لودویک میس ونده رو:</a:t>
            </a:r>
          </a:p>
          <a:p>
            <a:pPr>
              <a:buClr>
                <a:schemeClr val="tx1"/>
              </a:buClr>
            </a:pPr>
            <a:endParaRPr lang="fa-IR" sz="1200" b="1" dirty="0" smtClean="0">
              <a:cs typeface="B Nazanin" pitchFamily="2" charset="-78"/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کارهای اولیه او متأثر از «کارل فردریک شینگل» معمار نئوکلاسیک آلمانی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استاد ممتاز به کارگیری مصالح مدرن (فولاد و شیشه)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عدم استفاده از خطوط منحنی و مورب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استفاده از فرم های ساده و خالص و بدون تزئین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معماری ناب و مینیمالیستی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«کمتر، بیشتر است» (</a:t>
            </a:r>
            <a:r>
              <a:rPr lang="en-US" sz="2400" dirty="0" smtClean="0">
                <a:cs typeface="B Nazanin" pitchFamily="2" charset="-78"/>
              </a:rPr>
              <a:t>les is More</a:t>
            </a:r>
            <a:r>
              <a:rPr lang="fa-IR" sz="2400" dirty="0" smtClean="0">
                <a:cs typeface="B Nazanin" pitchFamily="2" charset="-78"/>
              </a:rPr>
              <a:t>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a-IR" sz="2400" dirty="0" smtClean="0">
                <a:cs typeface="B Nazanin" pitchFamily="2" charset="-78"/>
              </a:rPr>
              <a:t> نمایشگاه 1932 در موزۀ هنرهای معاصر نیویورک</a:t>
            </a:r>
          </a:p>
          <a:p>
            <a:pPr>
              <a:buClr>
                <a:schemeClr val="tx1"/>
              </a:buClr>
            </a:pPr>
            <a:r>
              <a:rPr lang="fa-IR" sz="2400" dirty="0" smtClean="0">
                <a:cs typeface="B Nazanin" pitchFamily="2" charset="-78"/>
              </a:rPr>
              <a:t>و سبک بین الملل (فیلیپ جانسون و هنری راسل هیچکاک)</a:t>
            </a:r>
          </a:p>
        </p:txBody>
      </p:sp>
      <p:pic>
        <p:nvPicPr>
          <p:cNvPr id="6" name="Picture 5" descr="bauhaus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2714620"/>
            <a:ext cx="3000396" cy="264320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2056</TotalTime>
  <Words>1868</Words>
  <Application>Microsoft Office PowerPoint</Application>
  <PresentationFormat>On-screen Show (4:3)</PresentationFormat>
  <Paragraphs>265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Flow</vt:lpstr>
      <vt:lpstr>بنام یگانه معمار آفرینش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  <vt:lpstr>معماری معاصر</vt:lpstr>
    </vt:vector>
  </TitlesOfParts>
  <Company>MRTsoft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AHMAD</dc:creator>
  <cp:lastModifiedBy>parham</cp:lastModifiedBy>
  <cp:revision>212</cp:revision>
  <dcterms:created xsi:type="dcterms:W3CDTF">2010-03-28T06:21:09Z</dcterms:created>
  <dcterms:modified xsi:type="dcterms:W3CDTF">2020-03-13T18:56:04Z</dcterms:modified>
</cp:coreProperties>
</file>