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5"/>
  </p:notesMasterIdLst>
  <p:sldIdLst>
    <p:sldId id="257" r:id="rId2"/>
    <p:sldId id="256" r:id="rId3"/>
    <p:sldId id="258" r:id="rId4"/>
    <p:sldId id="259" r:id="rId5"/>
    <p:sldId id="260" r:id="rId6"/>
    <p:sldId id="262" r:id="rId7"/>
    <p:sldId id="29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E9EF9-2900-4688-9436-D2743CC640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649DE0-0F15-48DF-A705-03A08398DA6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29AE7-726B-4A0E-9756-EB797C950174}" type="datetimeFigureOut">
              <a:rPr lang="en-US" smtClean="0"/>
              <a:t>3/12/2020</a:t>
            </a:fld>
            <a:endParaRPr lang="en-US"/>
          </a:p>
        </p:txBody>
      </p:sp>
      <p:sp>
        <p:nvSpPr>
          <p:cNvPr id="4" name="Slide Image Placeholder 3">
            <a:extLst>
              <a:ext uri="{FF2B5EF4-FFF2-40B4-BE49-F238E27FC236}">
                <a16:creationId xmlns:a16="http://schemas.microsoft.com/office/drawing/2014/main" id="{52B77E25-B9C6-4218-B341-5AE90389A1F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AB4B5AF6-34D7-4355-B1CC-8134415933C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4AD1B0-C14D-4AA3-9089-4632409BB03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E5C6B758-A721-41E0-84B4-847F246F091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60E31-7871-4D57-9254-4CED726CEB4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E923F-1215-4008-A62A-55EA5033F1E4}" type="slidenum">
              <a:rPr lang="en-US" smtClean="0"/>
              <a:t>37</a:t>
            </a:fld>
            <a:endParaRPr lang="en-US"/>
          </a:p>
        </p:txBody>
      </p:sp>
    </p:spTree>
    <p:extLst>
      <p:ext uri="{BB962C8B-B14F-4D97-AF65-F5344CB8AC3E}">
        <p14:creationId xmlns:p14="http://schemas.microsoft.com/office/powerpoint/2010/main" val="393795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295329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B8515-98F2-40B9-BA51-ABAC4EE615A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81133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99642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332318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226437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01881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365438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33091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30321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362928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B8515-98F2-40B9-BA51-ABAC4EE615A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28831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B8515-98F2-40B9-BA51-ABAC4EE615A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49332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B8515-98F2-40B9-BA51-ABAC4EE615AA}"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39165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B8515-98F2-40B9-BA51-ABAC4EE615AA}"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237153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8515-98F2-40B9-BA51-ABAC4EE615AA}"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16091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B8515-98F2-40B9-BA51-ABAC4EE615A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948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B8515-98F2-40B9-BA51-ABAC4EE615A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39FED-EB6A-45B3-94FF-3FCDF226BBC0}" type="slidenum">
              <a:rPr lang="en-US" smtClean="0"/>
              <a:t>‹#›</a:t>
            </a:fld>
            <a:endParaRPr lang="en-US"/>
          </a:p>
        </p:txBody>
      </p:sp>
    </p:spTree>
    <p:extLst>
      <p:ext uri="{BB962C8B-B14F-4D97-AF65-F5344CB8AC3E}">
        <p14:creationId xmlns:p14="http://schemas.microsoft.com/office/powerpoint/2010/main" val="204939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8B8515-98F2-40B9-BA51-ABAC4EE615AA}" type="datetimeFigureOut">
              <a:rPr lang="en-US" smtClean="0"/>
              <a:t>3/12/2020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E39FED-EB6A-45B3-94FF-3FCDF226BBC0}" type="slidenum">
              <a:rPr lang="en-US" smtClean="0"/>
              <a:t>‹#›</a:t>
            </a:fld>
            <a:endParaRPr lang="en-US"/>
          </a:p>
        </p:txBody>
      </p:sp>
    </p:spTree>
    <p:extLst>
      <p:ext uri="{BB962C8B-B14F-4D97-AF65-F5344CB8AC3E}">
        <p14:creationId xmlns:p14="http://schemas.microsoft.com/office/powerpoint/2010/main" val="19500386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slide" Target="slide12.xml"/><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slide" Target="slide2.xml"/><Relationship Id="rId11" Type="http://schemas.openxmlformats.org/officeDocument/2006/relationships/image" Target="../media/image6.png"/><Relationship Id="rId5" Type="http://schemas.microsoft.com/office/2007/relationships/hdphoto" Target="../media/hdphoto2.wdp"/><Relationship Id="rId10" Type="http://schemas.openxmlformats.org/officeDocument/2006/relationships/slide" Target="slide14.xml"/><Relationship Id="rId4" Type="http://schemas.openxmlformats.org/officeDocument/2006/relationships/image" Target="../media/image13.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14.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3.wdp"/><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8.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17.xml"/><Relationship Id="rId3" Type="http://schemas.openxmlformats.org/officeDocument/2006/relationships/image" Target="../media/image21.png"/><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slide" Target="slide19.xml"/><Relationship Id="rId5" Type="http://schemas.openxmlformats.org/officeDocument/2006/relationships/image" Target="../media/image22.png"/><Relationship Id="rId10" Type="http://schemas.openxmlformats.org/officeDocument/2006/relationships/image" Target="../media/image5.png"/><Relationship Id="rId4" Type="http://schemas.microsoft.com/office/2007/relationships/hdphoto" Target="../media/hdphoto4.wdp"/><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5.png"/><Relationship Id="rId7" Type="http://schemas.openxmlformats.org/officeDocument/2006/relationships/image" Target="../media/image4.png"/><Relationship Id="rId12"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27.png"/><Relationship Id="rId10" Type="http://schemas.openxmlformats.org/officeDocument/2006/relationships/slide" Target="slide20.xml"/><Relationship Id="rId4" Type="http://schemas.openxmlformats.org/officeDocument/2006/relationships/image" Target="../media/image26.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png"/><Relationship Id="rId7"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19.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5.wdp"/><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20.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6.wdp"/><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21.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7.wdp"/><Relationship Id="rId9"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5.xml"/><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slide" Target="slide3.xml"/><Relationship Id="rId15" Type="http://schemas.openxmlformats.org/officeDocument/2006/relationships/slide" Target="slide23.xml"/><Relationship Id="rId10" Type="http://schemas.openxmlformats.org/officeDocument/2006/relationships/image" Target="../media/image4.png"/><Relationship Id="rId4" Type="http://schemas.microsoft.com/office/2007/relationships/hdphoto" Target="../media/hdphoto8.wdp"/><Relationship Id="rId9" Type="http://schemas.openxmlformats.org/officeDocument/2006/relationships/slide" Target="slide2.xml"/><Relationship Id="rId1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26.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microsoft.com/office/2007/relationships/hdphoto" Target="../media/hdphoto9.wdp"/><Relationship Id="rId7"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slide" Target="slide25.xml"/><Relationship Id="rId4" Type="http://schemas.openxmlformats.org/officeDocument/2006/relationships/slide" Target="slide2.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2.png"/><Relationship Id="rId7" Type="http://schemas.openxmlformats.org/officeDocument/2006/relationships/image" Target="../media/image4.png"/><Relationship Id="rId12" Type="http://schemas.openxmlformats.org/officeDocument/2006/relationships/slide" Target="slide26.xm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44.PNG"/><Relationship Id="rId10" Type="http://schemas.openxmlformats.org/officeDocument/2006/relationships/slide" Target="slide28.xml"/><Relationship Id="rId4" Type="http://schemas.microsoft.com/office/2007/relationships/hdphoto" Target="../media/hdphoto10.wdp"/><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hdphoto" Target="../media/hdphoto11.wdp"/><Relationship Id="rId7" Type="http://schemas.openxmlformats.org/officeDocument/2006/relationships/image" Target="../media/image4.png"/><Relationship Id="rId12" Type="http://schemas.openxmlformats.org/officeDocument/2006/relationships/slide" Target="slide27.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48.png"/><Relationship Id="rId10" Type="http://schemas.openxmlformats.org/officeDocument/2006/relationships/slide" Target="slide29.xml"/><Relationship Id="rId4" Type="http://schemas.openxmlformats.org/officeDocument/2006/relationships/image" Target="../media/image47.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hdphoto" Target="../media/hdphoto12.wdp"/><Relationship Id="rId7" Type="http://schemas.openxmlformats.org/officeDocument/2006/relationships/image" Target="../media/image4.png"/><Relationship Id="rId12" Type="http://schemas.openxmlformats.org/officeDocument/2006/relationships/slide" Target="slide28.xm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49.png"/><Relationship Id="rId10" Type="http://schemas.openxmlformats.org/officeDocument/2006/relationships/slide" Target="slide30.xml"/><Relationship Id="rId4" Type="http://schemas.openxmlformats.org/officeDocument/2006/relationships/image" Target="../media/image50.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1.png"/><Relationship Id="rId7" Type="http://schemas.openxmlformats.org/officeDocument/2006/relationships/slide" Target="slide3.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29.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13.wdp"/><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png"/><Relationship Id="rId3" Type="http://schemas.openxmlformats.org/officeDocument/2006/relationships/image" Target="../media/image53.png"/><Relationship Id="rId7" Type="http://schemas.microsoft.com/office/2007/relationships/hdphoto" Target="../media/hdphoto15.wdp"/><Relationship Id="rId12" Type="http://schemas.openxmlformats.org/officeDocument/2006/relationships/slide" Target="slide32.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png"/><Relationship Id="rId5" Type="http://schemas.openxmlformats.org/officeDocument/2006/relationships/image" Target="../media/image56.png"/><Relationship Id="rId10" Type="http://schemas.openxmlformats.org/officeDocument/2006/relationships/slide" Target="slide3.xml"/><Relationship Id="rId4" Type="http://schemas.microsoft.com/office/2007/relationships/hdphoto" Target="../media/hdphoto14.wdp"/><Relationship Id="rId9" Type="http://schemas.openxmlformats.org/officeDocument/2006/relationships/image" Target="../media/image4.png"/><Relationship Id="rId14"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8.png"/><Relationship Id="rId7" Type="http://schemas.openxmlformats.org/officeDocument/2006/relationships/image" Target="../media/image4.png"/><Relationship Id="rId12" Type="http://schemas.openxmlformats.org/officeDocument/2006/relationships/slide" Target="slide31.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59.png"/><Relationship Id="rId10" Type="http://schemas.openxmlformats.org/officeDocument/2006/relationships/slide" Target="slide33.xml"/><Relationship Id="rId4" Type="http://schemas.microsoft.com/office/2007/relationships/hdphoto" Target="../media/hdphoto16.wdp"/><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32.xml"/><Relationship Id="rId3" Type="http://schemas.microsoft.com/office/2007/relationships/hdphoto" Target="../media/hdphoto17.wdp"/><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7.xml"/><Relationship Id="rId6" Type="http://schemas.microsoft.com/office/2007/relationships/hdphoto" Target="../media/hdphoto18.wdp"/><Relationship Id="rId11" Type="http://schemas.openxmlformats.org/officeDocument/2006/relationships/slide" Target="slide34.xml"/><Relationship Id="rId5" Type="http://schemas.openxmlformats.org/officeDocument/2006/relationships/image" Target="../media/image61.png"/><Relationship Id="rId10" Type="http://schemas.openxmlformats.org/officeDocument/2006/relationships/image" Target="../media/image5.png"/><Relationship Id="rId4" Type="http://schemas.openxmlformats.org/officeDocument/2006/relationships/image" Target="../media/image62.png"/><Relationship Id="rId9" Type="http://schemas.openxmlformats.org/officeDocument/2006/relationships/slide" Target="slide3.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png"/><Relationship Id="rId3" Type="http://schemas.openxmlformats.org/officeDocument/2006/relationships/image" Target="../media/image63.png"/><Relationship Id="rId7" Type="http://schemas.microsoft.com/office/2007/relationships/hdphoto" Target="../media/hdphoto20.wdp"/><Relationship Id="rId12" Type="http://schemas.openxmlformats.org/officeDocument/2006/relationships/slide" Target="slide35.xm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5.png"/><Relationship Id="rId5" Type="http://schemas.openxmlformats.org/officeDocument/2006/relationships/image" Target="../media/image66.png"/><Relationship Id="rId10" Type="http://schemas.openxmlformats.org/officeDocument/2006/relationships/slide" Target="slide3.xml"/><Relationship Id="rId4" Type="http://schemas.microsoft.com/office/2007/relationships/hdphoto" Target="../media/hdphoto19.wdp"/><Relationship Id="rId9" Type="http://schemas.openxmlformats.org/officeDocument/2006/relationships/image" Target="../media/image4.png"/><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7.png"/><Relationship Id="rId7" Type="http://schemas.openxmlformats.org/officeDocument/2006/relationships/slide" Target="slide3.xm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34.xml"/><Relationship Id="rId5" Type="http://schemas.openxmlformats.org/officeDocument/2006/relationships/slide" Target="slide2.xml"/><Relationship Id="rId10" Type="http://schemas.openxmlformats.org/officeDocument/2006/relationships/image" Target="../media/image6.png"/><Relationship Id="rId4" Type="http://schemas.microsoft.com/office/2007/relationships/hdphoto" Target="../media/hdphoto21.wdp"/><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png"/><Relationship Id="rId3" Type="http://schemas.openxmlformats.org/officeDocument/2006/relationships/image" Target="../media/image70.png"/><Relationship Id="rId7" Type="http://schemas.microsoft.com/office/2007/relationships/hdphoto" Target="../media/hdphoto23.wdp"/><Relationship Id="rId12" Type="http://schemas.openxmlformats.org/officeDocument/2006/relationships/slide" Target="slide37.xml"/><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5.png"/><Relationship Id="rId5" Type="http://schemas.openxmlformats.org/officeDocument/2006/relationships/image" Target="../media/image71.png"/><Relationship Id="rId10" Type="http://schemas.openxmlformats.org/officeDocument/2006/relationships/slide" Target="slide3.xml"/><Relationship Id="rId4" Type="http://schemas.microsoft.com/office/2007/relationships/hdphoto" Target="../media/hdphoto22.wdp"/><Relationship Id="rId9" Type="http://schemas.openxmlformats.org/officeDocument/2006/relationships/image" Target="../media/image4.png"/><Relationship Id="rId14"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4.pn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36.xml"/><Relationship Id="rId5" Type="http://schemas.openxmlformats.org/officeDocument/2006/relationships/slide" Target="slide2.xml"/><Relationship Id="rId10" Type="http://schemas.openxmlformats.org/officeDocument/2006/relationships/image" Target="../media/image6.png"/><Relationship Id="rId4" Type="http://schemas.openxmlformats.org/officeDocument/2006/relationships/image" Target="../media/image73.png"/><Relationship Id="rId9"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39.xml"/><Relationship Id="rId3" Type="http://schemas.microsoft.com/office/2007/relationships/hdphoto" Target="../media/hdphoto24.wdp"/><Relationship Id="rId7" Type="http://schemas.openxmlformats.org/officeDocument/2006/relationships/image" Target="../media/image5.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slide" Target="slide37.xml"/><Relationship Id="rId4" Type="http://schemas.openxmlformats.org/officeDocument/2006/relationships/slide" Target="slide2.xml"/><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slide" Target="slide40.xml"/><Relationship Id="rId3" Type="http://schemas.openxmlformats.org/officeDocument/2006/relationships/image" Target="../media/image77.png"/><Relationship Id="rId7" Type="http://schemas.microsoft.com/office/2007/relationships/hdphoto" Target="../media/hdphoto26.wdp"/><Relationship Id="rId12" Type="http://schemas.openxmlformats.org/officeDocument/2006/relationships/image" Target="../media/image5.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slide" Target="slide3.xml"/><Relationship Id="rId5" Type="http://schemas.openxmlformats.org/officeDocument/2006/relationships/image" Target="../media/image78.png"/><Relationship Id="rId15" Type="http://schemas.openxmlformats.org/officeDocument/2006/relationships/slide" Target="slide38.xml"/><Relationship Id="rId10" Type="http://schemas.openxmlformats.org/officeDocument/2006/relationships/image" Target="../media/image4.png"/><Relationship Id="rId4" Type="http://schemas.microsoft.com/office/2007/relationships/hdphoto" Target="../media/hdphoto25.wdp"/><Relationship Id="rId9" Type="http://schemas.openxmlformats.org/officeDocument/2006/relationships/slide" Target="slide2.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10.png"/><Relationship Id="rId1" Type="http://schemas.openxmlformats.org/officeDocument/2006/relationships/slideLayout" Target="../slideLayouts/slideLayout9.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microsoft.com/office/2007/relationships/hdphoto" Target="../media/hdphoto27.wdp"/><Relationship Id="rId7" Type="http://schemas.openxmlformats.org/officeDocument/2006/relationships/image" Target="../media/image5.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png"/><Relationship Id="rId10" Type="http://schemas.openxmlformats.org/officeDocument/2006/relationships/slide" Target="slide39.xml"/><Relationship Id="rId4" Type="http://schemas.openxmlformats.org/officeDocument/2006/relationships/slide" Target="slide2.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82.png"/><Relationship Id="rId7" Type="http://schemas.openxmlformats.org/officeDocument/2006/relationships/image" Target="../media/image5.png"/><Relationship Id="rId12" Type="http://schemas.microsoft.com/office/2007/relationships/hdphoto" Target="../media/hdphoto28.wdp"/><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83.png"/><Relationship Id="rId5" Type="http://schemas.openxmlformats.org/officeDocument/2006/relationships/image" Target="../media/image4.png"/><Relationship Id="rId10" Type="http://schemas.openxmlformats.org/officeDocument/2006/relationships/slide" Target="slide42.xml"/><Relationship Id="rId4" Type="http://schemas.openxmlformats.org/officeDocument/2006/relationships/slide" Target="slide2.xml"/><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5.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B54BD-30D9-40C2-AE05-DBB265365A76}"/>
              </a:ext>
            </a:extLst>
          </p:cNvPr>
          <p:cNvSpPr txBox="1"/>
          <p:nvPr/>
        </p:nvSpPr>
        <p:spPr>
          <a:xfrm>
            <a:off x="1285461" y="735955"/>
            <a:ext cx="10204174" cy="5386090"/>
          </a:xfrm>
          <a:prstGeom prst="rect">
            <a:avLst/>
          </a:prstGeom>
          <a:noFill/>
        </p:spPr>
        <p:txBody>
          <a:bodyPr wrap="square" rtlCol="0">
            <a:spAutoFit/>
          </a:bodyPr>
          <a:lstStyle/>
          <a:p>
            <a:pPr algn="ctr"/>
            <a:r>
              <a:rPr lang="en-US" sz="34400" dirty="0">
                <a:latin typeface="_MRT_Win2Farsi_1" panose="02000000000000000000" pitchFamily="2" charset="0"/>
              </a:rPr>
              <a:t>3</a:t>
            </a:r>
          </a:p>
        </p:txBody>
      </p:sp>
    </p:spTree>
    <p:extLst>
      <p:ext uri="{BB962C8B-B14F-4D97-AF65-F5344CB8AC3E}">
        <p14:creationId xmlns:p14="http://schemas.microsoft.com/office/powerpoint/2010/main" val="1600342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7000">
        <p15:prstTrans prst="curtains"/>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F88C7E9-3F1C-45D9-B169-419AE024DDF3}"/>
                  </a:ext>
                </a:extLst>
              </p:cNvPr>
              <p:cNvSpPr/>
              <p:nvPr/>
            </p:nvSpPr>
            <p:spPr>
              <a:xfrm>
                <a:off x="0" y="-80871"/>
                <a:ext cx="12192000" cy="7019742"/>
              </a:xfrm>
              <a:prstGeom prst="rect">
                <a:avLst/>
              </a:prstGeom>
            </p:spPr>
            <p:txBody>
              <a:bodyPr wrap="square">
                <a:spAutoFit/>
              </a:bodyPr>
              <a:lstStyle/>
              <a:p>
                <a:pPr algn="r" rtl="1">
                  <a:lnSpc>
                    <a:spcPct val="107000"/>
                  </a:lnSpc>
                  <a:spcAft>
                    <a:spcPts val="800"/>
                  </a:spcAft>
                </a:pPr>
                <a:r>
                  <a:rPr lang="fa-IR" sz="3600" b="1" dirty="0">
                    <a:latin typeface="Calibri" panose="020F0502020204030204" pitchFamily="34" charset="0"/>
                    <a:ea typeface="Calibri" panose="020F0502020204030204" pitchFamily="34" charset="0"/>
                    <a:cs typeface="2  Kamran" panose="00000400000000000000" pitchFamily="2" charset="-78"/>
                  </a:rPr>
                  <a:t>مقاومت دیود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fa-IR" sz="2000" b="1" dirty="0">
                    <a:latin typeface="Calibri" panose="020F0502020204030204" pitchFamily="34" charset="0"/>
                    <a:ea typeface="Calibri" panose="020F0502020204030204" pitchFamily="34" charset="0"/>
                    <a:cs typeface="2  Kamran" panose="00000400000000000000" pitchFamily="2" charset="-78"/>
                  </a:rPr>
                  <a:t>مقاومت استاتیکی دیود : عبارت است از نسبت ولتاژ به جریان دیود در یک نقطه کار خاص.</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به عبارت دیگر :نسبت ولتاژ به جریان دیود در هر نقطه از کار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𝑅𝑆</m:t>
                      </m:r>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r>
                            <a:rPr lang="en-US" sz="2000" i="1">
                              <a:latin typeface="Cambria Math" panose="02040503050406030204" pitchFamily="18" charset="0"/>
                              <a:ea typeface="Calibri" panose="020F0502020204030204" pitchFamily="34" charset="0"/>
                              <a:cs typeface="2  Kamran" panose="00000400000000000000" pitchFamily="2" charset="-78"/>
                            </a:rPr>
                            <m:t>𝑉𝐷</m:t>
                          </m:r>
                        </m:num>
                        <m:den>
                          <m:r>
                            <a:rPr lang="en-US" sz="2000" i="1">
                              <a:latin typeface="Cambria Math" panose="02040503050406030204" pitchFamily="18" charset="0"/>
                              <a:ea typeface="Calibri" panose="020F0502020204030204" pitchFamily="34" charset="0"/>
                              <a:cs typeface="2  Kamran" panose="00000400000000000000" pitchFamily="2" charset="-78"/>
                            </a:rPr>
                            <m:t>𝐼𝐷</m:t>
                          </m:r>
                        </m:den>
                      </m:f>
                      <m:d>
                        <m:dPr>
                          <m:begChr m:val="|"/>
                          <m:endChr m:val=""/>
                          <m:ctrlPr>
                            <a:rPr lang="en-US" sz="2000"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sz="2000" i="1">
                                  <a:latin typeface="Cambria Math" panose="02040503050406030204" pitchFamily="18" charset="0"/>
                                  <a:ea typeface="Calibri" panose="020F0502020204030204" pitchFamily="34" charset="0"/>
                                  <a:cs typeface="2  Kamran" panose="00000400000000000000" pitchFamily="2" charset="-78"/>
                                </a:rPr>
                              </m:ctrlPr>
                            </m:eqArrPr>
                            <m:e>
                              <m:r>
                                <a:rPr lang="en-US" sz="2000" i="1">
                                  <a:latin typeface="Cambria Math" panose="02040503050406030204" pitchFamily="18" charset="0"/>
                                  <a:ea typeface="Calibri" panose="020F0502020204030204" pitchFamily="34" charset="0"/>
                                  <a:cs typeface="2  Kamran" panose="00000400000000000000" pitchFamily="2" charset="-78"/>
                                </a:rPr>
                                <m:t> </m:t>
                              </m:r>
                            </m:e>
                            <m:e>
                              <m:r>
                                <a:rPr lang="en-US" sz="2000" i="1">
                                  <a:latin typeface="Cambria Math" panose="02040503050406030204" pitchFamily="18" charset="0"/>
                                  <a:ea typeface="Calibri" panose="020F0502020204030204" pitchFamily="34" charset="0"/>
                                  <a:cs typeface="2  Kamran" panose="00000400000000000000" pitchFamily="2" charset="-78"/>
                                </a:rPr>
                                <m:t>𝑄</m:t>
                              </m:r>
                            </m:e>
                          </m:eqArr>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𝑄</m:t>
                                  </m:r>
                                </m:sub>
                              </m:sSub>
                            </m:num>
                            <m:den>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𝑄</m:t>
                                  </m:r>
                                </m:sub>
                              </m:sSub>
                            </m:den>
                          </m:f>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fa-IR" sz="2000" b="1" dirty="0">
                    <a:latin typeface="Calibri" panose="020F0502020204030204" pitchFamily="34" charset="0"/>
                    <a:ea typeface="Calibri" panose="020F0502020204030204" pitchFamily="34" charset="0"/>
                    <a:cs typeface="2  Kamran" panose="00000400000000000000" pitchFamily="2" charset="-78"/>
                  </a:rPr>
                  <a:t>مقاومت دینامیکی دیود  : در واقع مقاومت از دید سیگنال کوچک است</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 به عبارت دیگر: نسبت تغیرات ولتاژ به تغیرات جریان دیود حول نقطه کار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𝑅𝑑</m:t>
                      </m:r>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r>
                            <m:rPr>
                              <m:sty m:val="p"/>
                            </m:rPr>
                            <a:rPr lang="en-US" sz="2000">
                              <a:latin typeface="Cambria Math" panose="02040503050406030204" pitchFamily="18" charset="0"/>
                              <a:ea typeface="Calibri" panose="020F0502020204030204" pitchFamily="34" charset="0"/>
                              <a:cs typeface="2  Kamran" panose="00000400000000000000" pitchFamily="2" charset="-78"/>
                            </a:rPr>
                            <m:t>Δ</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 </m:t>
                              </m:r>
                            </m:e>
                            <m:sub>
                              <m:r>
                                <a:rPr lang="en-US" sz="2000" i="1">
                                  <a:latin typeface="Cambria Math" panose="02040503050406030204" pitchFamily="18" charset="0"/>
                                  <a:ea typeface="Times New Roman" panose="02020603050405020304" pitchFamily="18" charset="0"/>
                                  <a:cs typeface="2  Kamran" panose="00000400000000000000" pitchFamily="2" charset="-78"/>
                                </a:rPr>
                                <m:t>𝑉𝐷</m:t>
                              </m:r>
                            </m:sub>
                          </m:sSub>
                        </m:num>
                        <m:den>
                          <m:r>
                            <m:rPr>
                              <m:sty m:val="p"/>
                            </m:rPr>
                            <a:rPr lang="en-US" sz="2000">
                              <a:latin typeface="Cambria Math" panose="02040503050406030204" pitchFamily="18" charset="0"/>
                              <a:ea typeface="Calibri" panose="020F0502020204030204" pitchFamily="34" charset="0"/>
                              <a:cs typeface="2  Kamran" panose="00000400000000000000" pitchFamily="2" charset="-78"/>
                            </a:rPr>
                            <m:t>Δ</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 </m:t>
                              </m:r>
                            </m:e>
                            <m:sub>
                              <m:r>
                                <a:rPr lang="en-US" sz="2000" i="1">
                                  <a:latin typeface="Cambria Math" panose="02040503050406030204" pitchFamily="18" charset="0"/>
                                  <a:ea typeface="Times New Roman" panose="02020603050405020304" pitchFamily="18" charset="0"/>
                                  <a:cs typeface="2  Kamran" panose="00000400000000000000" pitchFamily="2" charset="-78"/>
                                </a:rPr>
                                <m:t>𝐼𝐷</m:t>
                              </m:r>
                            </m:sub>
                          </m:sSub>
                        </m:den>
                      </m:f>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𝑉𝐷</m:t>
                              </m:r>
                            </m:sub>
                          </m:sSub>
                        </m:num>
                        <m:den>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𝐼𝐷</m:t>
                              </m:r>
                            </m:sub>
                          </m:sSub>
                        </m:den>
                      </m:f>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اگر در رابطه بالا به جای جریان معادله کلی قرار دهیم مقدار </a:t>
                </a:r>
                <a14:m>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𝑅𝐷</m:t>
                    </m:r>
                  </m:oMath>
                </a14:m>
                <a:r>
                  <a:rPr lang="fa-IR" sz="2000" b="1" dirty="0">
                    <a:latin typeface="Calibri" panose="020F0502020204030204" pitchFamily="34" charset="0"/>
                    <a:ea typeface="Calibri" panose="020F0502020204030204" pitchFamily="34" charset="0"/>
                    <a:cs typeface="2  Kamran" panose="00000400000000000000" pitchFamily="2" charset="-78"/>
                  </a:rPr>
                  <a:t> به صورت زیر محاسبه میشود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𝑅𝑑</m:t>
                      </m:r>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r>
                            <a:rPr lang="en-US" sz="2000" i="1">
                              <a:latin typeface="Cambria Math" panose="02040503050406030204" pitchFamily="18" charset="0"/>
                              <a:ea typeface="Calibri" panose="020F0502020204030204" pitchFamily="34" charset="0"/>
                              <a:cs typeface="2  Kamran" panose="00000400000000000000" pitchFamily="2" charset="-78"/>
                            </a:rPr>
                            <m:t>𝜁</m:t>
                          </m:r>
                          <m:r>
                            <a:rPr lang="en-US" sz="2000" i="1">
                              <a:latin typeface="Cambria Math" panose="02040503050406030204" pitchFamily="18" charset="0"/>
                              <a:ea typeface="Calibri" panose="020F0502020204030204" pitchFamily="34" charset="0"/>
                              <a:cs typeface="2  Kamran" panose="00000400000000000000" pitchFamily="2" charset="-78"/>
                            </a:rPr>
                            <m:t>𝑣𝑡</m:t>
                          </m:r>
                        </m:num>
                        <m:den>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𝑄</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𝐼𝑆</m:t>
                          </m:r>
                        </m:den>
                      </m:f>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در ولتاژ های مستقیم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𝑄</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𝐼𝑆</m:t>
                    </m:r>
                  </m:oMath>
                </a14:m>
                <a:r>
                  <a:rPr lang="fa-IR" sz="2000" b="1" dirty="0">
                    <a:latin typeface="Calibri" panose="020F0502020204030204" pitchFamily="34" charset="0"/>
                    <a:ea typeface="Calibri" panose="020F0502020204030204" pitchFamily="34" charset="0"/>
                    <a:cs typeface="2  Kamran" panose="00000400000000000000" pitchFamily="2" charset="-78"/>
                  </a:rPr>
                  <a:t>    میباشد که نتیجه میگیریم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𝑅𝑑</m:t>
                      </m:r>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r>
                            <a:rPr lang="en-US" sz="2000" i="1">
                              <a:latin typeface="Cambria Math" panose="02040503050406030204" pitchFamily="18" charset="0"/>
                              <a:ea typeface="Calibri" panose="020F0502020204030204" pitchFamily="34" charset="0"/>
                              <a:cs typeface="2  Kamran" panose="00000400000000000000" pitchFamily="2" charset="-78"/>
                            </a:rPr>
                            <m:t>𝜁</m:t>
                          </m:r>
                          <m:r>
                            <a:rPr lang="en-US" sz="2000" i="1">
                              <a:latin typeface="Cambria Math" panose="02040503050406030204" pitchFamily="18" charset="0"/>
                              <a:ea typeface="Calibri" panose="020F0502020204030204" pitchFamily="34" charset="0"/>
                              <a:cs typeface="2  Kamran" panose="00000400000000000000" pitchFamily="2" charset="-78"/>
                            </a:rPr>
                            <m:t>𝑣𝑡</m:t>
                          </m:r>
                        </m:num>
                        <m:den>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000" i="1">
                                  <a:latin typeface="Cambria Math" panose="02040503050406030204" pitchFamily="18" charset="0"/>
                                  <a:ea typeface="Times New Roman" panose="02020603050405020304" pitchFamily="18" charset="0"/>
                                  <a:cs typeface="2  Kamran" panose="00000400000000000000" pitchFamily="2" charset="-78"/>
                                </a:rPr>
                                <m:t>𝑄</m:t>
                              </m:r>
                            </m:sub>
                          </m:sSub>
                        </m:den>
                      </m:f>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در ناحیه معکوس  </a:t>
                </a:r>
                <a14:m>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𝐼𝐷</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𝐼𝑆</m:t>
                    </m:r>
                  </m:oMath>
                </a14:m>
                <a:r>
                  <a:rPr lang="fa-IR" sz="2000" b="1" dirty="0">
                    <a:latin typeface="Calibri" panose="020F0502020204030204" pitchFamily="34" charset="0"/>
                    <a:ea typeface="Calibri" panose="020F0502020204030204" pitchFamily="34" charset="0"/>
                    <a:cs typeface="2  Kamran" panose="00000400000000000000" pitchFamily="2" charset="-78"/>
                  </a:rPr>
                  <a:t>   لذا </a:t>
                </a:r>
                <a14:m>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𝑅𝑑</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0</m:t>
                    </m:r>
                  </m:oMath>
                </a14:m>
                <a:r>
                  <a:rPr lang="en-US" sz="2000" b="1" dirty="0">
                    <a:latin typeface="2  Kamran" panose="00000400000000000000" pitchFamily="2" charset="-78"/>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𝐼𝑑</m:t>
                    </m:r>
                  </m:oMath>
                </a14:m>
                <a:r>
                  <a:rPr lang="fa-IR" sz="2000" b="1" dirty="0">
                    <a:latin typeface="Calibri" panose="020F0502020204030204" pitchFamily="34" charset="0"/>
                    <a:ea typeface="Calibri" panose="020F0502020204030204" pitchFamily="34" charset="0"/>
                    <a:cs typeface="2  Kamran" panose="00000400000000000000" pitchFamily="2" charset="-78"/>
                  </a:rPr>
                  <a:t> بینهایت میشود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F88C7E9-3F1C-45D9-B169-419AE024DDF3}"/>
                  </a:ext>
                </a:extLst>
              </p:cNvPr>
              <p:cNvSpPr>
                <a:spLocks noRot="1" noChangeAspect="1" noMove="1" noResize="1" noEditPoints="1" noAdjustHandles="1" noChangeArrowheads="1" noChangeShapeType="1" noTextEdit="1"/>
              </p:cNvSpPr>
              <p:nvPr/>
            </p:nvSpPr>
            <p:spPr>
              <a:xfrm>
                <a:off x="0" y="-80871"/>
                <a:ext cx="12192000" cy="7019742"/>
              </a:xfrm>
              <a:prstGeom prst="rect">
                <a:avLst/>
              </a:prstGeom>
              <a:blipFill>
                <a:blip r:embed="rId2"/>
                <a:stretch>
                  <a:fillRect t="-521" r="-1500" b="-1738"/>
                </a:stretch>
              </a:blipFill>
            </p:spPr>
            <p:txBody>
              <a:bodyPr/>
              <a:lstStyle/>
              <a:p>
                <a:r>
                  <a:rPr lang="en-US">
                    <a:noFill/>
                  </a:rPr>
                  <a:t> </a:t>
                </a:r>
              </a:p>
            </p:txBody>
          </p:sp>
        </mc:Fallback>
      </mc:AlternateContent>
      <p:pic>
        <p:nvPicPr>
          <p:cNvPr id="4" name="Picture 3">
            <a:hlinkClick r:id="rId3" action="ppaction://hlinksldjump"/>
            <a:extLst>
              <a:ext uri="{FF2B5EF4-FFF2-40B4-BE49-F238E27FC236}">
                <a16:creationId xmlns:a16="http://schemas.microsoft.com/office/drawing/2014/main" id="{310E6A5F-51BF-490E-9A3E-49F1C256188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5" action="ppaction://hlinksldjump"/>
            <a:extLst>
              <a:ext uri="{FF2B5EF4-FFF2-40B4-BE49-F238E27FC236}">
                <a16:creationId xmlns:a16="http://schemas.microsoft.com/office/drawing/2014/main" id="{04E0B900-77AB-4B7A-8136-6E5E2BDE5D9A}"/>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7" action="ppaction://hlinksldjump"/>
            <a:extLst>
              <a:ext uri="{FF2B5EF4-FFF2-40B4-BE49-F238E27FC236}">
                <a16:creationId xmlns:a16="http://schemas.microsoft.com/office/drawing/2014/main" id="{6CBC3072-EF19-473D-8357-EE9D299279E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9" action="ppaction://hlinksldjump"/>
            <a:extLst>
              <a:ext uri="{FF2B5EF4-FFF2-40B4-BE49-F238E27FC236}">
                <a16:creationId xmlns:a16="http://schemas.microsoft.com/office/drawing/2014/main" id="{BD09516D-8B07-475D-A153-47D7E806A81B}"/>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592337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5B150B0-8D86-45A8-8318-70290C639BE9}"/>
                  </a:ext>
                </a:extLst>
              </p:cNvPr>
              <p:cNvSpPr/>
              <p:nvPr/>
            </p:nvSpPr>
            <p:spPr>
              <a:xfrm>
                <a:off x="2791326" y="853711"/>
                <a:ext cx="8277727" cy="5150577"/>
              </a:xfrm>
              <a:prstGeom prst="rect">
                <a:avLst/>
              </a:prstGeom>
            </p:spPr>
            <p:txBody>
              <a:bodyPr wrap="square">
                <a:spAutoFit/>
              </a:bodyPr>
              <a:lstStyle/>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مثال : در مداری جریان نامی دیود سیلیکان به ترتیب</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m:t>
                    </m:r>
                  </m:oMath>
                </a14:m>
                <a:r>
                  <a:rPr lang="fa-IR" sz="2800" b="1" dirty="0">
                    <a:latin typeface="Calibri" panose="020F0502020204030204" pitchFamily="34" charset="0"/>
                    <a:ea typeface="Calibri" panose="020F0502020204030204" pitchFamily="34" charset="0"/>
                    <a:cs typeface="2  Kamran" panose="00000400000000000000" pitchFamily="2" charset="-78"/>
                  </a:rPr>
                  <a:t> ولت و</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10</m:t>
                    </m:r>
                    <m:r>
                      <a:rPr lang="en-US" sz="2800" i="1">
                        <a:latin typeface="Cambria Math" panose="02040503050406030204" pitchFamily="18" charset="0"/>
                        <a:ea typeface="Calibri" panose="020F0502020204030204" pitchFamily="34" charset="0"/>
                        <a:cs typeface="2  Kamran" panose="00000400000000000000" pitchFamily="2" charset="-78"/>
                      </a:rPr>
                      <m:t>𝑚𝐴</m:t>
                    </m:r>
                  </m:oMath>
                </a14:m>
                <a:r>
                  <a:rPr lang="fa-IR" sz="2800" b="1" dirty="0">
                    <a:latin typeface="Calibri" panose="020F0502020204030204" pitchFamily="34" charset="0"/>
                    <a:ea typeface="Calibri" panose="020F0502020204030204" pitchFamily="34" charset="0"/>
                    <a:cs typeface="2  Kamran" panose="00000400000000000000" pitchFamily="2" charset="-78"/>
                  </a:rPr>
                  <a:t>  است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الف) برای این که دیود در این ولتاژ و جریان کار کند </a:t>
                </a:r>
                <a:r>
                  <a:rPr lang="fa-IR" sz="2800" b="1" dirty="0">
                    <a:latin typeface="Calibri" panose="020F0502020204030204" pitchFamily="34" charset="0"/>
                    <a:ea typeface="Times New Roman" panose="02020603050405020304" pitchFamily="18" charset="0"/>
                    <a:cs typeface="2  Kamran" panose="00000400000000000000" pitchFamily="2" charset="-78"/>
                  </a:rPr>
                  <a:t>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𝑅</m:t>
                    </m:r>
                    <m:r>
                      <a:rPr lang="en-US" sz="2800">
                        <a:latin typeface="Cambria Math" panose="02040503050406030204" pitchFamily="18" charset="0"/>
                        <a:ea typeface="Calibri" panose="020F0502020204030204" pitchFamily="34" charset="0"/>
                        <a:cs typeface="Arial" panose="020B0604020202020204" pitchFamily="34" charset="0"/>
                      </a:rPr>
                      <m:t> </m:t>
                    </m:r>
                  </m:oMath>
                </a14:m>
                <a:r>
                  <a:rPr lang="fa-IR" sz="2800" b="1" dirty="0">
                    <a:latin typeface="Calibri" panose="020F0502020204030204" pitchFamily="34" charset="0"/>
                    <a:ea typeface="Calibri" panose="020F0502020204030204" pitchFamily="34" charset="0"/>
                    <a:cs typeface="2  Kamran" panose="00000400000000000000" pitchFamily="2" charset="-78"/>
                  </a:rPr>
                  <a:t>را حساب کنید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𝑅</m:t>
                      </m:r>
                      <m:r>
                        <a:rPr lang="en-US" sz="2800" i="1">
                          <a:latin typeface="Cambria Math" panose="02040503050406030204" pitchFamily="18" charset="0"/>
                          <a:ea typeface="Calibri" panose="020F0502020204030204" pitchFamily="34" charset="0"/>
                          <a:cs typeface="2  Kamran" panose="00000400000000000000" pitchFamily="2" charset="-78"/>
                        </a:rPr>
                        <m:t>=</m:t>
                      </m:r>
                      <m:f>
                        <m:fPr>
                          <m:ctrlPr>
                            <a:rPr lang="en-US" sz="2800" i="1">
                              <a:latin typeface="Cambria Math" panose="02040503050406030204" pitchFamily="18" charset="0"/>
                              <a:ea typeface="Calibri" panose="020F0502020204030204" pitchFamily="34" charset="0"/>
                              <a:cs typeface="2  Kamran" panose="00000400000000000000" pitchFamily="2" charset="-78"/>
                            </a:rPr>
                          </m:ctrlPr>
                        </m:fPr>
                        <m:num>
                          <m:r>
                            <a:rPr lang="en-US" sz="2800" i="1">
                              <a:latin typeface="Cambria Math" panose="02040503050406030204" pitchFamily="18" charset="0"/>
                              <a:ea typeface="Calibri" panose="020F0502020204030204" pitchFamily="34" charset="0"/>
                              <a:cs typeface="2  Kamran" panose="00000400000000000000" pitchFamily="2" charset="-78"/>
                            </a:rPr>
                            <m:t>𝑉𝐵</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𝑉𝐷</m:t>
                          </m:r>
                        </m:num>
                        <m:den>
                          <m:r>
                            <a:rPr lang="en-US" sz="2800" i="1">
                              <a:latin typeface="Cambria Math" panose="02040503050406030204" pitchFamily="18" charset="0"/>
                              <a:ea typeface="Calibri" panose="020F0502020204030204" pitchFamily="34" charset="0"/>
                              <a:cs typeface="2  Kamran" panose="00000400000000000000" pitchFamily="2" charset="-78"/>
                            </a:rPr>
                            <m:t>𝐼𝐷</m:t>
                          </m:r>
                        </m:den>
                      </m:f>
                      <m:r>
                        <a:rPr lang="en-US" sz="2800" i="1">
                          <a:latin typeface="Cambria Math" panose="02040503050406030204" pitchFamily="18" charset="0"/>
                          <a:ea typeface="Calibri" panose="020F0502020204030204" pitchFamily="34" charset="0"/>
                          <a:cs typeface="2  Kamran" panose="00000400000000000000" pitchFamily="2" charset="-78"/>
                        </a:rPr>
                        <m:t>=</m:t>
                      </m:r>
                      <m:f>
                        <m:fPr>
                          <m:ctrlPr>
                            <a:rPr lang="en-US" sz="2800" i="1">
                              <a:latin typeface="Cambria Math" panose="02040503050406030204" pitchFamily="18" charset="0"/>
                              <a:ea typeface="Calibri" panose="020F0502020204030204" pitchFamily="34" charset="0"/>
                              <a:cs typeface="2  Kamran" panose="00000400000000000000" pitchFamily="2" charset="-78"/>
                            </a:rPr>
                          </m:ctrlPr>
                        </m:fPr>
                        <m:num>
                          <m:r>
                            <a:rPr lang="en-US" sz="2800" i="1">
                              <a:latin typeface="Cambria Math" panose="02040503050406030204" pitchFamily="18" charset="0"/>
                              <a:ea typeface="Calibri" panose="020F0502020204030204" pitchFamily="34" charset="0"/>
                              <a:cs typeface="2  Kamran" panose="00000400000000000000" pitchFamily="2" charset="-78"/>
                            </a:rPr>
                            <m:t>4</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m:t>
                          </m:r>
                        </m:num>
                        <m:den>
                          <m:r>
                            <a:rPr lang="en-US" sz="2800" i="1">
                              <a:latin typeface="Cambria Math" panose="02040503050406030204" pitchFamily="18" charset="0"/>
                              <a:ea typeface="Calibri" panose="020F0502020204030204" pitchFamily="34" charset="0"/>
                              <a:cs typeface="2  Kamran" panose="00000400000000000000" pitchFamily="2" charset="-78"/>
                            </a:rPr>
                            <m:t>10</m:t>
                          </m:r>
                          <m:r>
                            <a:rPr lang="en-US" sz="2800" i="1">
                              <a:latin typeface="Cambria Math" panose="02040503050406030204" pitchFamily="18" charset="0"/>
                              <a:ea typeface="Calibri" panose="020F0502020204030204" pitchFamily="34" charset="0"/>
                              <a:cs typeface="2  Kamran" panose="00000400000000000000" pitchFamily="2" charset="-78"/>
                            </a:rPr>
                            <m:t>𝑚𝐴</m:t>
                          </m:r>
                        </m:den>
                      </m:f>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33</m:t>
                      </m:r>
                      <m:r>
                        <a:rPr lang="en-US" sz="2800" i="1">
                          <a:latin typeface="Cambria Math" panose="02040503050406030204" pitchFamily="18" charset="0"/>
                          <a:ea typeface="Calibri" panose="020F0502020204030204" pitchFamily="34" charset="0"/>
                          <a:cs typeface="2  Kamran" panose="00000400000000000000" pitchFamily="2" charset="-78"/>
                        </a:rPr>
                        <m:t>𝐾</m:t>
                      </m:r>
                      <m:r>
                        <m:rPr>
                          <m:sty m:val="p"/>
                        </m:rPr>
                        <a:rPr lang="en-US" sz="2800">
                          <a:latin typeface="Cambria Math" panose="02040503050406030204" pitchFamily="18" charset="0"/>
                          <a:ea typeface="Calibri" panose="020F0502020204030204" pitchFamily="34" charset="0"/>
                          <a:cs typeface="2  Kamran" panose="00000400000000000000" pitchFamily="2" charset="-78"/>
                        </a:rPr>
                        <m:t>Ω</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ب) مقاومت های دینامیکی و استاتیکی دیود را در ولتاژ و جریان نامی در دمای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300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𝐾</m:t>
                    </m:r>
                  </m:oMath>
                </a14:m>
                <a:r>
                  <a:rPr lang="fa-IR" sz="2800" b="1" dirty="0">
                    <a:latin typeface="Calibri" panose="020F0502020204030204" pitchFamily="34" charset="0"/>
                    <a:ea typeface="Calibri" panose="020F0502020204030204" pitchFamily="34" charset="0"/>
                    <a:cs typeface="2  Kamran" panose="00000400000000000000" pitchFamily="2" charset="-78"/>
                  </a:rPr>
                  <a:t>  حساب کنید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𝑅𝑆</m:t>
                      </m:r>
                      <m:r>
                        <a:rPr lang="en-US" sz="2800" i="1">
                          <a:latin typeface="Cambria Math" panose="02040503050406030204" pitchFamily="18" charset="0"/>
                          <a:ea typeface="Calibri" panose="020F0502020204030204" pitchFamily="34" charset="0"/>
                          <a:cs typeface="2  Kamran" panose="00000400000000000000" pitchFamily="2" charset="-78"/>
                        </a:rPr>
                        <m:t>=</m:t>
                      </m:r>
                      <m:f>
                        <m:fPr>
                          <m:ctrlPr>
                            <a:rPr lang="en-US" sz="2800" i="1">
                              <a:latin typeface="Cambria Math" panose="02040503050406030204" pitchFamily="18" charset="0"/>
                              <a:ea typeface="Calibri" panose="020F0502020204030204" pitchFamily="34" charset="0"/>
                              <a:cs typeface="2  Kamran" panose="00000400000000000000" pitchFamily="2" charset="-78"/>
                            </a:rPr>
                          </m:ctrlPr>
                        </m:fPr>
                        <m:num>
                          <m:r>
                            <a:rPr lang="en-US" sz="2800" i="1">
                              <a:latin typeface="Cambria Math" panose="02040503050406030204" pitchFamily="18" charset="0"/>
                              <a:ea typeface="Calibri" panose="020F0502020204030204" pitchFamily="34" charset="0"/>
                              <a:cs typeface="2  Kamran" panose="00000400000000000000" pitchFamily="2" charset="-78"/>
                            </a:rPr>
                            <m:t>𝑉𝐷</m:t>
                          </m:r>
                        </m:num>
                        <m:den>
                          <m:r>
                            <a:rPr lang="en-US" sz="2800" i="1">
                              <a:latin typeface="Cambria Math" panose="02040503050406030204" pitchFamily="18" charset="0"/>
                              <a:ea typeface="Calibri" panose="020F0502020204030204" pitchFamily="34" charset="0"/>
                              <a:cs typeface="2  Kamran" panose="00000400000000000000" pitchFamily="2" charset="-78"/>
                            </a:rPr>
                            <m:t>𝐼𝐷</m:t>
                          </m:r>
                        </m:den>
                      </m:f>
                      <m:r>
                        <a:rPr lang="en-US" sz="2800" i="1">
                          <a:latin typeface="Cambria Math" panose="02040503050406030204" pitchFamily="18" charset="0"/>
                          <a:ea typeface="Calibri" panose="020F0502020204030204" pitchFamily="34" charset="0"/>
                          <a:cs typeface="2  Kamran" panose="00000400000000000000" pitchFamily="2" charset="-78"/>
                        </a:rPr>
                        <m:t>=</m:t>
                      </m:r>
                      <m:f>
                        <m:fPr>
                          <m:ctrlPr>
                            <a:rPr lang="en-US" sz="2800" i="1">
                              <a:latin typeface="Cambria Math" panose="02040503050406030204" pitchFamily="18" charset="0"/>
                              <a:ea typeface="Calibri" panose="020F0502020204030204" pitchFamily="34" charset="0"/>
                              <a:cs typeface="2  Kamran" panose="00000400000000000000" pitchFamily="2" charset="-78"/>
                            </a:rPr>
                          </m:ctrlPr>
                        </m:fPr>
                        <m:num>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m:t>
                          </m:r>
                        </m:num>
                        <m:den>
                          <m:r>
                            <a:rPr lang="en-US" sz="2800" i="1">
                              <a:latin typeface="Cambria Math" panose="02040503050406030204" pitchFamily="18" charset="0"/>
                              <a:ea typeface="Calibri" panose="020F0502020204030204" pitchFamily="34" charset="0"/>
                              <a:cs typeface="2  Kamran" panose="00000400000000000000" pitchFamily="2" charset="-78"/>
                            </a:rPr>
                            <m:t>10</m:t>
                          </m:r>
                          <m:r>
                            <a:rPr lang="en-US" sz="2800" i="1">
                              <a:latin typeface="Cambria Math" panose="02040503050406030204" pitchFamily="18" charset="0"/>
                              <a:ea typeface="Calibri" panose="020F0502020204030204" pitchFamily="34" charset="0"/>
                              <a:cs typeface="2  Kamran" panose="00000400000000000000" pitchFamily="2" charset="-78"/>
                            </a:rPr>
                            <m:t>𝑚𝐴</m:t>
                          </m:r>
                        </m:den>
                      </m:f>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70</m:t>
                      </m:r>
                      <m:r>
                        <m:rPr>
                          <m:sty m:val="p"/>
                        </m:rPr>
                        <a:rPr lang="en-US" sz="2800">
                          <a:latin typeface="Cambria Math" panose="02040503050406030204" pitchFamily="18" charset="0"/>
                          <a:ea typeface="Calibri" panose="020F0502020204030204" pitchFamily="34" charset="0"/>
                          <a:cs typeface="2  Kamran" panose="00000400000000000000" pitchFamily="2" charset="-78"/>
                        </a:rPr>
                        <m:t>Ω</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𝑟𝑑</m:t>
                      </m:r>
                      <m:r>
                        <a:rPr lang="en-US" sz="2800" i="1">
                          <a:latin typeface="Cambria Math" panose="02040503050406030204" pitchFamily="18" charset="0"/>
                          <a:ea typeface="Times New Roman" panose="02020603050405020304" pitchFamily="18" charset="0"/>
                          <a:cs typeface="2  Kamran" panose="00000400000000000000" pitchFamily="2" charset="-78"/>
                        </a:rPr>
                        <m:t>=</m:t>
                      </m:r>
                      <m:f>
                        <m:fPr>
                          <m:ctrlPr>
                            <a:rPr lang="en-US" sz="2800" i="1">
                              <a:latin typeface="Cambria Math" panose="02040503050406030204" pitchFamily="18" charset="0"/>
                              <a:ea typeface="Times New Roman" panose="02020603050405020304" pitchFamily="18" charset="0"/>
                              <a:cs typeface="2  Kamran" panose="00000400000000000000" pitchFamily="2" charset="-78"/>
                            </a:rPr>
                          </m:ctrlPr>
                        </m:fPr>
                        <m:num>
                          <m:r>
                            <a:rPr lang="en-US" sz="2800" i="1">
                              <a:latin typeface="Cambria Math" panose="02040503050406030204" pitchFamily="18" charset="0"/>
                              <a:ea typeface="Times New Roman" panose="02020603050405020304" pitchFamily="18" charset="0"/>
                              <a:cs typeface="2  Kamran" panose="00000400000000000000" pitchFamily="2" charset="-78"/>
                            </a:rPr>
                            <m:t>𝜁</m:t>
                          </m:r>
                          <m:r>
                            <a:rPr lang="en-US" sz="2800" i="1">
                              <a:latin typeface="Cambria Math" panose="02040503050406030204" pitchFamily="18" charset="0"/>
                              <a:ea typeface="Times New Roman" panose="02020603050405020304" pitchFamily="18" charset="0"/>
                              <a:cs typeface="2  Kamran" panose="00000400000000000000" pitchFamily="2" charset="-78"/>
                            </a:rPr>
                            <m:t>𝑣𝑡</m:t>
                          </m:r>
                        </m:num>
                        <m:den>
                          <m:r>
                            <a:rPr lang="en-US" sz="2800" i="1">
                              <a:latin typeface="Cambria Math" panose="02040503050406030204" pitchFamily="18" charset="0"/>
                              <a:ea typeface="Times New Roman" panose="02020603050405020304" pitchFamily="18" charset="0"/>
                              <a:cs typeface="2  Kamran" panose="00000400000000000000" pitchFamily="2" charset="-78"/>
                            </a:rPr>
                            <m:t>𝐼𝐷</m:t>
                          </m:r>
                        </m:den>
                      </m:f>
                      <m:r>
                        <a:rPr lang="en-US" sz="2800" i="1">
                          <a:latin typeface="Cambria Math" panose="02040503050406030204" pitchFamily="18" charset="0"/>
                          <a:ea typeface="Times New Roman" panose="02020603050405020304" pitchFamily="18" charset="0"/>
                          <a:cs typeface="2  Kamran" panose="00000400000000000000" pitchFamily="2" charset="-78"/>
                        </a:rPr>
                        <m:t>=</m:t>
                      </m:r>
                      <m:f>
                        <m:fPr>
                          <m:ctrlPr>
                            <a:rPr lang="en-US" sz="2800" i="1">
                              <a:latin typeface="Cambria Math" panose="02040503050406030204" pitchFamily="18" charset="0"/>
                              <a:ea typeface="Times New Roman" panose="02020603050405020304" pitchFamily="18" charset="0"/>
                              <a:cs typeface="2  Kamran" panose="00000400000000000000" pitchFamily="2" charset="-78"/>
                            </a:rPr>
                          </m:ctrlPr>
                        </m:fPr>
                        <m:num>
                          <m:r>
                            <a:rPr lang="en-US" sz="2800" i="1">
                              <a:latin typeface="Cambria Math" panose="02040503050406030204" pitchFamily="18" charset="0"/>
                              <a:ea typeface="Times New Roman" panose="02020603050405020304" pitchFamily="18" charset="0"/>
                              <a:cs typeface="2  Kamran" panose="00000400000000000000" pitchFamily="2" charset="-78"/>
                            </a:rPr>
                            <m:t>2</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26</m:t>
                          </m:r>
                          <m:r>
                            <a:rPr lang="en-US" sz="2800" i="1">
                              <a:latin typeface="Cambria Math" panose="02040503050406030204" pitchFamily="18" charset="0"/>
                              <a:ea typeface="Times New Roman" panose="02020603050405020304" pitchFamily="18" charset="0"/>
                              <a:cs typeface="2  Kamran" panose="00000400000000000000" pitchFamily="2" charset="-78"/>
                            </a:rPr>
                            <m:t>𝑚𝑉</m:t>
                          </m:r>
                        </m:num>
                        <m:den>
                          <m:r>
                            <a:rPr lang="en-US" sz="2800" i="1">
                              <a:latin typeface="Cambria Math" panose="02040503050406030204" pitchFamily="18" charset="0"/>
                              <a:ea typeface="Times New Roman" panose="02020603050405020304" pitchFamily="18" charset="0"/>
                              <a:cs typeface="2  Kamran" panose="00000400000000000000" pitchFamily="2" charset="-78"/>
                            </a:rPr>
                            <m:t>10</m:t>
                          </m:r>
                          <m:r>
                            <a:rPr lang="en-US" sz="2800" i="1">
                              <a:latin typeface="Cambria Math" panose="02040503050406030204" pitchFamily="18" charset="0"/>
                              <a:ea typeface="Times New Roman" panose="02020603050405020304" pitchFamily="18" charset="0"/>
                              <a:cs typeface="2  Kamran" panose="00000400000000000000" pitchFamily="2" charset="-78"/>
                            </a:rPr>
                            <m:t>𝑚𝐴</m:t>
                          </m:r>
                        </m:den>
                      </m:f>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5</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2</m:t>
                      </m:r>
                      <m:r>
                        <m:rPr>
                          <m:sty m:val="p"/>
                        </m:rPr>
                        <a:rPr lang="en-US" sz="2800">
                          <a:latin typeface="Cambria Math" panose="02040503050406030204" pitchFamily="18" charset="0"/>
                          <a:ea typeface="Times New Roman" panose="02020603050405020304" pitchFamily="18" charset="0"/>
                          <a:cs typeface="2  Kamran" panose="00000400000000000000" pitchFamily="2" charset="-78"/>
                        </a:rPr>
                        <m:t>Ω</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35B150B0-8D86-45A8-8318-70290C639BE9}"/>
                  </a:ext>
                </a:extLst>
              </p:cNvPr>
              <p:cNvSpPr>
                <a:spLocks noRot="1" noChangeAspect="1" noMove="1" noResize="1" noEditPoints="1" noAdjustHandles="1" noChangeArrowheads="1" noChangeShapeType="1" noTextEdit="1"/>
              </p:cNvSpPr>
              <p:nvPr/>
            </p:nvSpPr>
            <p:spPr>
              <a:xfrm>
                <a:off x="2791326" y="853711"/>
                <a:ext cx="8277727" cy="5150577"/>
              </a:xfrm>
              <a:prstGeom prst="rect">
                <a:avLst/>
              </a:prstGeom>
              <a:blipFill>
                <a:blip r:embed="rId2"/>
                <a:stretch>
                  <a:fillRect t="-237" r="-1473"/>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2C47568D-EE0B-452C-AE72-8AD20C85D04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5F1F82BE-32A9-4A87-B96E-8ADC88F2841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CDE23D92-5FFC-4EB7-8517-B6FE32ECDEF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9" action="ppaction://hlinksldjump"/>
            <a:extLst>
              <a:ext uri="{FF2B5EF4-FFF2-40B4-BE49-F238E27FC236}">
                <a16:creationId xmlns:a16="http://schemas.microsoft.com/office/drawing/2014/main" id="{E2A59008-8E4D-418C-B1A0-91765516C2FB}"/>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874833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12C7-61E7-4BE0-946C-A86620024476}"/>
              </a:ext>
            </a:extLst>
          </p:cNvPr>
          <p:cNvSpPr>
            <a:spLocks noGrp="1"/>
          </p:cNvSpPr>
          <p:nvPr>
            <p:ph type="title"/>
          </p:nvPr>
        </p:nvSpPr>
        <p:spPr>
          <a:xfrm>
            <a:off x="3858542" y="229466"/>
            <a:ext cx="10018713" cy="1752599"/>
          </a:xfrm>
        </p:spPr>
        <p:txBody>
          <a:bodyPr>
            <a:normAutofit/>
          </a:bodyPr>
          <a:lstStyle/>
          <a:p>
            <a:pPr rtl="1">
              <a:lnSpc>
                <a:spcPct val="107000"/>
              </a:lnSpc>
              <a:spcAft>
                <a:spcPts val="800"/>
              </a:spcAft>
            </a:pPr>
            <a:r>
              <a:rPr lang="fa-IR" sz="4400" b="1" dirty="0">
                <a:latin typeface="Calibri" panose="020F0502020204030204" pitchFamily="34" charset="0"/>
                <a:ea typeface="Calibri" panose="020F0502020204030204" pitchFamily="34" charset="0"/>
                <a:cs typeface="2  Kamran" panose="00000400000000000000" pitchFamily="2" charset="-78"/>
              </a:rPr>
              <a:t>تجزیه و تحلیل مدارات دیودی : </a:t>
            </a:r>
            <a:br>
              <a:rPr lang="en-US" sz="2800" b="1" dirty="0">
                <a:latin typeface="Calibri" panose="020F0502020204030204" pitchFamily="34" charset="0"/>
                <a:ea typeface="Calibri" panose="020F0502020204030204" pitchFamily="34" charset="0"/>
                <a:cs typeface="Arial" panose="020B0604020202020204" pitchFamily="34" charset="0"/>
              </a:rPr>
            </a:br>
            <a:endParaRPr lang="en-US" sz="4400" b="1" dirty="0"/>
          </a:p>
        </p:txBody>
      </p:sp>
      <p:sp>
        <p:nvSpPr>
          <p:cNvPr id="3" name="Rectangle 2">
            <a:extLst>
              <a:ext uri="{FF2B5EF4-FFF2-40B4-BE49-F238E27FC236}">
                <a16:creationId xmlns:a16="http://schemas.microsoft.com/office/drawing/2014/main" id="{0056012C-5E98-4ACC-BCFC-B67B6257CDAB}"/>
              </a:ext>
            </a:extLst>
          </p:cNvPr>
          <p:cNvSpPr/>
          <p:nvPr/>
        </p:nvSpPr>
        <p:spPr>
          <a:xfrm>
            <a:off x="4459705" y="1355388"/>
            <a:ext cx="7163216" cy="3883499"/>
          </a:xfrm>
          <a:prstGeom prst="rect">
            <a:avLst/>
          </a:prstGeom>
        </p:spPr>
        <p:txBody>
          <a:bodyPr wrap="square">
            <a:spAutoFit/>
          </a:bodyPr>
          <a:lstStyle/>
          <a:p>
            <a:pPr algn="r" rtl="1">
              <a:lnSpc>
                <a:spcPct val="107000"/>
              </a:lnSpc>
              <a:spcAft>
                <a:spcPts val="800"/>
              </a:spcAft>
            </a:pPr>
            <a:r>
              <a:rPr lang="fa-IR" sz="3200" b="1" dirty="0">
                <a:latin typeface="Calibri" panose="020F0502020204030204" pitchFamily="34" charset="0"/>
                <a:ea typeface="Calibri" panose="020F0502020204030204" pitchFamily="34" charset="0"/>
                <a:cs typeface="2  Kamran" panose="00000400000000000000" pitchFamily="2" charset="-78"/>
              </a:rPr>
              <a:t>منظور از تجزیه و تحلیل مدارات دیودی تعیین قطع و وصل کردن دیود ها ،محاسبه جریان ، ولتاژ شاخه ها و در صورت لزوم بدست اوردن منحنی مشخصه انتقالی مدار میباشد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3200" b="1" dirty="0">
                <a:latin typeface="Calibri" panose="020F0502020204030204" pitchFamily="34" charset="0"/>
                <a:ea typeface="Calibri" panose="020F0502020204030204" pitchFamily="34" charset="0"/>
                <a:cs typeface="2  Kamran" panose="00000400000000000000" pitchFamily="2" charset="-78"/>
              </a:rPr>
              <a:t>به دلیل غیر خطی بودن مدار های دیودی برای تجزیه و تحلیل روش منظمی وجود ندارد و ساده ترین حالت این است که دیود را به یک مدار خطی که شامل منابع متصل است وصل کنیم و مدار معادل تونن را از دو سر دیود حساب کنیم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D95E76-EE12-451B-89C4-296B19C9102C}"/>
              </a:ext>
            </a:extLst>
          </p:cNvPr>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35352" y="2562334"/>
            <a:ext cx="2879974" cy="2313602"/>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6" name="Picture 5">
            <a:hlinkClick r:id="rId4" action="ppaction://hlinksldjump"/>
            <a:extLst>
              <a:ext uri="{FF2B5EF4-FFF2-40B4-BE49-F238E27FC236}">
                <a16:creationId xmlns:a16="http://schemas.microsoft.com/office/drawing/2014/main" id="{71C759D1-6E39-4DBE-99E6-13A0F329A5B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6" action="ppaction://hlinksldjump"/>
            <a:extLst>
              <a:ext uri="{FF2B5EF4-FFF2-40B4-BE49-F238E27FC236}">
                <a16:creationId xmlns:a16="http://schemas.microsoft.com/office/drawing/2014/main" id="{EBCCBF07-F61C-4B56-AFAE-5C31163978EB}"/>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8" action="ppaction://hlinksldjump"/>
            <a:extLst>
              <a:ext uri="{FF2B5EF4-FFF2-40B4-BE49-F238E27FC236}">
                <a16:creationId xmlns:a16="http://schemas.microsoft.com/office/drawing/2014/main" id="{D0730FFD-7CAA-467E-875C-1C7CB27C01BD}"/>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0" action="ppaction://hlinksldjump"/>
            <a:extLst>
              <a:ext uri="{FF2B5EF4-FFF2-40B4-BE49-F238E27FC236}">
                <a16:creationId xmlns:a16="http://schemas.microsoft.com/office/drawing/2014/main" id="{8F411F91-390C-42FA-BFA4-F231D37CA3F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7048571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4853E6-9B59-48B6-8E6A-AA2065C8D62F}"/>
                  </a:ext>
                </a:extLst>
              </p:cNvPr>
              <p:cNvSpPr>
                <a:spLocks noGrp="1"/>
              </p:cNvSpPr>
              <p:nvPr>
                <p:ph type="title"/>
              </p:nvPr>
            </p:nvSpPr>
            <p:spPr>
              <a:xfrm>
                <a:off x="7716253" y="637674"/>
                <a:ext cx="3658433" cy="2791326"/>
              </a:xfrm>
            </p:spPr>
            <p:txBody>
              <a:bodyPr>
                <a:normAutofit/>
              </a:bodyPr>
              <a:lstStyle/>
              <a:p>
                <a:pPr rtl="1">
                  <a:lnSpc>
                    <a:spcPct val="107000"/>
                  </a:lnSpc>
                  <a:spcAft>
                    <a:spcPts val="800"/>
                  </a:spcAft>
                </a:pPr>
                <a:br>
                  <a:rPr lang="en-US" sz="1400" dirty="0">
                    <a:latin typeface="Calibri" panose="020F0502020204030204" pitchFamily="34"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2  Kamran" panose="00000400000000000000" pitchFamily="2" charset="-78"/>
                        </a:rPr>
                        <m:t>𝐾𝑉𝐿</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𝑣𝑡</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𝑅𝑡𝐼𝐷</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𝑉𝐷</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0</m:t>
                      </m:r>
                    </m:oMath>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𝑉𝐷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𝑉𝑇</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𝑅𝑇</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𝑉𝑡</m:t>
                              </m:r>
                            </m:e>
                            <m:e>
                              <m:r>
                                <a:rPr lang="en-US" i="1">
                                  <a:latin typeface="Cambria Math" panose="02040503050406030204" pitchFamily="18" charset="0"/>
                                  <a:ea typeface="Times New Roman" panose="02020603050405020304" pitchFamily="18" charset="0"/>
                                  <a:cs typeface="2  Kamran" panose="00000400000000000000" pitchFamily="2" charset="-78"/>
                                </a:rPr>
                                <m:t>𝑉𝐷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𝑉𝑡</m:t>
                                  </m:r>
                                </m:num>
                                <m:den>
                                  <m:r>
                                    <a:rPr lang="en-US" i="1">
                                      <a:latin typeface="Cambria Math" panose="02040503050406030204" pitchFamily="18" charset="0"/>
                                      <a:ea typeface="Times New Roman" panose="02020603050405020304" pitchFamily="18" charset="0"/>
                                      <a:cs typeface="2  Kamran" panose="00000400000000000000" pitchFamily="2" charset="-78"/>
                                    </a:rPr>
                                    <m:t>𝑅𝑡</m:t>
                                  </m:r>
                                </m:den>
                              </m:f>
                            </m:e>
                          </m:eqArr>
                        </m:e>
                      </m:d>
                    </m:oMath>
                  </m:oMathPara>
                </a14:m>
                <a:br>
                  <a:rPr lang="en-US" sz="1400" dirty="0">
                    <a:latin typeface="Calibri" panose="020F0502020204030204" pitchFamily="34" charset="0"/>
                    <a:ea typeface="Calibri" panose="020F0502020204030204" pitchFamily="34" charset="0"/>
                    <a:cs typeface="Arial" panose="020B0604020202020204" pitchFamily="34" charset="0"/>
                  </a:rPr>
                </a:br>
                <a:endParaRPr lang="en-US" dirty="0"/>
              </a:p>
            </p:txBody>
          </p:sp>
        </mc:Choice>
        <mc:Fallback xmlns="">
          <p:sp>
            <p:nvSpPr>
              <p:cNvPr id="2" name="Title 1">
                <a:extLst>
                  <a:ext uri="{FF2B5EF4-FFF2-40B4-BE49-F238E27FC236}">
                    <a16:creationId xmlns:a16="http://schemas.microsoft.com/office/drawing/2014/main" id="{A74853E6-9B59-48B6-8E6A-AA2065C8D62F}"/>
                  </a:ext>
                </a:extLst>
              </p:cNvPr>
              <p:cNvSpPr>
                <a:spLocks noGrp="1" noRot="1" noChangeAspect="1" noMove="1" noResize="1" noEditPoints="1" noAdjustHandles="1" noChangeArrowheads="1" noChangeShapeType="1" noTextEdit="1"/>
              </p:cNvSpPr>
              <p:nvPr>
                <p:ph type="title"/>
              </p:nvPr>
            </p:nvSpPr>
            <p:spPr>
              <a:xfrm>
                <a:off x="7716253" y="637674"/>
                <a:ext cx="3658433" cy="279132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A23A4B6-AC7A-4B95-825C-E289D204E71A}"/>
                  </a:ext>
                </a:extLst>
              </p:cNvPr>
              <p:cNvSpPr>
                <a:spLocks noGrp="1"/>
              </p:cNvSpPr>
              <p:nvPr>
                <p:ph type="body" sz="half" idx="2"/>
              </p:nvPr>
            </p:nvSpPr>
            <p:spPr>
              <a:xfrm>
                <a:off x="1812925" y="4521868"/>
                <a:ext cx="8975314" cy="1828800"/>
              </a:xfrm>
            </p:spPr>
            <p:txBody>
              <a:bodyPr>
                <a:normAutofit/>
              </a:bodyPr>
              <a:lstStyle/>
              <a:p>
                <a:r>
                  <a:rPr lang="fa-IR" sz="2800" b="1" dirty="0">
                    <a:latin typeface="Calibri" panose="020F0502020204030204" pitchFamily="34" charset="0"/>
                    <a:ea typeface="Calibri" panose="020F0502020204030204" pitchFamily="34" charset="0"/>
                    <a:cs typeface="2  Kamran" panose="00000400000000000000" pitchFamily="2" charset="-78"/>
                  </a:rPr>
                  <a:t>طبق رابطه بالا دو نقطه را بر روی نمودار پیدا کرده و بهم متصل میکنیم در ان نقطه ای که منحنی مشخصه را قطع میکند نقطه کار مشخص میشود از نقطه کار به دو سمت عمود میکنیم و مقدار </a:t>
                </a:r>
                <a14:m>
                  <m:oMath xmlns:m="http://schemas.openxmlformats.org/officeDocument/2006/math">
                    <m:sSub>
                      <m:sSubPr>
                        <m:ctrlPr>
                          <a:rPr lang="en-US" sz="2800" i="1">
                            <a:latin typeface="Cambria Math" panose="02040503050406030204" pitchFamily="18" charset="0"/>
                            <a:cs typeface="2  Kamran" panose="00000400000000000000" pitchFamily="2" charset="-78"/>
                          </a:rPr>
                        </m:ctrlPr>
                      </m:sSubPr>
                      <m:e>
                        <m:r>
                          <a:rPr lang="en-US" sz="2800" i="1">
                            <a:latin typeface="Cambria Math" panose="02040503050406030204" pitchFamily="18" charset="0"/>
                            <a:ea typeface="Calibri" panose="020F0502020204030204" pitchFamily="34" charset="0"/>
                            <a:cs typeface="2  Kamran" panose="00000400000000000000" pitchFamily="2" charset="-78"/>
                          </a:rPr>
                          <m:t>𝑉𝐷</m:t>
                        </m:r>
                      </m:e>
                      <m:sub>
                        <m:r>
                          <a:rPr lang="en-US" sz="2800" i="1">
                            <a:latin typeface="Cambria Math" panose="02040503050406030204" pitchFamily="18" charset="0"/>
                            <a:ea typeface="Calibri" panose="020F0502020204030204" pitchFamily="34" charset="0"/>
                            <a:cs typeface="2  Kamran" panose="00000400000000000000" pitchFamily="2" charset="-78"/>
                          </a:rPr>
                          <m:t>𝑄</m:t>
                        </m:r>
                      </m:sub>
                    </m:sSub>
                    <m:r>
                      <a:rPr lang="en-US" sz="2800" i="1">
                        <a:latin typeface="Cambria Math" panose="02040503050406030204" pitchFamily="18" charset="0"/>
                        <a:ea typeface="Calibri" panose="020F0502020204030204" pitchFamily="34" charset="0"/>
                        <a:cs typeface="2  Kamran" panose="00000400000000000000" pitchFamily="2" charset="-78"/>
                      </a:rPr>
                      <m:t>,</m:t>
                    </m:r>
                    <m:sSub>
                      <m:sSubPr>
                        <m:ctrlPr>
                          <a:rPr lang="en-US" sz="2800" i="1">
                            <a:latin typeface="Cambria Math" panose="02040503050406030204" pitchFamily="18" charset="0"/>
                            <a:cs typeface="2  Kamran" panose="00000400000000000000" pitchFamily="2" charset="-78"/>
                          </a:rPr>
                        </m:ctrlPr>
                      </m:sSubPr>
                      <m:e>
                        <m:r>
                          <a:rPr lang="en-US" sz="2800" i="1">
                            <a:latin typeface="Cambria Math" panose="02040503050406030204" pitchFamily="18" charset="0"/>
                            <a:ea typeface="Calibri" panose="020F0502020204030204" pitchFamily="34" charset="0"/>
                            <a:cs typeface="2  Kamran" panose="00000400000000000000" pitchFamily="2" charset="-78"/>
                          </a:rPr>
                          <m:t>𝐼𝐷</m:t>
                        </m:r>
                      </m:e>
                      <m:sub>
                        <m:r>
                          <a:rPr lang="en-US" sz="2800" i="1">
                            <a:latin typeface="Cambria Math" panose="02040503050406030204" pitchFamily="18" charset="0"/>
                            <a:ea typeface="Calibri" panose="020F0502020204030204" pitchFamily="34" charset="0"/>
                            <a:cs typeface="2  Kamran" panose="00000400000000000000" pitchFamily="2" charset="-78"/>
                          </a:rPr>
                          <m:t>𝑄</m:t>
                        </m:r>
                      </m:sub>
                    </m:sSub>
                    <m:r>
                      <a:rPr lang="en-US" sz="2800" i="1">
                        <a:latin typeface="Cambria Math" panose="02040503050406030204" pitchFamily="18" charset="0"/>
                        <a:ea typeface="Calibri" panose="020F0502020204030204" pitchFamily="34" charset="0"/>
                        <a:cs typeface="2  Kamran" panose="00000400000000000000" pitchFamily="2" charset="-78"/>
                      </a:rPr>
                      <m:t> </m:t>
                    </m:r>
                    <m:r>
                      <a:rPr lang="en-US" sz="2800">
                        <a:latin typeface="Cambria Math" panose="02040503050406030204" pitchFamily="18" charset="0"/>
                        <a:ea typeface="Calibri" panose="020F0502020204030204" pitchFamily="34" charset="0"/>
                      </a:rPr>
                      <m:t> </m:t>
                    </m:r>
                  </m:oMath>
                </a14:m>
                <a:r>
                  <a:rPr lang="fa-IR" sz="2800" b="1" dirty="0">
                    <a:latin typeface="Calibri" panose="020F0502020204030204" pitchFamily="34" charset="0"/>
                    <a:ea typeface="Calibri" panose="020F0502020204030204" pitchFamily="34" charset="0"/>
                    <a:cs typeface="2  Kamran" panose="00000400000000000000" pitchFamily="2" charset="-78"/>
                  </a:rPr>
                  <a:t>را بدست می اید </a:t>
                </a:r>
                <a:endParaRPr lang="en-US" sz="2800" dirty="0"/>
              </a:p>
            </p:txBody>
          </p:sp>
        </mc:Choice>
        <mc:Fallback xmlns="">
          <p:sp>
            <p:nvSpPr>
              <p:cNvPr id="4" name="Text Placeholder 3">
                <a:extLst>
                  <a:ext uri="{FF2B5EF4-FFF2-40B4-BE49-F238E27FC236}">
                    <a16:creationId xmlns:a16="http://schemas.microsoft.com/office/drawing/2014/main" id="{1A23A4B6-AC7A-4B95-825C-E289D204E71A}"/>
                  </a:ext>
                </a:extLst>
              </p:cNvPr>
              <p:cNvSpPr>
                <a:spLocks noGrp="1" noRot="1" noChangeAspect="1" noMove="1" noResize="1" noEditPoints="1" noAdjustHandles="1" noChangeArrowheads="1" noChangeShapeType="1" noTextEdit="1"/>
              </p:cNvSpPr>
              <p:nvPr>
                <p:ph type="body" sz="half" idx="2"/>
              </p:nvPr>
            </p:nvSpPr>
            <p:spPr>
              <a:xfrm>
                <a:off x="1812925" y="4521868"/>
                <a:ext cx="8975314" cy="1828800"/>
              </a:xfrm>
              <a:blipFill>
                <a:blip r:embed="rId3"/>
                <a:stretch>
                  <a:fillRect l="-2240" r="-115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41CF7CA-03DC-43D2-BCA5-4664C291EE1E}"/>
              </a:ext>
            </a:extLst>
          </p:cNvPr>
          <p:cNvPicPr>
            <a:picLocks noGrp="1"/>
          </p:cNvPicPr>
          <p:nvPr>
            <p:ph idx="1"/>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812925" y="753978"/>
            <a:ext cx="4652043" cy="3288633"/>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6" name="Picture 5">
            <a:hlinkClick r:id="rId6" action="ppaction://hlinksldjump"/>
            <a:extLst>
              <a:ext uri="{FF2B5EF4-FFF2-40B4-BE49-F238E27FC236}">
                <a16:creationId xmlns:a16="http://schemas.microsoft.com/office/drawing/2014/main" id="{3428487E-C123-4F40-A9AC-228EF15A787F}"/>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8" action="ppaction://hlinksldjump"/>
            <a:extLst>
              <a:ext uri="{FF2B5EF4-FFF2-40B4-BE49-F238E27FC236}">
                <a16:creationId xmlns:a16="http://schemas.microsoft.com/office/drawing/2014/main" id="{48C37C58-6B86-4277-82E5-DC910C1E7DC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0" action="ppaction://hlinksldjump"/>
            <a:extLst>
              <a:ext uri="{FF2B5EF4-FFF2-40B4-BE49-F238E27FC236}">
                <a16:creationId xmlns:a16="http://schemas.microsoft.com/office/drawing/2014/main" id="{B4A4CBA1-B570-4CA0-B530-4D37C3DAB2B2}"/>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2" action="ppaction://hlinksldjump"/>
            <a:extLst>
              <a:ext uri="{FF2B5EF4-FFF2-40B4-BE49-F238E27FC236}">
                <a16:creationId xmlns:a16="http://schemas.microsoft.com/office/drawing/2014/main" id="{3D46F517-93C0-4476-B70B-7D0ABD6DAEC5}"/>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42371086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202C-4872-4D39-AFD0-B4825A2AE72C}"/>
              </a:ext>
            </a:extLst>
          </p:cNvPr>
          <p:cNvSpPr>
            <a:spLocks noGrp="1"/>
          </p:cNvSpPr>
          <p:nvPr>
            <p:ph type="title"/>
          </p:nvPr>
        </p:nvSpPr>
        <p:spPr>
          <a:xfrm>
            <a:off x="1548480" y="477253"/>
            <a:ext cx="10018713" cy="1752599"/>
          </a:xfrm>
        </p:spPr>
        <p:txBody>
          <a:bodyPr>
            <a:normAutofit fontScale="90000"/>
          </a:bodyPr>
          <a:lstStyle/>
          <a:p>
            <a:pPr rtl="1">
              <a:lnSpc>
                <a:spcPct val="107000"/>
              </a:lnSpc>
              <a:spcAft>
                <a:spcPts val="800"/>
              </a:spcAft>
            </a:pPr>
            <a:r>
              <a:rPr lang="fa-IR" sz="5400" b="1" dirty="0">
                <a:latin typeface="Calibri" panose="020F0502020204030204" pitchFamily="34" charset="0"/>
                <a:ea typeface="Calibri" panose="020F0502020204030204" pitchFamily="34" charset="0"/>
                <a:cs typeface="2  Kamran" panose="00000400000000000000" pitchFamily="2" charset="-78"/>
              </a:rPr>
              <a:t>مدل سازی دیود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sz="5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BA92D17-965D-4CEB-B273-93EEEB30EB69}"/>
                  </a:ext>
                </a:extLst>
              </p:cNvPr>
              <p:cNvSpPr/>
              <p:nvPr/>
            </p:nvSpPr>
            <p:spPr>
              <a:xfrm>
                <a:off x="4363454" y="1861914"/>
                <a:ext cx="6962274" cy="2141612"/>
              </a:xfrm>
              <a:prstGeom prst="rect">
                <a:avLst/>
              </a:prstGeom>
            </p:spPr>
            <p:txBody>
              <a:bodyPr wrap="square">
                <a:spAutoFit/>
              </a:bodyPr>
              <a:lstStyle/>
              <a:p>
                <a:pPr marL="342900" lvl="0" indent="-342900" algn="r" rtl="1">
                  <a:lnSpc>
                    <a:spcPct val="107000"/>
                  </a:lnSpc>
                  <a:spcAft>
                    <a:spcPts val="800"/>
                  </a:spcAft>
                  <a:buFont typeface="+mj-lt"/>
                  <a:buAutoNum type="arabicParenR"/>
                </a:pPr>
                <a:r>
                  <a:rPr lang="fa-IR" sz="2800" b="1" dirty="0">
                    <a:latin typeface="Calibri" panose="020F0502020204030204" pitchFamily="34" charset="0"/>
                    <a:ea typeface="Calibri" panose="020F0502020204030204" pitchFamily="34" charset="0"/>
                    <a:cs typeface="2  Kamran" panose="00000400000000000000" pitchFamily="2" charset="-78"/>
                  </a:rPr>
                  <a:t>در این مدل مشخص واقعی دیود با مشخصه ایده ال تقویت زده میشود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در این حال مشخصه دیود در حالت هدایت یا بایاس مستقیم و در حالت قطع بایاس معکوس مدار با در نظر گرفته میشود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در حقیقت در این مدل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𝐼𝑆</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𝑟𝑑</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𝑉</m:t>
                    </m:r>
                    <m:r>
                      <a:rPr lang="en-US" sz="2800" i="1">
                        <a:latin typeface="Cambria Math" panose="02040503050406030204" pitchFamily="18" charset="0"/>
                        <a:ea typeface="Calibri" panose="020F0502020204030204" pitchFamily="34" charset="0"/>
                        <a:cs typeface="2  Kamran" panose="00000400000000000000" pitchFamily="2" charset="-78"/>
                      </a:rPr>
                      <m:t>𝛿</m:t>
                    </m:r>
                  </m:oMath>
                </a14:m>
                <a:r>
                  <a:rPr lang="fa-IR" sz="2800" b="1" dirty="0">
                    <a:latin typeface="Calibri" panose="020F0502020204030204" pitchFamily="34" charset="0"/>
                    <a:ea typeface="Calibri" panose="020F0502020204030204" pitchFamily="34" charset="0"/>
                    <a:cs typeface="2  Kamran" panose="00000400000000000000" pitchFamily="2" charset="-78"/>
                  </a:rPr>
                  <a:t> را صفر فرض میکنیم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EBA92D17-965D-4CEB-B273-93EEEB30EB69}"/>
                  </a:ext>
                </a:extLst>
              </p:cNvPr>
              <p:cNvSpPr>
                <a:spLocks noRot="1" noChangeAspect="1" noMove="1" noResize="1" noEditPoints="1" noAdjustHandles="1" noChangeArrowheads="1" noChangeShapeType="1" noTextEdit="1"/>
              </p:cNvSpPr>
              <p:nvPr/>
            </p:nvSpPr>
            <p:spPr>
              <a:xfrm>
                <a:off x="4363454" y="1861914"/>
                <a:ext cx="6962274" cy="2141612"/>
              </a:xfrm>
              <a:prstGeom prst="rect">
                <a:avLst/>
              </a:prstGeom>
              <a:blipFill>
                <a:blip r:embed="rId2"/>
                <a:stretch>
                  <a:fillRect l="-2715" t="-3409" r="-1926" b="-767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00F5B98-73BB-49E1-9550-40A491FD07B9}"/>
              </a:ext>
            </a:extLst>
          </p:cNvPr>
          <p:cNvPicPr/>
          <p:nvPr/>
        </p:nvPicPr>
        <p:blipFill>
          <a:blip r:embed="rId3">
            <a:extLst>
              <a:ext uri="{28A0092B-C50C-407E-A947-70E740481C1C}">
                <a14:useLocalDpi xmlns:a14="http://schemas.microsoft.com/office/drawing/2010/main" val="0"/>
              </a:ext>
            </a:extLst>
          </a:blip>
          <a:stretch>
            <a:fillRect/>
          </a:stretch>
        </p:blipFill>
        <p:spPr>
          <a:xfrm>
            <a:off x="1548480" y="3635587"/>
            <a:ext cx="2798931" cy="2141612"/>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6" name="Picture 5">
            <a:hlinkClick r:id="rId4" action="ppaction://hlinksldjump"/>
            <a:extLst>
              <a:ext uri="{FF2B5EF4-FFF2-40B4-BE49-F238E27FC236}">
                <a16:creationId xmlns:a16="http://schemas.microsoft.com/office/drawing/2014/main" id="{E5222031-2A46-4704-BC94-7F309B2ECDF4}"/>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8" name="Picture 7">
            <a:hlinkClick r:id="rId6" action="ppaction://hlinksldjump"/>
            <a:extLst>
              <a:ext uri="{FF2B5EF4-FFF2-40B4-BE49-F238E27FC236}">
                <a16:creationId xmlns:a16="http://schemas.microsoft.com/office/drawing/2014/main" id="{EE2E6D46-714E-4947-9A3B-7FF651608B4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9" name="Picture 8">
            <a:hlinkClick r:id="rId8" action="ppaction://hlinksldjump"/>
            <a:extLst>
              <a:ext uri="{FF2B5EF4-FFF2-40B4-BE49-F238E27FC236}">
                <a16:creationId xmlns:a16="http://schemas.microsoft.com/office/drawing/2014/main" id="{67A9A1B8-72E3-4C08-BCED-A46F114D2E5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0" name="Picture 9">
            <a:hlinkClick r:id="rId10" action="ppaction://hlinksldjump"/>
            <a:extLst>
              <a:ext uri="{FF2B5EF4-FFF2-40B4-BE49-F238E27FC236}">
                <a16:creationId xmlns:a16="http://schemas.microsoft.com/office/drawing/2014/main" id="{288EBE8D-EFEE-4F5B-BAB6-BEB1AE9F3E0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383733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par>
                          <p:cTn id="33" fill="hold">
                            <p:stCondLst>
                              <p:cond delay="2000"/>
                            </p:stCondLst>
                            <p:childTnLst>
                              <p:par>
                                <p:cTn id="34" presetID="16" presetClass="entr" presetSubtype="42"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outHorizontal)">
                                      <p:cBhvr>
                                        <p:cTn id="36" dur="500"/>
                                        <p:tgtEl>
                                          <p:spTgt spid="5"/>
                                        </p:tgtEl>
                                      </p:cBhvr>
                                    </p:animEffect>
                                  </p:childTnLst>
                                </p:cTn>
                              </p:par>
                            </p:childTnLst>
                          </p:cTn>
                        </p:par>
                        <p:par>
                          <p:cTn id="37" fill="hold">
                            <p:stCondLst>
                              <p:cond delay="2500"/>
                            </p:stCondLst>
                            <p:childTnLst>
                              <p:par>
                                <p:cTn id="38" presetID="6"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2195-FA5D-461D-8982-F106AEC3F488}"/>
              </a:ext>
            </a:extLst>
          </p:cNvPr>
          <p:cNvSpPr>
            <a:spLocks noGrp="1"/>
          </p:cNvSpPr>
          <p:nvPr>
            <p:ph type="title"/>
          </p:nvPr>
        </p:nvSpPr>
        <p:spPr>
          <a:xfrm>
            <a:off x="6721642" y="749969"/>
            <a:ext cx="4957011" cy="1816768"/>
          </a:xfrm>
        </p:spPr>
        <p:txBody>
          <a:bodyPr>
            <a:normAutofit fontScale="90000"/>
          </a:bodyPr>
          <a:lstStyle/>
          <a:p>
            <a:pPr marL="457200" rtl="1">
              <a:lnSpc>
                <a:spcPct val="107000"/>
              </a:lnSpc>
              <a:spcAft>
                <a:spcPts val="800"/>
              </a:spcAft>
            </a:pPr>
            <a:r>
              <a:rPr lang="fa-IR" b="1" dirty="0">
                <a:latin typeface="Calibri" panose="020F0502020204030204" pitchFamily="34" charset="0"/>
                <a:ea typeface="Calibri" panose="020F0502020204030204" pitchFamily="34" charset="0"/>
                <a:cs typeface="2  Kamran" panose="00000400000000000000" pitchFamily="2" charset="-78"/>
              </a:rPr>
              <a:t> </a:t>
            </a:r>
            <a:br>
              <a:rPr lang="en-US" sz="2400" dirty="0">
                <a:latin typeface="Calibri" panose="020F0502020204030204" pitchFamily="34" charset="0"/>
                <a:ea typeface="Calibri" panose="020F0502020204030204" pitchFamily="34" charset="0"/>
                <a:cs typeface="Arial" panose="020B0604020202020204" pitchFamily="34" charset="0"/>
              </a:rPr>
            </a:br>
            <a:r>
              <a:rPr lang="fa-IR" b="1" dirty="0">
                <a:latin typeface="Calibri" panose="020F0502020204030204" pitchFamily="34" charset="0"/>
                <a:ea typeface="Calibri" panose="020F0502020204030204" pitchFamily="34" charset="0"/>
                <a:cs typeface="2  Kamran" panose="00000400000000000000" pitchFamily="2" charset="-78"/>
              </a:rPr>
              <a:t>مدل خطی دیود (مدل واقعی دیود )</a:t>
            </a:r>
            <a:br>
              <a:rPr lang="en-US" sz="2400" dirty="0">
                <a:latin typeface="Calibri" panose="020F0502020204030204" pitchFamily="34" charset="0"/>
                <a:ea typeface="Calibri" panose="020F0502020204030204" pitchFamily="34" charset="0"/>
                <a:cs typeface="Arial" panose="020B0604020202020204" pitchFamily="34" charset="0"/>
              </a:rPr>
            </a:br>
            <a:r>
              <a:rPr lang="fa-IR" b="1" dirty="0">
                <a:latin typeface="Calibri" panose="020F0502020204030204" pitchFamily="34" charset="0"/>
                <a:ea typeface="Calibri" panose="020F0502020204030204" pitchFamily="34" charset="0"/>
                <a:cs typeface="2  Kamran" panose="00000400000000000000" pitchFamily="2" charset="-78"/>
              </a:rPr>
              <a:t>در این مدل :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FF44D-37B7-4C33-8339-88203859CC53}"/>
                  </a:ext>
                </a:extLst>
              </p:cNvPr>
              <p:cNvSpPr/>
              <p:nvPr/>
            </p:nvSpPr>
            <p:spPr>
              <a:xfrm>
                <a:off x="1668379" y="2566737"/>
                <a:ext cx="6096000" cy="2346796"/>
              </a:xfrm>
              <a:prstGeom prst="rect">
                <a:avLst/>
              </a:prstGeom>
            </p:spPr>
            <p:txBody>
              <a:bodyPr>
                <a:spAutoFit/>
              </a:bodyPr>
              <a:lstStyle/>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𝐼𝐹</m:t>
                      </m:r>
                      <m:r>
                        <a:rPr lang="en-US" sz="2800" i="1">
                          <a:latin typeface="Cambria Math" panose="02040503050406030204" pitchFamily="18" charset="0"/>
                          <a:ea typeface="Calibri" panose="020F0502020204030204" pitchFamily="34" charset="0"/>
                          <a:cs typeface="2  Kamran" panose="00000400000000000000" pitchFamily="2" charset="-78"/>
                        </a:rPr>
                        <m:t>→</m:t>
                      </m:r>
                      <m:sSub>
                        <m:sSubPr>
                          <m:ctrlPr>
                            <a:rPr lang="en-US" sz="2800" i="1">
                              <a:latin typeface="Cambria Math" panose="02040503050406030204" pitchFamily="18" charset="0"/>
                              <a:ea typeface="Calibri" panose="020F0502020204030204" pitchFamily="34" charset="0"/>
                              <a:cs typeface="2  Kamran" panose="00000400000000000000" pitchFamily="2" charset="-78"/>
                            </a:rPr>
                          </m:ctrlPr>
                        </m:sSubPr>
                        <m:e>
                          <m:r>
                            <a:rPr lang="en-US" sz="2800" i="1">
                              <a:latin typeface="Cambria Math" panose="02040503050406030204" pitchFamily="18" charset="0"/>
                              <a:ea typeface="Calibri" panose="020F0502020204030204" pitchFamily="34" charset="0"/>
                              <a:cs typeface="2  Kamran" panose="00000400000000000000" pitchFamily="2" charset="-78"/>
                            </a:rPr>
                            <m:t>𝑉</m:t>
                          </m:r>
                        </m:e>
                        <m:sub>
                          <m:r>
                            <a:rPr lang="en-US" sz="2800" i="1">
                              <a:latin typeface="Cambria Math" panose="02040503050406030204" pitchFamily="18" charset="0"/>
                              <a:ea typeface="Calibri" panose="020F0502020204030204" pitchFamily="34" charset="0"/>
                              <a:cs typeface="2  Kamran" panose="00000400000000000000" pitchFamily="2" charset="-78"/>
                            </a:rPr>
                            <m:t>𝐴𝐾</m:t>
                          </m:r>
                        </m:sub>
                      </m:sSub>
                      <m:r>
                        <a:rPr lang="en-US" sz="2800" i="1">
                          <a:latin typeface="Cambria Math" panose="02040503050406030204" pitchFamily="18" charset="0"/>
                          <a:ea typeface="Calibri" panose="020F0502020204030204" pitchFamily="34" charset="0"/>
                          <a:cs typeface="2  Kamran" panose="00000400000000000000" pitchFamily="2" charset="-78"/>
                        </a:rPr>
                        <m:t>&gt;</m:t>
                      </m:r>
                      <m:r>
                        <a:rPr lang="en-US" sz="2800" i="1">
                          <a:latin typeface="Cambria Math" panose="02040503050406030204" pitchFamily="18" charset="0"/>
                          <a:ea typeface="Calibri" panose="020F0502020204030204" pitchFamily="34" charset="0"/>
                          <a:cs typeface="2  Kamran" panose="00000400000000000000" pitchFamily="2" charset="-78"/>
                        </a:rPr>
                        <m:t>𝑉</m:t>
                      </m:r>
                      <m:r>
                        <a:rPr lang="en-US" sz="2800" i="1">
                          <a:latin typeface="Cambria Math" panose="02040503050406030204" pitchFamily="18" charset="0"/>
                          <a:ea typeface="Calibri" panose="020F0502020204030204" pitchFamily="34" charset="0"/>
                          <a:cs typeface="2  Kamran" panose="00000400000000000000" pitchFamily="2" charset="-78"/>
                        </a:rPr>
                        <m:t>𝛿</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𝐷</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𝑜𝑛</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2800" dirty="0">
                    <a:latin typeface="Calibri" panose="020F0502020204030204" pitchFamily="34" charset="0"/>
                    <a:ea typeface="Times New Roman" panose="02020603050405020304" pitchFamily="18" charset="0"/>
                    <a:cs typeface="2  Kamra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𝐼𝐹</m:t>
                      </m:r>
                      <m:r>
                        <a:rPr lang="en-US" sz="28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𝑉</m:t>
                          </m:r>
                        </m:e>
                        <m:sub>
                          <m:r>
                            <a:rPr lang="en-US" sz="2800" i="1">
                              <a:latin typeface="Cambria Math" panose="02040503050406030204" pitchFamily="18" charset="0"/>
                              <a:ea typeface="Times New Roman" panose="02020603050405020304" pitchFamily="18" charset="0"/>
                              <a:cs typeface="2  Kamran" panose="00000400000000000000" pitchFamily="2" charset="-78"/>
                            </a:rPr>
                            <m:t>𝐴𝐾</m:t>
                          </m:r>
                        </m:sub>
                      </m:sSub>
                      <m:r>
                        <a:rPr lang="en-US" sz="2800" i="1">
                          <a:latin typeface="Cambria Math" panose="02040503050406030204" pitchFamily="18" charset="0"/>
                          <a:ea typeface="Times New Roman" panose="02020603050405020304" pitchFamily="18" charset="0"/>
                          <a:cs typeface="2  Kamran" panose="00000400000000000000" pitchFamily="2" charset="-78"/>
                        </a:rPr>
                        <m:t>&lt;</m:t>
                      </m:r>
                      <m:r>
                        <a:rPr lang="en-US" sz="2800" i="1">
                          <a:latin typeface="Cambria Math" panose="02040503050406030204" pitchFamily="18" charset="0"/>
                          <a:ea typeface="Times New Roman" panose="02020603050405020304" pitchFamily="18" charset="0"/>
                          <a:cs typeface="2  Kamran" panose="00000400000000000000" pitchFamily="2" charset="-78"/>
                        </a:rPr>
                        <m:t>𝑉</m:t>
                      </m:r>
                      <m:r>
                        <a:rPr lang="en-US" sz="2800" i="1">
                          <a:latin typeface="Cambria Math" panose="02040503050406030204" pitchFamily="18" charset="0"/>
                          <a:ea typeface="Times New Roman" panose="02020603050405020304" pitchFamily="18" charset="0"/>
                          <a:cs typeface="2  Kamran" panose="00000400000000000000" pitchFamily="2" charset="-78"/>
                        </a:rPr>
                        <m:t>𝛿</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𝐷</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𝑜𝑓𝑓</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0A4FF44D-37B7-4C33-8339-88203859CC53}"/>
                  </a:ext>
                </a:extLst>
              </p:cNvPr>
              <p:cNvSpPr>
                <a:spLocks noRot="1" noChangeAspect="1" noMove="1" noResize="1" noEditPoints="1" noAdjustHandles="1" noChangeArrowheads="1" noChangeShapeType="1" noTextEdit="1"/>
              </p:cNvSpPr>
              <p:nvPr/>
            </p:nvSpPr>
            <p:spPr>
              <a:xfrm>
                <a:off x="1668379" y="2566737"/>
                <a:ext cx="6096000" cy="2346796"/>
              </a:xfrm>
              <a:prstGeom prst="rect">
                <a:avLst/>
              </a:prstGeom>
              <a:blipFill>
                <a:blip r:embed="rId2"/>
                <a:stretch>
                  <a:fillRect t="-285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02352B3-A3A3-4512-A3D6-DDB032980F5C}"/>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71" y="3096765"/>
            <a:ext cx="3355992" cy="1816768"/>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5" name="Picture 4">
            <a:hlinkClick r:id="rId5" action="ppaction://hlinksldjump"/>
            <a:extLst>
              <a:ext uri="{FF2B5EF4-FFF2-40B4-BE49-F238E27FC236}">
                <a16:creationId xmlns:a16="http://schemas.microsoft.com/office/drawing/2014/main" id="{4FBB88D0-5375-4AEC-9AF7-2CC1997972D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7" action="ppaction://hlinksldjump"/>
            <a:extLst>
              <a:ext uri="{FF2B5EF4-FFF2-40B4-BE49-F238E27FC236}">
                <a16:creationId xmlns:a16="http://schemas.microsoft.com/office/drawing/2014/main" id="{4C14880E-A5F9-4D9A-95BB-116DBD535876}"/>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9" action="ppaction://hlinksldjump"/>
            <a:extLst>
              <a:ext uri="{FF2B5EF4-FFF2-40B4-BE49-F238E27FC236}">
                <a16:creationId xmlns:a16="http://schemas.microsoft.com/office/drawing/2014/main" id="{5E8A8184-BEFD-4434-8CC0-D9A1D97D5034}"/>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8" name="Picture 7">
            <a:hlinkClick r:id="rId11" action="ppaction://hlinksldjump"/>
            <a:extLst>
              <a:ext uri="{FF2B5EF4-FFF2-40B4-BE49-F238E27FC236}">
                <a16:creationId xmlns:a16="http://schemas.microsoft.com/office/drawing/2014/main" id="{50F00116-AE96-454C-8FE4-530C31EE1CD7}"/>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837034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A8A-566F-4444-B7DB-2189C16A8A1C}"/>
              </a:ext>
            </a:extLst>
          </p:cNvPr>
          <p:cNvSpPr>
            <a:spLocks noGrp="1"/>
          </p:cNvSpPr>
          <p:nvPr>
            <p:ph type="title"/>
          </p:nvPr>
        </p:nvSpPr>
        <p:spPr/>
        <p:txBody>
          <a:bodyPr/>
          <a:lstStyle/>
          <a:p>
            <a:pPr marL="457200" rtl="1">
              <a:lnSpc>
                <a:spcPct val="107000"/>
              </a:lnSpc>
              <a:spcAft>
                <a:spcPts val="800"/>
              </a:spcAft>
            </a:pPr>
            <a:r>
              <a:rPr lang="fa-IR" b="1" dirty="0">
                <a:latin typeface="Calibri" panose="020F0502020204030204" pitchFamily="34" charset="0"/>
                <a:ea typeface="Calibri" panose="020F0502020204030204" pitchFamily="34" charset="0"/>
                <a:cs typeface="2  Kamran" panose="00000400000000000000" pitchFamily="2" charset="-78"/>
              </a:rPr>
              <a:t>تجزیه و تحلیل سیگنال کوچک :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739862-208D-4D9A-AEB9-D4C5C62757DB}"/>
                  </a:ext>
                </a:extLst>
              </p:cNvPr>
              <p:cNvSpPr/>
              <p:nvPr/>
            </p:nvSpPr>
            <p:spPr>
              <a:xfrm>
                <a:off x="2750805" y="2289086"/>
                <a:ext cx="7956884" cy="3883114"/>
              </a:xfrm>
              <a:prstGeom prst="rect">
                <a:avLst/>
              </a:prstGeom>
            </p:spPr>
            <p:txBody>
              <a:bodyPr wrap="square">
                <a:spAutoFit/>
              </a:bodyPr>
              <a:lstStyle/>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منظور از سیگنال کوچک یک سیگنال کوچک ،یک ولتاژ یا یک جریان متناوب است که دامنه تغیرات ان  در مقایسه با اندازه ولتاژ یا جریان </a:t>
                </a:r>
                <a14:m>
                  <m:oMath xmlns:m="http://schemas.openxmlformats.org/officeDocument/2006/math">
                    <m:r>
                      <a:rPr lang="fa-IR" sz="2800" b="1" i="0" smtClean="0">
                        <a:latin typeface="Cambria Math" panose="02040503050406030204" pitchFamily="18" charset="0"/>
                        <a:ea typeface="Calibri" panose="020F0502020204030204" pitchFamily="34" charset="0"/>
                        <a:cs typeface="2  Kamran" panose="00000400000000000000" pitchFamily="2" charset="-78"/>
                      </a:rPr>
                      <m:t>    </m:t>
                    </m:r>
                    <m:r>
                      <a:rPr lang="en-US" sz="2800" b="0" i="1">
                        <a:latin typeface="Cambria Math" panose="02040503050406030204" pitchFamily="18" charset="0"/>
                        <a:ea typeface="Calibri" panose="020F0502020204030204" pitchFamily="34" charset="0"/>
                        <a:cs typeface="2  Kamran" panose="00000400000000000000" pitchFamily="2" charset="-78"/>
                      </a:rPr>
                      <m:t>𝐷𝐶</m:t>
                    </m:r>
                  </m:oMath>
                </a14:m>
                <a:r>
                  <a:rPr lang="en-US" sz="2800" b="1" dirty="0">
                    <a:latin typeface="2  Kamran" panose="00000400000000000000" pitchFamily="2" charset="-78"/>
                    <a:ea typeface="Calibri" panose="020F0502020204030204" pitchFamily="34" charset="0"/>
                    <a:cs typeface="2  Kamran" panose="00000400000000000000" pitchFamily="2" charset="-78"/>
                  </a:rPr>
                  <a:t>  </a:t>
                </a:r>
                <a:r>
                  <a:rPr lang="fa-IR" sz="2800" b="1" dirty="0">
                    <a:latin typeface="2  Kamran" panose="00000400000000000000" pitchFamily="2" charset="-78"/>
                    <a:ea typeface="Calibri" panose="020F0502020204030204" pitchFamily="34" charset="0"/>
                    <a:cs typeface="2  Kamran" panose="00000400000000000000" pitchFamily="2" charset="-78"/>
                  </a:rPr>
                  <a:t>که با ان همراه میشود کوچک است به عبارت دیگر سیگنال کوچک را میتوان یک تغییر جزئی در اطراف مقادیر ثابت ولتاژ و جریان در نظر گرفت.</a:t>
                </a:r>
                <a:endParaRPr lang="en-US" sz="1600" b="1" dirty="0">
                  <a:latin typeface="Calibri" panose="020F0502020204030204" pitchFamily="34" charset="0"/>
                  <a:ea typeface="Calibri" panose="020F0502020204030204" pitchFamily="34" charset="0"/>
                  <a:cs typeface="2  Kamran" panose="00000400000000000000" pitchFamily="2" charset="-78"/>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در این صورت تجزیه و تحلیل مدارات شامل منابع سیگنال کوچک ابتدا لازم است مقادیر ثابت را که ناشی از منابع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𝐷𝐶</m:t>
                    </m:r>
                  </m:oMath>
                </a14:m>
                <a:r>
                  <a:rPr lang="fa-IR" sz="2800" b="1" dirty="0">
                    <a:latin typeface="Calibri" panose="020F0502020204030204" pitchFamily="34" charset="0"/>
                    <a:ea typeface="Calibri" panose="020F0502020204030204" pitchFamily="34" charset="0"/>
                    <a:cs typeface="2  Kamran" panose="00000400000000000000" pitchFamily="2" charset="-78"/>
                  </a:rPr>
                  <a:t>  میباشند معین کنیم .برای این کار ابتدا باید منابع سیگنال را بی اثر کنیم (بی اثر بودن یعنی اگر ولتاژ باشد اتصال کوتاه و اگر جریان باشد مدار باز).</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FA739862-208D-4D9A-AEB9-D4C5C62757DB}"/>
                  </a:ext>
                </a:extLst>
              </p:cNvPr>
              <p:cNvSpPr>
                <a:spLocks noRot="1" noChangeAspect="1" noMove="1" noResize="1" noEditPoints="1" noAdjustHandles="1" noChangeArrowheads="1" noChangeShapeType="1" noTextEdit="1"/>
              </p:cNvSpPr>
              <p:nvPr/>
            </p:nvSpPr>
            <p:spPr>
              <a:xfrm>
                <a:off x="2750805" y="2289086"/>
                <a:ext cx="7956884" cy="3883114"/>
              </a:xfrm>
              <a:prstGeom prst="rect">
                <a:avLst/>
              </a:prstGeom>
              <a:blipFill>
                <a:blip r:embed="rId2"/>
                <a:stretch>
                  <a:fillRect l="-1991" t="-942" b="-3768"/>
                </a:stretch>
              </a:blipFill>
            </p:spPr>
            <p:txBody>
              <a:bodyPr/>
              <a:lstStyle/>
              <a:p>
                <a:r>
                  <a:rPr lang="en-US">
                    <a:noFill/>
                  </a:rPr>
                  <a:t> </a:t>
                </a:r>
              </a:p>
            </p:txBody>
          </p:sp>
        </mc:Fallback>
      </mc:AlternateContent>
      <p:pic>
        <p:nvPicPr>
          <p:cNvPr id="4" name="Picture 3">
            <a:hlinkClick r:id="rId3" action="ppaction://hlinksldjump"/>
            <a:extLst>
              <a:ext uri="{FF2B5EF4-FFF2-40B4-BE49-F238E27FC236}">
                <a16:creationId xmlns:a16="http://schemas.microsoft.com/office/drawing/2014/main" id="{6ED5D0AF-0580-4A4E-8C49-F6705E7414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5" action="ppaction://hlinksldjump"/>
            <a:extLst>
              <a:ext uri="{FF2B5EF4-FFF2-40B4-BE49-F238E27FC236}">
                <a16:creationId xmlns:a16="http://schemas.microsoft.com/office/drawing/2014/main" id="{59D4EFFD-50FC-4002-8419-85C960BFFE6A}"/>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7" action="ppaction://hlinksldjump"/>
            <a:extLst>
              <a:ext uri="{FF2B5EF4-FFF2-40B4-BE49-F238E27FC236}">
                <a16:creationId xmlns:a16="http://schemas.microsoft.com/office/drawing/2014/main" id="{A1BBB463-5942-4E25-80B4-0916414CEF32}"/>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9" action="ppaction://hlinksldjump"/>
            <a:extLst>
              <a:ext uri="{FF2B5EF4-FFF2-40B4-BE49-F238E27FC236}">
                <a16:creationId xmlns:a16="http://schemas.microsoft.com/office/drawing/2014/main" id="{94024E4F-FBE0-4830-82F6-FFA8559DCFC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587027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506EBD7-2E16-4F73-90EA-ECAD2694213C}"/>
                  </a:ext>
                </a:extLst>
              </p:cNvPr>
              <p:cNvSpPr/>
              <p:nvPr/>
            </p:nvSpPr>
            <p:spPr>
              <a:xfrm>
                <a:off x="2157663" y="1435498"/>
                <a:ext cx="8614611" cy="3649076"/>
              </a:xfrm>
              <a:prstGeom prst="rect">
                <a:avLst/>
              </a:prstGeom>
            </p:spPr>
            <p:txBody>
              <a:bodyPr wrap="square">
                <a:spAutoFit/>
              </a:bodyPr>
              <a:lstStyle/>
              <a:p>
                <a:pPr marL="457200" algn="r" rtl="1">
                  <a:lnSpc>
                    <a:spcPct val="107000"/>
                  </a:lnSpc>
                  <a:spcAft>
                    <a:spcPts val="800"/>
                  </a:spcAft>
                </a:pPr>
                <a:r>
                  <a:rPr lang="fa-IR" sz="3600" b="1" dirty="0">
                    <a:latin typeface="Calibri" panose="020F0502020204030204" pitchFamily="34" charset="0"/>
                    <a:ea typeface="Calibri" panose="020F0502020204030204" pitchFamily="34" charset="0"/>
                    <a:cs typeface="2  Kamran" panose="00000400000000000000" pitchFamily="2" charset="-78"/>
                  </a:rPr>
                  <a:t>پس از تغییرات مقادیر ثابت کمیت های ولتاژ و جریان منابع </a:t>
                </a:r>
                <a14:m>
                  <m:oMath xmlns:m="http://schemas.openxmlformats.org/officeDocument/2006/math">
                    <m:r>
                      <a:rPr lang="en-US" sz="3600" i="1">
                        <a:latin typeface="Cambria Math" panose="02040503050406030204" pitchFamily="18" charset="0"/>
                        <a:ea typeface="Calibri" panose="020F0502020204030204" pitchFamily="34" charset="0"/>
                        <a:cs typeface="2  Kamran" panose="00000400000000000000" pitchFamily="2" charset="-78"/>
                      </a:rPr>
                      <m:t>𝐷𝐶</m:t>
                    </m:r>
                  </m:oMath>
                </a14:m>
                <a:r>
                  <a:rPr lang="fa-IR" sz="3600" b="1" dirty="0">
                    <a:latin typeface="Calibri" panose="020F0502020204030204" pitchFamily="34" charset="0"/>
                    <a:ea typeface="Calibri" panose="020F0502020204030204" pitchFamily="34" charset="0"/>
                    <a:cs typeface="2  Kamran" panose="00000400000000000000" pitchFamily="2" charset="-78"/>
                  </a:rPr>
                  <a:t> را بی اثر میکنیم و مدار را تنها با منابع سیگنال در نظر گرفته و تغیرات ولتاژ و جریان را محاسبه میکنیم و در مورد دیود میدانیم که نسبت تغیرات ولتاژ به تغیرات جریان دو سر ان همان مقاومت دینامیکی است بنابراین در بررسی سیگنال کوچک میتوان دیود را با مقاومت دینامیکی ان جایگزین کرد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5506EBD7-2E16-4F73-90EA-ECAD2694213C}"/>
                  </a:ext>
                </a:extLst>
              </p:cNvPr>
              <p:cNvSpPr>
                <a:spLocks noRot="1" noChangeAspect="1" noMove="1" noResize="1" noEditPoints="1" noAdjustHandles="1" noChangeArrowheads="1" noChangeShapeType="1" noTextEdit="1"/>
              </p:cNvSpPr>
              <p:nvPr/>
            </p:nvSpPr>
            <p:spPr>
              <a:xfrm>
                <a:off x="2157663" y="1435498"/>
                <a:ext cx="8614611" cy="3649076"/>
              </a:xfrm>
              <a:prstGeom prst="rect">
                <a:avLst/>
              </a:prstGeom>
              <a:blipFill>
                <a:blip r:embed="rId2"/>
                <a:stretch>
                  <a:fillRect l="-2689" t="-1503" b="-5843"/>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F324B56E-751B-41DD-A11D-B228A2C35DA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33BA6354-81F5-4D68-ACFA-0F4663D44CB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A05DD999-E43E-4BF4-9695-BE14BAF6FAF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9" action="ppaction://hlinksldjump"/>
            <a:extLst>
              <a:ext uri="{FF2B5EF4-FFF2-40B4-BE49-F238E27FC236}">
                <a16:creationId xmlns:a16="http://schemas.microsoft.com/office/drawing/2014/main" id="{A572FE6C-47F8-4034-B86C-0CAD8547A76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50739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3)">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0789C96-8CB8-4A17-A759-4B2DF564774D}"/>
                  </a:ext>
                </a:extLst>
              </p:cNvPr>
              <p:cNvSpPr/>
              <p:nvPr/>
            </p:nvSpPr>
            <p:spPr>
              <a:xfrm>
                <a:off x="2470484" y="675116"/>
                <a:ext cx="9721516" cy="2213683"/>
              </a:xfrm>
              <a:prstGeom prst="rect">
                <a:avLst/>
              </a:prstGeom>
            </p:spPr>
            <p:txBody>
              <a:bodyPr wrap="square">
                <a:spAutoFit/>
              </a:bodyPr>
              <a:lstStyle/>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مثال :جریان اشباع معکوس دیود های مدار به ترتیب </a:t>
                </a:r>
                <a14:m>
                  <m:oMath xmlns:m="http://schemas.openxmlformats.org/officeDocument/2006/math">
                    <m:r>
                      <a:rPr lang="en-US" sz="2800">
                        <a:latin typeface="Cambria Math" panose="02040503050406030204" pitchFamily="18" charset="0"/>
                        <a:ea typeface="Calibri" panose="020F0502020204030204" pitchFamily="34" charset="0"/>
                        <a:cs typeface="2  Kamran" panose="00000400000000000000" pitchFamily="2" charset="-78"/>
                      </a:rPr>
                      <m:t>1</m:t>
                    </m:r>
                    <m:r>
                      <m:rPr>
                        <m:sty m:val="p"/>
                      </m:rPr>
                      <a:rPr lang="en-US" sz="2800">
                        <a:latin typeface="Cambria Math" panose="02040503050406030204" pitchFamily="18" charset="0"/>
                        <a:ea typeface="Calibri" panose="020F0502020204030204" pitchFamily="34" charset="0"/>
                        <a:cs typeface="2  Kamran" panose="00000400000000000000" pitchFamily="2" charset="-78"/>
                      </a:rPr>
                      <m:t>ma</m:t>
                    </m:r>
                    <m:r>
                      <a:rPr lang="fa-IR" sz="2800" smtClean="0">
                        <a:latin typeface="Cambria Math" panose="02040503050406030204" pitchFamily="18" charset="0"/>
                        <a:ea typeface="Calibri" panose="020F0502020204030204" pitchFamily="34" charset="0"/>
                        <a:cs typeface="2  Kamran" panose="00000400000000000000" pitchFamily="2" charset="-78"/>
                      </a:rPr>
                      <m:t>و</m:t>
                    </m:r>
                    <m:r>
                      <a:rPr lang="en-US" sz="2800">
                        <a:latin typeface="Cambria Math" panose="02040503050406030204" pitchFamily="18" charset="0"/>
                        <a:ea typeface="Calibri" panose="020F0502020204030204" pitchFamily="34" charset="0"/>
                        <a:cs typeface="2  Kamran" panose="00000400000000000000" pitchFamily="2" charset="-78"/>
                      </a:rPr>
                      <m:t>2</m:t>
                    </m:r>
                    <m:r>
                      <a:rPr lang="en-US" sz="2800" i="1">
                        <a:latin typeface="Cambria Math" panose="02040503050406030204" pitchFamily="18" charset="0"/>
                        <a:ea typeface="Calibri" panose="020F0502020204030204" pitchFamily="34" charset="0"/>
                        <a:cs typeface="2  Kamran" panose="00000400000000000000" pitchFamily="2" charset="-78"/>
                      </a:rPr>
                      <m:t>𝑚𝐴</m:t>
                    </m:r>
                    <m:r>
                      <a:rPr lang="en-US" sz="2800" b="1">
                        <a:latin typeface="Cambria Math" panose="02040503050406030204" pitchFamily="18" charset="0"/>
                        <a:ea typeface="Calibri" panose="020F0502020204030204" pitchFamily="34" charset="0"/>
                        <a:cs typeface="2  Kamran" panose="00000400000000000000" pitchFamily="2" charset="-78"/>
                      </a:rPr>
                      <m:t> </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است و ولتاژ شکست دیود ها برابر با </a:t>
                </a:r>
                <a14:m>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100</m:t>
                    </m:r>
                    <m:r>
                      <a:rPr lang="en-US" sz="2800" i="1">
                        <a:latin typeface="Cambria Math" panose="02040503050406030204" pitchFamily="18" charset="0"/>
                        <a:ea typeface="Times New Roman" panose="02020603050405020304" pitchFamily="18" charset="0"/>
                        <a:cs typeface="2  Kamran" panose="00000400000000000000" pitchFamily="2" charset="-78"/>
                      </a:rPr>
                      <m:t>𝑉</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است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الف )جریان و ولتاژ هر دو دیود را برای ولتاژ ورودی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80</m:t>
                    </m:r>
                    <m:r>
                      <a:rPr lang="en-US" sz="2800" i="1">
                        <a:latin typeface="Cambria Math" panose="02040503050406030204" pitchFamily="18" charset="0"/>
                        <a:ea typeface="Calibri" panose="020F0502020204030204" pitchFamily="34" charset="0"/>
                        <a:cs typeface="2  Kamran" panose="00000400000000000000" pitchFamily="2" charset="-78"/>
                      </a:rPr>
                      <m:t>𝑉</m:t>
                    </m:r>
                  </m:oMath>
                </a14:m>
                <a:r>
                  <a:rPr lang="fa-IR" sz="2800" b="1" dirty="0">
                    <a:latin typeface="Calibri" panose="020F0502020204030204" pitchFamily="34" charset="0"/>
                    <a:ea typeface="Calibri" panose="020F0502020204030204" pitchFamily="34" charset="0"/>
                    <a:cs typeface="2  Kamran" panose="00000400000000000000" pitchFamily="2" charset="-78"/>
                  </a:rPr>
                  <a:t>و</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120</m:t>
                    </m:r>
                    <m:r>
                      <a:rPr lang="en-US" sz="2800" i="1">
                        <a:latin typeface="Cambria Math" panose="02040503050406030204" pitchFamily="18" charset="0"/>
                        <a:ea typeface="Calibri" panose="020F0502020204030204" pitchFamily="34" charset="0"/>
                        <a:cs typeface="2  Kamran" panose="00000400000000000000" pitchFamily="2" charset="-78"/>
                      </a:rPr>
                      <m:t>𝑉</m:t>
                    </m:r>
                  </m:oMath>
                </a14:m>
                <a:r>
                  <a:rPr lang="fa-IR" sz="2800" b="1" dirty="0">
                    <a:latin typeface="Calibri" panose="020F0502020204030204" pitchFamily="34" charset="0"/>
                    <a:ea typeface="Calibri" panose="020F0502020204030204" pitchFamily="34" charset="0"/>
                    <a:cs typeface="2  Kamran" panose="00000400000000000000" pitchFamily="2" charset="-78"/>
                  </a:rPr>
                  <a:t> حساب کنید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ب) برای حالتی که دیود با یک مقاومت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8</m:t>
                    </m:r>
                    <m:r>
                      <a:rPr lang="en-US" sz="2800" i="1">
                        <a:latin typeface="Cambria Math" panose="02040503050406030204" pitchFamily="18" charset="0"/>
                        <a:ea typeface="Calibri" panose="020F0502020204030204" pitchFamily="34" charset="0"/>
                        <a:cs typeface="2  Kamran" panose="00000400000000000000" pitchFamily="2" charset="-78"/>
                      </a:rPr>
                      <m:t>𝑀</m:t>
                    </m:r>
                  </m:oMath>
                </a14:m>
                <a:r>
                  <a:rPr lang="fa-IR" sz="2800" b="1" dirty="0">
                    <a:latin typeface="Calibri" panose="020F0502020204030204" pitchFamily="34" charset="0"/>
                    <a:ea typeface="Calibri" panose="020F0502020204030204" pitchFamily="34" charset="0"/>
                    <a:cs typeface="2  Kamran" panose="00000400000000000000" pitchFamily="2" charset="-78"/>
                  </a:rPr>
                  <a:t> موازی شده است بند الف را تکرار کنید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D0789C96-8CB8-4A17-A759-4B2DF564774D}"/>
                  </a:ext>
                </a:extLst>
              </p:cNvPr>
              <p:cNvSpPr>
                <a:spLocks noRot="1" noChangeAspect="1" noMove="1" noResize="1" noEditPoints="1" noAdjustHandles="1" noChangeArrowheads="1" noChangeShapeType="1" noTextEdit="1"/>
              </p:cNvSpPr>
              <p:nvPr/>
            </p:nvSpPr>
            <p:spPr>
              <a:xfrm>
                <a:off x="2470484" y="675116"/>
                <a:ext cx="9721516" cy="2213683"/>
              </a:xfrm>
              <a:prstGeom prst="rect">
                <a:avLst/>
              </a:prstGeom>
              <a:blipFill>
                <a:blip r:embed="rId2"/>
                <a:stretch>
                  <a:fillRect l="-1442" b="-743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A5245FD-A232-4392-8281-5A69EDEFB1A4}"/>
              </a:ext>
            </a:extLst>
          </p:cNvPr>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4746" t="7407" b="13978"/>
          <a:stretch/>
        </p:blipFill>
        <p:spPr bwMode="auto">
          <a:xfrm>
            <a:off x="8309810" y="3223993"/>
            <a:ext cx="2811647" cy="3218448"/>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A13869-E962-4599-8D3C-8E6911747175}"/>
                  </a:ext>
                </a:extLst>
              </p:cNvPr>
              <p:cNvSpPr/>
              <p:nvPr/>
            </p:nvSpPr>
            <p:spPr>
              <a:xfrm>
                <a:off x="1197252" y="3620977"/>
                <a:ext cx="5897512"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𝑖𝑓</m:t>
                      </m:r>
                      <m:r>
                        <a:rPr lang="en-US" sz="2400" i="0">
                          <a:latin typeface="Cambria Math" panose="02040503050406030204" pitchFamily="18" charset="0"/>
                        </a:rPr>
                        <m:t>→</m:t>
                      </m:r>
                      <m:r>
                        <a:rPr lang="en-US" sz="2400" i="1">
                          <a:latin typeface="Cambria Math" panose="02040503050406030204" pitchFamily="18" charset="0"/>
                        </a:rPr>
                        <m:t>𝑣𝑖</m:t>
                      </m:r>
                      <m:r>
                        <a:rPr lang="en-US" sz="2400" i="0">
                          <a:latin typeface="Cambria Math" panose="02040503050406030204" pitchFamily="18" charset="0"/>
                        </a:rPr>
                        <m:t>=</m:t>
                      </m:r>
                      <m:r>
                        <a:rPr lang="en-US" sz="2400" i="0">
                          <a:latin typeface="Cambria Math" panose="02040503050406030204" pitchFamily="18" charset="0"/>
                        </a:rPr>
                        <m:t>80</m:t>
                      </m:r>
                      <m:r>
                        <a:rPr lang="en-US" sz="2400" i="0">
                          <a:latin typeface="Cambria Math" panose="02040503050406030204" pitchFamily="18" charset="0"/>
                        </a:rPr>
                        <m:t> </m:t>
                      </m:r>
                      <m:r>
                        <a:rPr lang="en-US" sz="2400" i="1">
                          <a:latin typeface="Cambria Math" panose="02040503050406030204" pitchFamily="18" charset="0"/>
                        </a:rPr>
                        <m:t>𝑣</m:t>
                      </m:r>
                      <m:r>
                        <a:rPr lang="en-US" sz="2400" i="0">
                          <a:latin typeface="Cambria Math" panose="02040503050406030204" pitchFamily="18" charset="0"/>
                        </a:rPr>
                        <m:t>→</m:t>
                      </m:r>
                      <m:r>
                        <a:rPr lang="en-US" sz="2400" i="0">
                          <a:latin typeface="Cambria Math" panose="02040503050406030204" pitchFamily="18" charset="0"/>
                        </a:rPr>
                        <m:t>80</m:t>
                      </m:r>
                      <m:r>
                        <a:rPr lang="en-US" sz="2400" i="0">
                          <a:latin typeface="Cambria Math" panose="02040503050406030204" pitchFamily="18" charset="0"/>
                        </a:rPr>
                        <m:t>&lt;</m:t>
                      </m:r>
                      <m:r>
                        <a:rPr lang="en-US" sz="2400" i="0">
                          <a:latin typeface="Cambria Math" panose="02040503050406030204" pitchFamily="18" charset="0"/>
                        </a:rPr>
                        <m:t>100</m:t>
                      </m:r>
                      <m:r>
                        <a:rPr lang="en-US" sz="2400" i="1">
                          <a:latin typeface="Cambria Math" panose="02040503050406030204" pitchFamily="18" charset="0"/>
                        </a:rPr>
                        <m:t>𝑣</m:t>
                      </m:r>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i="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𝑜𝑓𝑓</m:t>
                              </m:r>
                            </m:e>
                            <m:e>
                              <m:r>
                                <a:rPr lang="en-US" sz="2400" i="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0">
                                      <a:latin typeface="Cambria Math" panose="02040503050406030204" pitchFamily="18" charset="0"/>
                                    </a:rPr>
                                    <m:t>2</m:t>
                                  </m:r>
                                </m:sub>
                              </m:sSub>
                              <m:r>
                                <a:rPr lang="en-US" sz="2400" i="0">
                                  <a:latin typeface="Cambria Math" panose="02040503050406030204" pitchFamily="18" charset="0"/>
                                </a:rPr>
                                <m:t>=</m:t>
                              </m:r>
                              <m:r>
                                <a:rPr lang="en-US" sz="2400" i="1">
                                  <a:latin typeface="Cambria Math" panose="02040503050406030204" pitchFamily="18" charset="0"/>
                                </a:rPr>
                                <m:t>𝑜𝑓𝑓</m:t>
                              </m:r>
                            </m:e>
                          </m:eqArr>
                        </m:e>
                      </m:d>
                    </m:oMath>
                  </m:oMathPara>
                </a14:m>
                <a:endParaRPr lang="en-US" dirty="0"/>
              </a:p>
            </p:txBody>
          </p:sp>
        </mc:Choice>
        <mc:Fallback xmlns="">
          <p:sp>
            <p:nvSpPr>
              <p:cNvPr id="6" name="Rectangle 5">
                <a:extLst>
                  <a:ext uri="{FF2B5EF4-FFF2-40B4-BE49-F238E27FC236}">
                    <a16:creationId xmlns:a16="http://schemas.microsoft.com/office/drawing/2014/main" id="{F1A13869-E962-4599-8D3C-8E6911747175}"/>
                  </a:ext>
                </a:extLst>
              </p:cNvPr>
              <p:cNvSpPr>
                <a:spLocks noRot="1" noChangeAspect="1" noMove="1" noResize="1" noEditPoints="1" noAdjustHandles="1" noChangeArrowheads="1" noChangeShapeType="1" noTextEdit="1"/>
              </p:cNvSpPr>
              <p:nvPr/>
            </p:nvSpPr>
            <p:spPr>
              <a:xfrm>
                <a:off x="1197252" y="3620977"/>
                <a:ext cx="5897512" cy="9161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BAD431B1-A7F7-4A08-A9B3-84459C947E9C}"/>
                  </a:ext>
                </a:extLst>
              </p:cNvPr>
              <p:cNvSpPr/>
              <p:nvPr/>
            </p:nvSpPr>
            <p:spPr>
              <a:xfrm>
                <a:off x="726173" y="4841242"/>
                <a:ext cx="6096000" cy="1153714"/>
              </a:xfrm>
              <a:prstGeom prst="rect">
                <a:avLst/>
              </a:prstGeom>
            </p:spPr>
            <p:txBody>
              <a:bodyPr>
                <a:spAutoFit/>
              </a:bodyPr>
              <a:lstStyle/>
              <a:p>
                <a:pPr marL="1828800" algn="r" rtl="1">
                  <a:lnSpc>
                    <a:spcPct val="107000"/>
                  </a:lnSpc>
                  <a:spcAft>
                    <a:spcPts val="800"/>
                  </a:spcAft>
                </a:pPr>
                <a14:m>
                  <m:oMathPara xmlns:m="http://schemas.openxmlformats.org/officeDocument/2006/math">
                    <m:oMathParaPr>
                      <m:jc m:val="centerGroup"/>
                    </m:oMathParaPr>
                    <m:oMath xmlns:m="http://schemas.openxmlformats.org/officeDocument/2006/math">
                      <m:r>
                        <a:rPr lang="fa-IR" sz="2400">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2  Kamran" panose="00000400000000000000" pitchFamily="2" charset="-78"/>
                        </a:rPr>
                        <m:t>𝐼𝑍</m:t>
                      </m:r>
                      <m:r>
                        <a:rPr lang="en-US" sz="2400" i="1">
                          <a:effectLst/>
                          <a:latin typeface="Cambria Math" panose="02040503050406030204" pitchFamily="18" charset="0"/>
                          <a:ea typeface="Times New Roman" panose="02020603050405020304" pitchFamily="18" charset="0"/>
                          <a:cs typeface="2  Kamran" panose="00000400000000000000" pitchFamily="2" charset="-78"/>
                        </a:rPr>
                        <m:t>=−</m:t>
                      </m:r>
                      <m:r>
                        <a:rPr lang="en-US" sz="2400" i="1">
                          <a:effectLst/>
                          <a:latin typeface="Cambria Math" panose="02040503050406030204" pitchFamily="18" charset="0"/>
                          <a:ea typeface="Times New Roman" panose="02020603050405020304" pitchFamily="18" charset="0"/>
                          <a:cs typeface="2  Kamran" panose="00000400000000000000" pitchFamily="2" charset="-78"/>
                        </a:rPr>
                        <m:t>𝐼𝑆</m:t>
                      </m:r>
                      <m:r>
                        <a:rPr lang="en-US" sz="2400" i="1">
                          <a:effectLst/>
                          <a:latin typeface="Cambria Math" panose="02040503050406030204" pitchFamily="18" charset="0"/>
                          <a:ea typeface="Times New Roman" panose="02020603050405020304" pitchFamily="18" charset="0"/>
                          <a:cs typeface="2  Kamran" panose="00000400000000000000" pitchFamily="2" charset="-78"/>
                        </a:rPr>
                        <m:t>=</m:t>
                      </m:r>
                      <m:r>
                        <a:rPr lang="en-US" sz="2400" i="1">
                          <a:effectLst/>
                          <a:latin typeface="Cambria Math" panose="02040503050406030204" pitchFamily="18" charset="0"/>
                          <a:ea typeface="Times New Roman" panose="02020603050405020304" pitchFamily="18" charset="0"/>
                          <a:cs typeface="2  Kamran" panose="00000400000000000000" pitchFamily="2" charset="-78"/>
                        </a:rPr>
                        <m:t>1</m:t>
                      </m:r>
                      <m:r>
                        <a:rPr lang="en-US" sz="2400" i="1">
                          <a:effectLst/>
                          <a:latin typeface="Cambria Math" panose="02040503050406030204" pitchFamily="18" charset="0"/>
                          <a:ea typeface="Times New Roman" panose="02020603050405020304" pitchFamily="18" charset="0"/>
                          <a:cs typeface="2  Kamran" panose="00000400000000000000" pitchFamily="2" charset="-78"/>
                        </a:rPr>
                        <m:t>𝜇</m:t>
                      </m:r>
                      <m:r>
                        <a:rPr lang="en-US" sz="2400" i="1">
                          <a:effectLst/>
                          <a:latin typeface="Cambria Math" panose="02040503050406030204" pitchFamily="18" charset="0"/>
                          <a:ea typeface="Times New Roman" panose="02020603050405020304" pitchFamily="18" charset="0"/>
                          <a:cs typeface="2  Kamran" panose="00000400000000000000" pitchFamily="2" charset="-78"/>
                        </a:rPr>
                        <m:t>𝐴</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libri" panose="020F0502020204030204" pitchFamily="34" charset="0"/>
                              <a:cs typeface="2  Kamran" panose="00000400000000000000" pitchFamily="2" charset="-78"/>
                            </a:rPr>
                          </m:ctrlPr>
                        </m:sSubPr>
                        <m:e>
                          <m:r>
                            <a:rPr lang="en-US" sz="2800" i="1">
                              <a:latin typeface="Cambria Math" panose="02040503050406030204" pitchFamily="18" charset="0"/>
                              <a:ea typeface="Calibri" panose="020F0502020204030204" pitchFamily="34" charset="0"/>
                              <a:cs typeface="2  Kamran" panose="00000400000000000000" pitchFamily="2" charset="-78"/>
                            </a:rPr>
                            <m:t>𝐼𝐷</m:t>
                          </m:r>
                        </m:e>
                        <m:sub>
                          <m:r>
                            <a:rPr lang="en-US" sz="2800" i="1">
                              <a:latin typeface="Cambria Math" panose="02040503050406030204" pitchFamily="18" charset="0"/>
                              <a:ea typeface="Calibri" panose="020F0502020204030204" pitchFamily="34" charset="0"/>
                              <a:cs typeface="2  Kamran" panose="00000400000000000000" pitchFamily="2" charset="-78"/>
                            </a:rPr>
                            <m:t>1</m:t>
                          </m:r>
                        </m:sub>
                      </m:sSub>
                      <m:r>
                        <a:rPr lang="en-US" sz="2800" i="1">
                          <a:latin typeface="Cambria Math" panose="02040503050406030204" pitchFamily="18" charset="0"/>
                          <a:ea typeface="Calibri" panose="020F0502020204030204" pitchFamily="34" charset="0"/>
                          <a:cs typeface="2  Kamran" panose="00000400000000000000" pitchFamily="2" charset="-78"/>
                        </a:rPr>
                        <m:t>=</m:t>
                      </m:r>
                      <m:sSub>
                        <m:sSubPr>
                          <m:ctrlPr>
                            <a:rPr lang="en-US" sz="2800" i="1">
                              <a:latin typeface="Cambria Math" panose="02040503050406030204" pitchFamily="18" charset="0"/>
                              <a:ea typeface="Calibri" panose="020F0502020204030204" pitchFamily="34" charset="0"/>
                              <a:cs typeface="2  Kamran" panose="00000400000000000000" pitchFamily="2" charset="-78"/>
                            </a:rPr>
                          </m:ctrlPr>
                        </m:sSubPr>
                        <m:e>
                          <m:r>
                            <a:rPr lang="en-US" sz="2800" i="1">
                              <a:latin typeface="Cambria Math" panose="02040503050406030204" pitchFamily="18" charset="0"/>
                              <a:ea typeface="Calibri" panose="020F0502020204030204" pitchFamily="34" charset="0"/>
                              <a:cs typeface="2  Kamran" panose="00000400000000000000" pitchFamily="2" charset="-78"/>
                            </a:rPr>
                            <m:t>𝐼𝐷</m:t>
                          </m:r>
                        </m:e>
                        <m:sub>
                          <m:r>
                            <a:rPr lang="en-US" sz="2800" i="1">
                              <a:latin typeface="Cambria Math" panose="02040503050406030204" pitchFamily="18" charset="0"/>
                              <a:ea typeface="Calibri" panose="020F0502020204030204" pitchFamily="34" charset="0"/>
                              <a:cs typeface="2  Kamran" panose="00000400000000000000" pitchFamily="2" charset="-78"/>
                            </a:rPr>
                            <m:t>2</m:t>
                          </m:r>
                        </m:sub>
                      </m:sSub>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1</m:t>
                      </m:r>
                      <m:r>
                        <a:rPr lang="en-US" sz="2800" i="1">
                          <a:latin typeface="Cambria Math" panose="02040503050406030204" pitchFamily="18" charset="0"/>
                          <a:ea typeface="Calibri" panose="020F0502020204030204" pitchFamily="34" charset="0"/>
                          <a:cs typeface="2  Kamran" panose="00000400000000000000" pitchFamily="2" charset="-78"/>
                        </a:rPr>
                        <m:t>𝜇</m:t>
                      </m:r>
                      <m:r>
                        <a:rPr lang="en-US" sz="2800" i="1">
                          <a:latin typeface="Cambria Math" panose="02040503050406030204" pitchFamily="18" charset="0"/>
                          <a:ea typeface="Calibri" panose="020F0502020204030204" pitchFamily="34" charset="0"/>
                          <a:cs typeface="2  Kamran" panose="00000400000000000000" pitchFamily="2" charset="-78"/>
                        </a:rPr>
                        <m:t>𝐴</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9" name="Rectangle 8">
                <a:extLst>
                  <a:ext uri="{FF2B5EF4-FFF2-40B4-BE49-F238E27FC236}">
                    <a16:creationId xmlns:a16="http://schemas.microsoft.com/office/drawing/2014/main" id="{BAD431B1-A7F7-4A08-A9B3-84459C947E9C}"/>
                  </a:ext>
                </a:extLst>
              </p:cNvPr>
              <p:cNvSpPr>
                <a:spLocks noRot="1" noChangeAspect="1" noMove="1" noResize="1" noEditPoints="1" noAdjustHandles="1" noChangeArrowheads="1" noChangeShapeType="1" noTextEdit="1"/>
              </p:cNvSpPr>
              <p:nvPr/>
            </p:nvSpPr>
            <p:spPr>
              <a:xfrm>
                <a:off x="726173" y="4841242"/>
                <a:ext cx="6096000" cy="1153714"/>
              </a:xfrm>
              <a:prstGeom prst="rect">
                <a:avLst/>
              </a:prstGeom>
              <a:blipFill>
                <a:blip r:embed="rId6"/>
                <a:stretch>
                  <a:fillRect/>
                </a:stretch>
              </a:blipFill>
            </p:spPr>
            <p:txBody>
              <a:bodyPr/>
              <a:lstStyle/>
              <a:p>
                <a:r>
                  <a:rPr lang="en-US">
                    <a:noFill/>
                  </a:rPr>
                  <a:t> </a:t>
                </a:r>
              </a:p>
            </p:txBody>
          </p:sp>
        </mc:Fallback>
      </mc:AlternateContent>
      <p:pic>
        <p:nvPicPr>
          <p:cNvPr id="7" name="Picture 6">
            <a:hlinkClick r:id="rId7" action="ppaction://hlinksldjump"/>
            <a:extLst>
              <a:ext uri="{FF2B5EF4-FFF2-40B4-BE49-F238E27FC236}">
                <a16:creationId xmlns:a16="http://schemas.microsoft.com/office/drawing/2014/main" id="{2BC8EEF9-C93B-43F1-8159-0C983C4AB3A8}"/>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8" name="Picture 7">
            <a:hlinkClick r:id="rId9" action="ppaction://hlinksldjump"/>
            <a:extLst>
              <a:ext uri="{FF2B5EF4-FFF2-40B4-BE49-F238E27FC236}">
                <a16:creationId xmlns:a16="http://schemas.microsoft.com/office/drawing/2014/main" id="{99F86FDA-E1A2-4470-B8BD-908AEE41B78E}"/>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10" name="Picture 9">
            <a:hlinkClick r:id="rId11" action="ppaction://hlinksldjump"/>
            <a:extLst>
              <a:ext uri="{FF2B5EF4-FFF2-40B4-BE49-F238E27FC236}">
                <a16:creationId xmlns:a16="http://schemas.microsoft.com/office/drawing/2014/main" id="{DA834780-B325-48DC-93E5-5F6DC8F8F590}"/>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1" name="Picture 10">
            <a:hlinkClick r:id="rId13" action="ppaction://hlinksldjump"/>
            <a:extLst>
              <a:ext uri="{FF2B5EF4-FFF2-40B4-BE49-F238E27FC236}">
                <a16:creationId xmlns:a16="http://schemas.microsoft.com/office/drawing/2014/main" id="{C0ECCEA8-91C2-4E64-BC3B-0272D730CEBD}"/>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987406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par>
                          <p:cTn id="28" fill="hold">
                            <p:stCondLst>
                              <p:cond delay="4500"/>
                            </p:stCondLst>
                            <p:childTnLst>
                              <p:par>
                                <p:cTn id="29" presetID="26"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3C4C4D-162F-4A0E-B80E-3E5A335E4607}"/>
                  </a:ext>
                </a:extLst>
              </p:cNvPr>
              <p:cNvSpPr/>
              <p:nvPr/>
            </p:nvSpPr>
            <p:spPr>
              <a:xfrm>
                <a:off x="2245894" y="914043"/>
                <a:ext cx="9320463" cy="182864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smtClean="0">
                          <a:solidFill>
                            <a:srgbClr val="FF0000"/>
                          </a:solidFill>
                          <a:latin typeface="Cambria Math" panose="02040503050406030204" pitchFamily="18" charset="0"/>
                        </a:rPr>
                        <m:t>80</m:t>
                      </m:r>
                      <m:r>
                        <a:rPr lang="en-US" sz="2400" i="1">
                          <a:solidFill>
                            <a:srgbClr val="FF0000"/>
                          </a:solidFill>
                          <a:latin typeface="Cambria Math" panose="02040503050406030204" pitchFamily="18" charset="0"/>
                        </a:rPr>
                        <m:t>𝑉</m:t>
                      </m:r>
                      <m:r>
                        <a:rPr lang="en-US" sz="2400">
                          <a:solidFill>
                            <a:srgbClr val="FF0000"/>
                          </a:solidFill>
                          <a:latin typeface="Cambria Math" panose="02040503050406030204" pitchFamily="18" charset="0"/>
                        </a:rPr>
                        <m:t>→</m:t>
                      </m:r>
                      <m:r>
                        <a:rPr lang="en-US" sz="2400" i="1">
                          <a:latin typeface="Cambria Math" panose="02040503050406030204" pitchFamily="18" charset="0"/>
                        </a:rPr>
                        <m:t>𝐼𝐷</m:t>
                      </m:r>
                      <m:r>
                        <a:rPr lang="en-US" sz="2400">
                          <a:latin typeface="Cambria Math" panose="02040503050406030204" pitchFamily="18" charset="0"/>
                        </a:rPr>
                        <m:t>2</m:t>
                      </m:r>
                      <m:r>
                        <a:rPr lang="en-US" sz="2400">
                          <a:latin typeface="Cambria Math" panose="02040503050406030204" pitchFamily="18" charset="0"/>
                        </a:rPr>
                        <m:t>=</m:t>
                      </m:r>
                      <m:r>
                        <a:rPr lang="en-US" sz="2400" i="1">
                          <a:latin typeface="Cambria Math" panose="02040503050406030204" pitchFamily="18" charset="0"/>
                        </a:rPr>
                        <m:t>𝐼𝑆</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𝑉𝐷</m:t>
                                      </m:r>
                                    </m:e>
                                    <m:sub>
                                      <m:r>
                                        <a:rPr lang="en-US" sz="2400">
                                          <a:latin typeface="Cambria Math" panose="02040503050406030204" pitchFamily="18" charset="0"/>
                                        </a:rPr>
                                        <m:t>2</m:t>
                                      </m:r>
                                    </m:sub>
                                  </m:sSub>
                                </m:num>
                                <m:den>
                                  <m:r>
                                    <a:rPr lang="en-US" sz="2400" i="1">
                                      <a:latin typeface="Cambria Math" panose="02040503050406030204" pitchFamily="18" charset="0"/>
                                    </a:rPr>
                                    <m:t>𝜁</m:t>
                                  </m:r>
                                  <m:r>
                                    <a:rPr lang="en-US" sz="2400" i="1">
                                      <a:latin typeface="Cambria Math" panose="02040503050406030204" pitchFamily="18" charset="0"/>
                                    </a:rPr>
                                    <m:t>𝑉𝑇</m:t>
                                  </m:r>
                                </m:den>
                              </m:f>
                            </m:sup>
                          </m:sSup>
                          <m:r>
                            <a:rPr lang="en-US" sz="2400">
                              <a:latin typeface="Cambria Math" panose="02040503050406030204" pitchFamily="18" charset="0"/>
                            </a:rPr>
                            <m:t>−</m:t>
                          </m:r>
                          <m:r>
                            <a:rPr lang="en-US" sz="2400">
                              <a:latin typeface="Cambria Math" panose="02040503050406030204" pitchFamily="18" charset="0"/>
                            </a:rPr>
                            <m:t>1</m:t>
                          </m:r>
                        </m:e>
                      </m:d>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2</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𝑉𝐷</m:t>
                                  </m:r>
                                  <m:r>
                                    <a:rPr lang="en-US" sz="2400">
                                      <a:latin typeface="Cambria Math" panose="02040503050406030204" pitchFamily="18" charset="0"/>
                                    </a:rPr>
                                    <m:t>2</m:t>
                                  </m:r>
                                </m:num>
                                <m:den>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26</m:t>
                                  </m:r>
                                  <m:r>
                                    <a:rPr lang="en-US" sz="2400" i="1">
                                      <a:latin typeface="Cambria Math" panose="02040503050406030204" pitchFamily="18" charset="0"/>
                                    </a:rPr>
                                    <m:t>𝑚𝑣</m:t>
                                  </m:r>
                                </m:den>
                              </m:f>
                            </m:sup>
                          </m:sSup>
                          <m:r>
                            <a:rPr lang="en-US" sz="2400">
                              <a:latin typeface="Cambria Math" panose="02040503050406030204" pitchFamily="18" charset="0"/>
                            </a:rPr>
                            <m:t>−</m:t>
                          </m:r>
                          <m:r>
                            <a:rPr lang="en-US" sz="2400">
                              <a:latin typeface="Cambria Math" panose="02040503050406030204" pitchFamily="18" charset="0"/>
                            </a:rPr>
                            <m:t>1</m:t>
                          </m:r>
                        </m:e>
                      </m:d>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1">
                                  <a:latin typeface="Cambria Math" panose="02040503050406030204" pitchFamily="18" charset="0"/>
                                </a:rPr>
                                <m:t>𝑣𝐷</m:t>
                              </m:r>
                              <m:r>
                                <a:rPr lang="en-US" sz="2400">
                                  <a:latin typeface="Cambria Math" panose="02040503050406030204" pitchFamily="18" charset="0"/>
                                </a:rPr>
                                <m:t>2</m:t>
                              </m:r>
                            </m:num>
                            <m:den>
                              <m:r>
                                <a:rPr lang="en-US" sz="2400" i="1">
                                  <a:latin typeface="Cambria Math" panose="02040503050406030204" pitchFamily="18" charset="0"/>
                                </a:rPr>
                                <m:t>𝜁</m:t>
                              </m:r>
                              <m:r>
                                <a:rPr lang="en-US" sz="2400" i="1">
                                  <a:latin typeface="Cambria Math" panose="02040503050406030204" pitchFamily="18" charset="0"/>
                                </a:rPr>
                                <m:t>𝑉</m:t>
                              </m:r>
                              <m:r>
                                <a:rPr lang="en-US" sz="2400">
                                  <a:latin typeface="Cambria Math" panose="02040503050406030204" pitchFamily="18" charset="0"/>
                                </a:rPr>
                                <m:t>2</m:t>
                              </m:r>
                            </m:den>
                          </m:f>
                        </m:sup>
                      </m:sSup>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r>
                        <a:rPr lang="en-US" sz="240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𝑉𝐷</m:t>
                              </m:r>
                            </m:e>
                            <m:sub>
                              <m:r>
                                <a:rPr lang="en-US" sz="2400">
                                  <a:latin typeface="Cambria Math" panose="02040503050406030204" pitchFamily="18" charset="0"/>
                                </a:rPr>
                                <m:t>2</m:t>
                              </m:r>
                            </m:sub>
                          </m:sSub>
                        </m:num>
                        <m:den>
                          <m:r>
                            <a:rPr lang="en-US" sz="2400" i="1">
                              <a:latin typeface="Cambria Math" panose="02040503050406030204" pitchFamily="18" charset="0"/>
                            </a:rPr>
                            <m:t>𝜁</m:t>
                          </m:r>
                          <m:r>
                            <a:rPr lang="en-US" sz="2400" i="1">
                              <a:latin typeface="Cambria Math" panose="02040503050406030204" pitchFamily="18" charset="0"/>
                            </a:rPr>
                            <m:t>𝑣𝑡</m:t>
                          </m:r>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𝐿𝑛</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5</m:t>
                          </m:r>
                        </m:e>
                      </m:d>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𝑉𝐷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𝐿𝑛</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26</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10</m:t>
                          </m:r>
                        </m:e>
                        <m:sup>
                          <m:r>
                            <a:rPr lang="en-US" sz="2400">
                              <a:latin typeface="Cambria Math" panose="02040503050406030204" pitchFamily="18" charset="0"/>
                            </a:rPr>
                            <m:t>−</m:t>
                          </m:r>
                          <m:r>
                            <a:rPr lang="en-US" sz="2400">
                              <a:latin typeface="Cambria Math" panose="02040503050406030204" pitchFamily="18" charset="0"/>
                            </a:rPr>
                            <m:t>3</m:t>
                          </m:r>
                        </m:sup>
                      </m:sSup>
                      <m:r>
                        <a:rPr lang="en-US" sz="2400">
                          <a:latin typeface="Cambria Math" panose="02040503050406030204" pitchFamily="18" charset="0"/>
                        </a:rPr>
                        <m:t>=</m:t>
                      </m:r>
                      <m:r>
                        <a:rPr lang="en-US" sz="2400">
                          <a:latin typeface="Cambria Math" panose="02040503050406030204" pitchFamily="18" charset="0"/>
                        </a:rPr>
                        <m:t>36</m:t>
                      </m:r>
                      <m:r>
                        <a:rPr lang="en-US" sz="2400" i="1">
                          <a:latin typeface="Cambria Math" panose="02040503050406030204" pitchFamily="18" charset="0"/>
                        </a:rPr>
                        <m:t>𝑚𝑣</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80</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80</m:t>
                      </m:r>
                      <m:r>
                        <a:rPr lang="en-US" sz="2400">
                          <a:latin typeface="Cambria Math" panose="02040503050406030204" pitchFamily="18" charset="0"/>
                        </a:rPr>
                        <m:t>−</m:t>
                      </m:r>
                      <m:r>
                        <a:rPr lang="en-US" sz="2400">
                          <a:latin typeface="Cambria Math" panose="02040503050406030204" pitchFamily="18" charset="0"/>
                        </a:rPr>
                        <m:t>36</m:t>
                      </m:r>
                      <m:r>
                        <a:rPr lang="en-US" sz="2400" i="1">
                          <a:latin typeface="Cambria Math" panose="02040503050406030204" pitchFamily="18" charset="0"/>
                        </a:rPr>
                        <m:t>𝑚𝑉</m:t>
                      </m:r>
                      <m:r>
                        <a:rPr lang="en-US" sz="2400">
                          <a:latin typeface="Cambria Math" panose="02040503050406030204" pitchFamily="18" charset="0"/>
                        </a:rPr>
                        <m:t>=</m:t>
                      </m:r>
                      <m:r>
                        <a:rPr lang="en-US" sz="2400">
                          <a:latin typeface="Cambria Math" panose="02040503050406030204" pitchFamily="18" charset="0"/>
                        </a:rPr>
                        <m:t>79</m:t>
                      </m:r>
                      <m:r>
                        <a:rPr lang="en-US" sz="2400">
                          <a:latin typeface="Cambria Math" panose="02040503050406030204" pitchFamily="18" charset="0"/>
                        </a:rPr>
                        <m:t>.</m:t>
                      </m:r>
                      <m:r>
                        <a:rPr lang="en-US" sz="2400">
                          <a:latin typeface="Cambria Math" panose="02040503050406030204" pitchFamily="18" charset="0"/>
                        </a:rPr>
                        <m:t>964</m:t>
                      </m:r>
                      <m:r>
                        <a:rPr lang="en-US" sz="2400" i="1">
                          <a:latin typeface="Cambria Math" panose="02040503050406030204" pitchFamily="18" charset="0"/>
                        </a:rPr>
                        <m:t>𝑉</m:t>
                      </m:r>
                    </m:oMath>
                  </m:oMathPara>
                </a14:m>
                <a:endParaRPr lang="en-US" sz="2400" dirty="0"/>
              </a:p>
            </p:txBody>
          </p:sp>
        </mc:Choice>
        <mc:Fallback xmlns="">
          <p:sp>
            <p:nvSpPr>
              <p:cNvPr id="2" name="Rectangle 1">
                <a:extLst>
                  <a:ext uri="{FF2B5EF4-FFF2-40B4-BE49-F238E27FC236}">
                    <a16:creationId xmlns:a16="http://schemas.microsoft.com/office/drawing/2014/main" id="{4F3C4C4D-162F-4A0E-B80E-3E5A335E4607}"/>
                  </a:ext>
                </a:extLst>
              </p:cNvPr>
              <p:cNvSpPr>
                <a:spLocks noRot="1" noChangeAspect="1" noMove="1" noResize="1" noEditPoints="1" noAdjustHandles="1" noChangeArrowheads="1" noChangeShapeType="1" noTextEdit="1"/>
              </p:cNvSpPr>
              <p:nvPr/>
            </p:nvSpPr>
            <p:spPr>
              <a:xfrm>
                <a:off x="2245894" y="914043"/>
                <a:ext cx="9320463" cy="1828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69FFA92-03AE-407A-83A8-D7DA3640F689}"/>
                  </a:ext>
                </a:extLst>
              </p:cNvPr>
              <p:cNvSpPr/>
              <p:nvPr/>
            </p:nvSpPr>
            <p:spPr>
              <a:xfrm>
                <a:off x="2245894" y="3198167"/>
                <a:ext cx="53223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solidFill>
                            <a:srgbClr val="FF0000"/>
                          </a:solidFill>
                          <a:latin typeface="Cambria Math" panose="02040503050406030204" pitchFamily="18" charset="0"/>
                        </a:rPr>
                        <m:t>120</m:t>
                      </m:r>
                      <m:r>
                        <a:rPr lang="en-US" sz="2400" i="1">
                          <a:solidFill>
                            <a:srgbClr val="FF0000"/>
                          </a:solidFill>
                          <a:latin typeface="Cambria Math" panose="02040503050406030204" pitchFamily="18" charset="0"/>
                        </a:rPr>
                        <m:t>𝑉</m:t>
                      </m:r>
                      <m:r>
                        <a:rPr lang="en-US" sz="2400">
                          <a:solidFill>
                            <a:srgbClr val="FF0000"/>
                          </a:solidFill>
                          <a:latin typeface="Cambria Math" panose="02040503050406030204" pitchFamily="18" charset="0"/>
                        </a:rPr>
                        <m:t>→</m:t>
                      </m:r>
                      <m:r>
                        <a:rPr lang="en-US" sz="2400" i="1">
                          <a:latin typeface="Cambria Math" panose="02040503050406030204" pitchFamily="18" charset="0"/>
                        </a:rPr>
                        <m:t>𝑖𝑓</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a:latin typeface="Cambria Math" panose="02040503050406030204" pitchFamily="18" charset="0"/>
                        </a:rPr>
                        <m:t>120</m:t>
                      </m:r>
                      <m:r>
                        <a:rPr lang="en-US" sz="2400" i="1">
                          <a:latin typeface="Cambria Math" panose="02040503050406030204" pitchFamily="18" charset="0"/>
                        </a:rPr>
                        <m:t>𝑣</m:t>
                      </m:r>
                      <m:r>
                        <a:rPr lang="en-US" sz="2400">
                          <a:latin typeface="Cambria Math" panose="02040503050406030204" pitchFamily="18" charset="0"/>
                        </a:rPr>
                        <m:t>→</m:t>
                      </m:r>
                      <m:r>
                        <a:rPr lang="en-US" sz="2400">
                          <a:latin typeface="Cambria Math" panose="02040503050406030204" pitchFamily="18" charset="0"/>
                        </a:rPr>
                        <m:t>120</m:t>
                      </m:r>
                      <m:r>
                        <a:rPr lang="en-US" sz="2400">
                          <a:latin typeface="Cambria Math" panose="02040503050406030204" pitchFamily="18" charset="0"/>
                        </a:rPr>
                        <m:t>&gt;</m:t>
                      </m:r>
                      <m:r>
                        <a:rPr lang="en-US" sz="2400">
                          <a:latin typeface="Cambria Math" panose="02040503050406030204" pitchFamily="18" charset="0"/>
                        </a:rPr>
                        <m:t>100</m:t>
                      </m:r>
                    </m:oMath>
                  </m:oMathPara>
                </a14:m>
                <a:endParaRPr lang="en-US" sz="2400" dirty="0"/>
              </a:p>
            </p:txBody>
          </p:sp>
        </mc:Choice>
        <mc:Fallback xmlns="">
          <p:sp>
            <p:nvSpPr>
              <p:cNvPr id="4" name="Rectangle 3">
                <a:extLst>
                  <a:ext uri="{FF2B5EF4-FFF2-40B4-BE49-F238E27FC236}">
                    <a16:creationId xmlns:a16="http://schemas.microsoft.com/office/drawing/2014/main" id="{A69FFA92-03AE-407A-83A8-D7DA3640F689}"/>
                  </a:ext>
                </a:extLst>
              </p:cNvPr>
              <p:cNvSpPr>
                <a:spLocks noRot="1" noChangeAspect="1" noMove="1" noResize="1" noEditPoints="1" noAdjustHandles="1" noChangeArrowheads="1" noChangeShapeType="1" noTextEdit="1"/>
              </p:cNvSpPr>
              <p:nvPr/>
            </p:nvSpPr>
            <p:spPr>
              <a:xfrm>
                <a:off x="2245894" y="3198167"/>
                <a:ext cx="5322354"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1114DFE-12C3-4D9B-9ABC-3FAE441C45F8}"/>
                  </a:ext>
                </a:extLst>
              </p:cNvPr>
              <p:cNvSpPr/>
              <p:nvPr/>
            </p:nvSpPr>
            <p:spPr>
              <a:xfrm>
                <a:off x="2245894" y="3709433"/>
                <a:ext cx="3298275"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رود</m:t>
                              </m:r>
                              <m:r>
                                <a:rPr lang="en-US" sz="2400">
                                  <a:latin typeface="Cambria Math" panose="02040503050406030204" pitchFamily="18" charset="0"/>
                                </a:rPr>
                                <m:t> </m:t>
                              </m:r>
                              <m:r>
                                <a:rPr lang="en-US" sz="2400">
                                  <a:latin typeface="Cambria Math" panose="02040503050406030204" pitchFamily="18" charset="0"/>
                                </a:rPr>
                                <m:t>می</m:t>
                              </m:r>
                              <m:r>
                                <a:rPr lang="en-US" sz="2400">
                                  <a:latin typeface="Cambria Math" panose="02040503050406030204" pitchFamily="18" charset="0"/>
                                </a:rPr>
                                <m:t> </m:t>
                              </m:r>
                              <m:r>
                                <a:rPr lang="en-US" sz="2400">
                                  <a:latin typeface="Cambria Math" panose="02040503050406030204" pitchFamily="18" charset="0"/>
                                </a:rPr>
                                <m:t>شکست</m:t>
                              </m:r>
                              <m:r>
                                <a:rPr lang="en-US" sz="2400">
                                  <a:latin typeface="Cambria Math" panose="02040503050406030204" pitchFamily="18" charset="0"/>
                                </a:rPr>
                                <m:t> </m:t>
                              </m:r>
                              <m:r>
                                <a:rPr lang="en-US" sz="2400">
                                  <a:latin typeface="Cambria Math" panose="02040503050406030204" pitchFamily="18" charset="0"/>
                                </a:rPr>
                                <m:t>به</m:t>
                              </m:r>
                              <m:r>
                                <a:rPr lang="en-US" sz="2400">
                                  <a:latin typeface="Cambria Math" panose="02040503050406030204" pitchFamily="18" charset="0"/>
                                </a:rPr>
                                <m:t> </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𝑜𝑓𝑓</m:t>
                              </m:r>
                              <m:r>
                                <a:rPr lang="en-US" sz="2400">
                                  <a:latin typeface="Cambria Math" panose="02040503050406030204" pitchFamily="18" charset="0"/>
                                </a:rPr>
                                <m:t>              </m:t>
                              </m:r>
                            </m:e>
                          </m:eqArr>
                        </m:e>
                      </m:d>
                    </m:oMath>
                  </m:oMathPara>
                </a14:m>
                <a:endParaRPr lang="en-US" sz="2400" dirty="0"/>
              </a:p>
            </p:txBody>
          </p:sp>
        </mc:Choice>
        <mc:Fallback xmlns="">
          <p:sp>
            <p:nvSpPr>
              <p:cNvPr id="5" name="Rectangle 4">
                <a:extLst>
                  <a:ext uri="{FF2B5EF4-FFF2-40B4-BE49-F238E27FC236}">
                    <a16:creationId xmlns:a16="http://schemas.microsoft.com/office/drawing/2014/main" id="{B1114DFE-12C3-4D9B-9ABC-3FAE441C45F8}"/>
                  </a:ext>
                </a:extLst>
              </p:cNvPr>
              <p:cNvSpPr>
                <a:spLocks noRot="1" noChangeAspect="1" noMove="1" noResize="1" noEditPoints="1" noAdjustHandles="1" noChangeArrowheads="1" noChangeShapeType="1" noTextEdit="1"/>
              </p:cNvSpPr>
              <p:nvPr/>
            </p:nvSpPr>
            <p:spPr>
              <a:xfrm>
                <a:off x="2245894" y="3709433"/>
                <a:ext cx="3298275" cy="1051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F2D7704-5481-43E6-86F7-FB87140AE6E9}"/>
                  </a:ext>
                </a:extLst>
              </p:cNvPr>
              <p:cNvSpPr/>
              <p:nvPr/>
            </p:nvSpPr>
            <p:spPr>
              <a:xfrm>
                <a:off x="2245894" y="4810604"/>
                <a:ext cx="30580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𝐼𝐷</m:t>
                          </m:r>
                        </m:e>
                        <m:sub>
                          <m:r>
                            <a:rPr lang="en-US" sz="2400">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𝜇</m:t>
                      </m:r>
                      <m:r>
                        <a:rPr lang="en-US" sz="2400" i="1">
                          <a:latin typeface="Cambria Math" panose="02040503050406030204" pitchFamily="18" charset="0"/>
                        </a:rPr>
                        <m:t>𝐴</m:t>
                      </m:r>
                    </m:oMath>
                  </m:oMathPara>
                </a14:m>
                <a:endParaRPr lang="en-US" sz="2400" dirty="0"/>
              </a:p>
            </p:txBody>
          </p:sp>
        </mc:Choice>
        <mc:Fallback xmlns="">
          <p:sp>
            <p:nvSpPr>
              <p:cNvPr id="6" name="Rectangle 5">
                <a:extLst>
                  <a:ext uri="{FF2B5EF4-FFF2-40B4-BE49-F238E27FC236}">
                    <a16:creationId xmlns:a16="http://schemas.microsoft.com/office/drawing/2014/main" id="{7F2D7704-5481-43E6-86F7-FB87140AE6E9}"/>
                  </a:ext>
                </a:extLst>
              </p:cNvPr>
              <p:cNvSpPr>
                <a:spLocks noRot="1" noChangeAspect="1" noMove="1" noResize="1" noEditPoints="1" noAdjustHandles="1" noChangeArrowheads="1" noChangeShapeType="1" noTextEdit="1"/>
              </p:cNvSpPr>
              <p:nvPr/>
            </p:nvSpPr>
            <p:spPr>
              <a:xfrm>
                <a:off x="2245894" y="4810604"/>
                <a:ext cx="3058017" cy="461665"/>
              </a:xfrm>
              <a:prstGeom prst="rect">
                <a:avLst/>
              </a:prstGeom>
              <a:blipFill>
                <a:blip r:embed="rId5"/>
                <a:stretch>
                  <a:fillRect b="-14474"/>
                </a:stretch>
              </a:blipFill>
            </p:spPr>
            <p:txBody>
              <a:bodyPr/>
              <a:lstStyle/>
              <a:p>
                <a:r>
                  <a:rPr lang="en-US">
                    <a:noFill/>
                  </a:rPr>
                  <a:t> </a:t>
                </a:r>
              </a:p>
            </p:txBody>
          </p:sp>
        </mc:Fallback>
      </mc:AlternateContent>
      <p:pic>
        <p:nvPicPr>
          <p:cNvPr id="7" name="Picture 6">
            <a:hlinkClick r:id="rId6" action="ppaction://hlinksldjump"/>
            <a:extLst>
              <a:ext uri="{FF2B5EF4-FFF2-40B4-BE49-F238E27FC236}">
                <a16:creationId xmlns:a16="http://schemas.microsoft.com/office/drawing/2014/main" id="{1814E142-DEC7-4326-889F-A1C0C1BCA2A0}"/>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8" name="Picture 7">
            <a:hlinkClick r:id="rId8" action="ppaction://hlinksldjump"/>
            <a:extLst>
              <a:ext uri="{FF2B5EF4-FFF2-40B4-BE49-F238E27FC236}">
                <a16:creationId xmlns:a16="http://schemas.microsoft.com/office/drawing/2014/main" id="{2F4BF871-FBD5-4005-A988-420E76252A22}"/>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9" name="Picture 8">
            <a:hlinkClick r:id="rId10" action="ppaction://hlinksldjump"/>
            <a:extLst>
              <a:ext uri="{FF2B5EF4-FFF2-40B4-BE49-F238E27FC236}">
                <a16:creationId xmlns:a16="http://schemas.microsoft.com/office/drawing/2014/main" id="{518068B3-9264-426B-86DC-7AFA9FA6FA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0" name="Picture 9">
            <a:hlinkClick r:id="rId12" action="ppaction://hlinksldjump"/>
            <a:extLst>
              <a:ext uri="{FF2B5EF4-FFF2-40B4-BE49-F238E27FC236}">
                <a16:creationId xmlns:a16="http://schemas.microsoft.com/office/drawing/2014/main" id="{CF6395DC-598A-4F6A-B350-1ECF33D2785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789994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1"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2)">
                                      <p:cBhvr>
                                        <p:cTn id="19" dur="2000"/>
                                        <p:tgtEl>
                                          <p:spTgt spid="2"/>
                                        </p:tgtEl>
                                      </p:cBhvr>
                                    </p:animEffect>
                                  </p:childTnLst>
                                </p:cTn>
                              </p:par>
                            </p:childTnLst>
                          </p:cTn>
                        </p:par>
                        <p:par>
                          <p:cTn id="20" fill="hold">
                            <p:stCondLst>
                              <p:cond delay="2000"/>
                            </p:stCondLst>
                            <p:childTnLst>
                              <p:par>
                                <p:cTn id="21" presetID="21"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par>
                          <p:cTn id="24" fill="hold">
                            <p:stCondLst>
                              <p:cond delay="4000"/>
                            </p:stCondLst>
                            <p:childTnLst>
                              <p:par>
                                <p:cTn id="25" presetID="21"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par>
                          <p:cTn id="28" fill="hold">
                            <p:stCondLst>
                              <p:cond delay="6000"/>
                            </p:stCondLst>
                            <p:childTnLst>
                              <p:par>
                                <p:cTn id="29" presetID="21"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4)">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2428-A5E1-4813-AC37-666719FC5672}"/>
              </a:ext>
            </a:extLst>
          </p:cNvPr>
          <p:cNvSpPr>
            <a:spLocks noGrp="1"/>
          </p:cNvSpPr>
          <p:nvPr>
            <p:ph type="ctrTitle"/>
          </p:nvPr>
        </p:nvSpPr>
        <p:spPr/>
        <p:txBody>
          <a:bodyPr>
            <a:normAutofit/>
          </a:bodyPr>
          <a:lstStyle/>
          <a:p>
            <a:r>
              <a:rPr lang="fa-IR" sz="6600" b="1" dirty="0">
                <a:cs typeface="2  Kamran" panose="00000400000000000000" pitchFamily="2" charset="-78"/>
              </a:rPr>
              <a:t>درس تحلیل مدار الکترونیکی</a:t>
            </a:r>
            <a:endParaRPr lang="en-US" sz="6600" b="1" dirty="0">
              <a:cs typeface="2  Kamran" panose="00000400000000000000" pitchFamily="2" charset="-78"/>
            </a:endParaRPr>
          </a:p>
        </p:txBody>
      </p:sp>
      <p:sp>
        <p:nvSpPr>
          <p:cNvPr id="3" name="Subtitle 2">
            <a:extLst>
              <a:ext uri="{FF2B5EF4-FFF2-40B4-BE49-F238E27FC236}">
                <a16:creationId xmlns:a16="http://schemas.microsoft.com/office/drawing/2014/main" id="{952CB7D8-828D-4A1B-A1DA-FE87A26032ED}"/>
              </a:ext>
            </a:extLst>
          </p:cNvPr>
          <p:cNvSpPr>
            <a:spLocks noGrp="1"/>
          </p:cNvSpPr>
          <p:nvPr>
            <p:ph type="subTitle" idx="1"/>
          </p:nvPr>
        </p:nvSpPr>
        <p:spPr/>
        <p:txBody>
          <a:bodyPr>
            <a:normAutofit/>
          </a:bodyPr>
          <a:lstStyle/>
          <a:p>
            <a:r>
              <a:rPr lang="fa-IR" sz="4000" b="1" dirty="0">
                <a:cs typeface="2  Kamran" panose="00000400000000000000" pitchFamily="2" charset="-78"/>
              </a:rPr>
              <a:t>استاد راهنما : مهندس رستمی زاده</a:t>
            </a:r>
            <a:endParaRPr lang="en-US" sz="4000" b="1" dirty="0">
              <a:cs typeface="2  Kamran" panose="00000400000000000000" pitchFamily="2" charset="-78"/>
            </a:endParaRPr>
          </a:p>
        </p:txBody>
      </p:sp>
    </p:spTree>
    <p:extLst>
      <p:ext uri="{BB962C8B-B14F-4D97-AF65-F5344CB8AC3E}">
        <p14:creationId xmlns:p14="http://schemas.microsoft.com/office/powerpoint/2010/main" val="28843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B384E-ADAB-4187-9D6D-8EC2198EB076}"/>
              </a:ext>
            </a:extLst>
          </p:cNvPr>
          <p:cNvSpPr/>
          <p:nvPr/>
        </p:nvSpPr>
        <p:spPr>
          <a:xfrm>
            <a:off x="10381888" y="539579"/>
            <a:ext cx="1810112" cy="553357"/>
          </a:xfrm>
          <a:prstGeom prst="rect">
            <a:avLst/>
          </a:prstGeom>
        </p:spPr>
        <p:txBody>
          <a:bodyPr wrap="none">
            <a:spAutoFit/>
          </a:bodyPr>
          <a:lstStyle/>
          <a:p>
            <a:pPr marL="457200" algn="r" rtl="1">
              <a:lnSpc>
                <a:spcPct val="107000"/>
              </a:lnSpc>
              <a:spcAft>
                <a:spcPts val="800"/>
              </a:spcAft>
            </a:pPr>
            <a:r>
              <a:rPr lang="fa-IR" sz="2800" b="1" dirty="0">
                <a:solidFill>
                  <a:srgbClr val="FF0000"/>
                </a:solidFill>
                <a:latin typeface="Calibri" panose="020F0502020204030204" pitchFamily="34" charset="0"/>
                <a:ea typeface="Calibri" panose="020F0502020204030204" pitchFamily="34" charset="0"/>
                <a:cs typeface="2  Kamran" panose="00000400000000000000" pitchFamily="2" charset="-78"/>
              </a:rPr>
              <a:t>قسمت ب)</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64B7937-7DF1-49BD-B0C8-BC8B1CA182DF}"/>
                  </a:ext>
                </a:extLst>
              </p:cNvPr>
              <p:cNvSpPr/>
              <p:nvPr/>
            </p:nvSpPr>
            <p:spPr>
              <a:xfrm>
                <a:off x="1860884" y="1092936"/>
                <a:ext cx="6545179" cy="4909742"/>
              </a:xfrm>
              <a:prstGeom prst="rect">
                <a:avLst/>
              </a:prstGeom>
            </p:spPr>
            <p:txBody>
              <a:bodyPr wrap="square">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Calibri" panose="020F0502020204030204" pitchFamily="34"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𝑉𝑖</m:t>
                      </m:r>
                      <m:r>
                        <a:rPr lang="en-US" sz="2000" i="1">
                          <a:latin typeface="Cambria Math" panose="02040503050406030204" pitchFamily="18" charset="0"/>
                          <a:ea typeface="Calibri" panose="020F0502020204030204" pitchFamily="34" charset="0"/>
                          <a:cs typeface="2  Kamran" panose="00000400000000000000" pitchFamily="2" charset="-78"/>
                        </a:rPr>
                        <m:t> </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2  Kamran" panose="00000400000000000000" pitchFamily="2" charset="-78"/>
                        </a:rPr>
                        <m:t>𝐼𝑆</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num>
                        <m:den>
                          <m:r>
                            <a:rPr lang="en-US" sz="2000" i="1">
                              <a:latin typeface="Cambria Math" panose="02040503050406030204" pitchFamily="18" charset="0"/>
                              <a:ea typeface="Times New Roman" panose="02020603050405020304" pitchFamily="18" charset="0"/>
                              <a:cs typeface="2  Kamran" panose="00000400000000000000" pitchFamily="2" charset="-78"/>
                            </a:rPr>
                            <m:t>8</m:t>
                          </m:r>
                          <m:r>
                            <a:rPr lang="en-US" sz="2000" i="1">
                              <a:latin typeface="Cambria Math" panose="02040503050406030204" pitchFamily="18" charset="0"/>
                              <a:ea typeface="Times New Roman" panose="02020603050405020304" pitchFamily="18" charset="0"/>
                              <a:cs typeface="2  Kamran" panose="00000400000000000000" pitchFamily="2" charset="-78"/>
                            </a:rPr>
                            <m:t>𝑀</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𝐼𝑆</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num>
                        <m:den>
                          <m:r>
                            <a:rPr lang="en-US" sz="2000" i="1">
                              <a:latin typeface="Cambria Math" panose="02040503050406030204" pitchFamily="18" charset="0"/>
                              <a:ea typeface="Times New Roman" panose="02020603050405020304" pitchFamily="18" charset="0"/>
                              <a:cs typeface="2  Kamran" panose="00000400000000000000" pitchFamily="2" charset="-78"/>
                            </a:rPr>
                            <m:t>8</m:t>
                          </m:r>
                          <m:r>
                            <a:rPr lang="en-US" sz="2000" i="1">
                              <a:latin typeface="Cambria Math" panose="02040503050406030204" pitchFamily="18" charset="0"/>
                              <a:ea typeface="Times New Roman" panose="02020603050405020304" pitchFamily="18" charset="0"/>
                              <a:cs typeface="2  Kamran" panose="00000400000000000000" pitchFamily="2" charset="-78"/>
                            </a:rPr>
                            <m:t>𝑀</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m:t>
                              </m:r>
                              <m:r>
                                <a:rPr lang="en-US" sz="2000" i="1">
                                  <a:latin typeface="Cambria Math" panose="02040503050406030204" pitchFamily="18" charset="0"/>
                                  <a:ea typeface="Times New Roman" panose="02020603050405020304" pitchFamily="18" charset="0"/>
                                  <a:cs typeface="2  Kamran" panose="00000400000000000000" pitchFamily="2" charset="-78"/>
                                </a:rPr>
                                <m:t>1</m:t>
                              </m:r>
                              <m:r>
                                <a:rPr lang="en-US" sz="2000" i="1">
                                  <a:latin typeface="Cambria Math" panose="02040503050406030204" pitchFamily="18" charset="0"/>
                                  <a:ea typeface="Times New Roman" panose="02020603050405020304" pitchFamily="18" charset="0"/>
                                  <a:cs typeface="2  Kamran" panose="00000400000000000000" pitchFamily="2" charset="-78"/>
                                </a:rPr>
                                <m:t>      </m:t>
                              </m:r>
                            </m:e>
                            <m:e>
                              <m:r>
                                <a:rPr lang="en-US" sz="2000" i="1">
                                  <a:latin typeface="Cambria Math" panose="02040503050406030204" pitchFamily="18" charset="0"/>
                                  <a:ea typeface="Times New Roman" panose="02020603050405020304" pitchFamily="18" charset="0"/>
                                  <a:cs typeface="2  Kamran" panose="00000400000000000000" pitchFamily="2" charset="-78"/>
                                </a:rPr>
                                <m:t>8</m:t>
                              </m:r>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16</m:t>
                              </m:r>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e>
                          </m:eqArr>
                        </m:e>
                      </m:d>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𝑉𝑖</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80</m:t>
                              </m:r>
                            </m:e>
                          </m:eqAr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r>
                                    <a:rPr lang="en-US" sz="2000" i="1">
                                      <a:latin typeface="Cambria Math" panose="02040503050406030204" pitchFamily="18" charset="0"/>
                                      <a:ea typeface="Times New Roman" panose="02020603050405020304" pitchFamily="18" charset="0"/>
                                      <a:cs typeface="2  Kamran" panose="00000400000000000000" pitchFamily="2" charset="-78"/>
                                    </a:rPr>
                                    <m:t>𝑉𝑖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80</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44</m:t>
                                          </m:r>
                                          <m:r>
                                            <a:rPr lang="en-US" sz="2000" i="1">
                                              <a:latin typeface="Cambria Math" panose="02040503050406030204" pitchFamily="18" charset="0"/>
                                              <a:ea typeface="Times New Roman" panose="02020603050405020304" pitchFamily="18" charset="0"/>
                                              <a:cs typeface="2  Kamran" panose="00000400000000000000" pitchFamily="2" charset="-78"/>
                                            </a:rPr>
                                            <m:t>𝑣</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36</m:t>
                                          </m:r>
                                          <m:r>
                                            <a:rPr lang="en-US" sz="2000" i="1">
                                              <a:latin typeface="Cambria Math" panose="02040503050406030204" pitchFamily="18" charset="0"/>
                                              <a:ea typeface="Times New Roman" panose="02020603050405020304" pitchFamily="18" charset="0"/>
                                              <a:cs typeface="2  Kamran" panose="00000400000000000000" pitchFamily="2" charset="-78"/>
                                            </a:rPr>
                                            <m:t>𝑣</m:t>
                                          </m:r>
                                        </m:e>
                                      </m:eqArr>
                                    </m:e>
                                  </m:d>
                                </m:e>
                                <m:e>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120</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64</m:t>
                                          </m:r>
                                          <m:r>
                                            <a:rPr lang="en-US" sz="2000" i="1">
                                              <a:latin typeface="Cambria Math" panose="02040503050406030204" pitchFamily="18" charset="0"/>
                                              <a:ea typeface="Times New Roman" panose="02020603050405020304" pitchFamily="18" charset="0"/>
                                              <a:cs typeface="2  Kamran" panose="00000400000000000000" pitchFamily="2" charset="-78"/>
                                            </a:rPr>
                                            <m:t>𝑣</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56</m:t>
                                          </m:r>
                                          <m:r>
                                            <a:rPr lang="en-US" sz="2000" i="1">
                                              <a:latin typeface="Cambria Math" panose="02040503050406030204" pitchFamily="18" charset="0"/>
                                              <a:ea typeface="Times New Roman" panose="02020603050405020304" pitchFamily="18" charset="0"/>
                                              <a:cs typeface="2  Kamran" panose="00000400000000000000" pitchFamily="2" charset="-78"/>
                                            </a:rPr>
                                            <m:t>𝑣</m:t>
                                          </m:r>
                                        </m:e>
                                      </m:eqArr>
                                    </m:e>
                                  </m:d>
                                </m:e>
                              </m:eqArr>
                            </m:e>
                          </m:d>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000" b="1" dirty="0">
                    <a:latin typeface="Calibri" panose="020F0502020204030204" pitchFamily="34" charset="0"/>
                    <a:ea typeface="Calibri" panose="020F0502020204030204" pitchFamily="34"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364B7937-7DF1-49BD-B0C8-BC8B1CA182DF}"/>
                  </a:ext>
                </a:extLst>
              </p:cNvPr>
              <p:cNvSpPr>
                <a:spLocks noRot="1" noChangeAspect="1" noMove="1" noResize="1" noEditPoints="1" noAdjustHandles="1" noChangeArrowheads="1" noChangeShapeType="1" noTextEdit="1"/>
              </p:cNvSpPr>
              <p:nvPr/>
            </p:nvSpPr>
            <p:spPr>
              <a:xfrm>
                <a:off x="1860884" y="1092936"/>
                <a:ext cx="6545179" cy="4909742"/>
              </a:xfrm>
              <a:prstGeom prst="rect">
                <a:avLst/>
              </a:prstGeo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DC10425-F4C8-4E95-A699-A6B2B8D80086}"/>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10863" y="1912452"/>
            <a:ext cx="2576081" cy="3445611"/>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5" name="Picture 4">
            <a:hlinkClick r:id="rId5" action="ppaction://hlinksldjump"/>
            <a:extLst>
              <a:ext uri="{FF2B5EF4-FFF2-40B4-BE49-F238E27FC236}">
                <a16:creationId xmlns:a16="http://schemas.microsoft.com/office/drawing/2014/main" id="{E6037F63-4207-4634-B7C4-9FE5B8521774}"/>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7" action="ppaction://hlinksldjump"/>
            <a:extLst>
              <a:ext uri="{FF2B5EF4-FFF2-40B4-BE49-F238E27FC236}">
                <a16:creationId xmlns:a16="http://schemas.microsoft.com/office/drawing/2014/main" id="{E42F0CFF-6485-43E6-B189-7E6F934D8165}"/>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9" action="ppaction://hlinksldjump"/>
            <a:extLst>
              <a:ext uri="{FF2B5EF4-FFF2-40B4-BE49-F238E27FC236}">
                <a16:creationId xmlns:a16="http://schemas.microsoft.com/office/drawing/2014/main" id="{D7F1C652-BCEF-4997-B9CD-287AD8B6446F}"/>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8" name="Picture 7">
            <a:hlinkClick r:id="rId11" action="ppaction://hlinksldjump"/>
            <a:extLst>
              <a:ext uri="{FF2B5EF4-FFF2-40B4-BE49-F238E27FC236}">
                <a16:creationId xmlns:a16="http://schemas.microsoft.com/office/drawing/2014/main" id="{963C9924-86AA-4DE6-BDC1-314A595F9560}"/>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855953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par>
                          <p:cTn id="33" fill="hold">
                            <p:stCondLst>
                              <p:cond delay="2000"/>
                            </p:stCondLst>
                            <p:childTnLst>
                              <p:par>
                                <p:cTn id="34" presetID="21"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8)">
                                      <p:cBhvr>
                                        <p:cTn id="36" dur="2000"/>
                                        <p:tgtEl>
                                          <p:spTgt spid="3"/>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06213C8-5F6D-47B3-9F5C-12688BFCF5C6}"/>
                  </a:ext>
                </a:extLst>
              </p:cNvPr>
              <p:cNvSpPr/>
              <p:nvPr/>
            </p:nvSpPr>
            <p:spPr>
              <a:xfrm>
                <a:off x="2294021" y="521432"/>
                <a:ext cx="9384631" cy="2684774"/>
              </a:xfrm>
              <a:prstGeom prst="rect">
                <a:avLst/>
              </a:prstGeom>
            </p:spPr>
            <p:txBody>
              <a:bodyPr wrap="square">
                <a:spAutoFit/>
              </a:bodyPr>
              <a:lstStyle/>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مثال : در مدار زیر دیود  ها دارای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𝑅𝐹</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𝑅𝑍</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50</m:t>
                    </m:r>
                    <m:r>
                      <a:rPr lang="en-US" sz="2800" i="1">
                        <a:latin typeface="Cambria Math" panose="02040503050406030204" pitchFamily="18" charset="0"/>
                        <a:ea typeface="Calibri" panose="020F0502020204030204" pitchFamily="34" charset="0"/>
                        <a:cs typeface="2  Kamran" panose="00000400000000000000" pitchFamily="2" charset="-78"/>
                      </a:rPr>
                      <m:t>𝑉</m:t>
                    </m:r>
                  </m:oMath>
                </a14:m>
                <a:r>
                  <a:rPr lang="en-US" sz="2800" b="1" dirty="0">
                    <a:latin typeface="Calibri" panose="020F0502020204030204" pitchFamily="34" charset="0"/>
                    <a:ea typeface="Calibri" panose="020F0502020204030204" pitchFamily="34" charset="0"/>
                    <a:cs typeface="2  Kamran" panose="00000400000000000000" pitchFamily="2" charset="-78"/>
                  </a:rPr>
                  <a:t> </a:t>
                </a:r>
                <a:r>
                  <a:rPr lang="fa-IR" sz="2800" b="1" dirty="0">
                    <a:latin typeface="Calibri" panose="020F0502020204030204" pitchFamily="34" charset="0"/>
                    <a:ea typeface="Calibri" panose="020F0502020204030204" pitchFamily="34" charset="0"/>
                    <a:cs typeface="2  Kamran" panose="00000400000000000000" pitchFamily="2" charset="-78"/>
                  </a:rPr>
                  <a:t> و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𝑉𝐷</m:t>
                    </m:r>
                    <m:r>
                      <a:rPr lang="en-US" sz="2800" i="1">
                        <a:latin typeface="Cambria Math" panose="02040503050406030204" pitchFamily="18" charset="0"/>
                        <a:ea typeface="Calibri" panose="020F0502020204030204" pitchFamily="34" charset="0"/>
                        <a:cs typeface="2  Kamran" panose="00000400000000000000" pitchFamily="2" charset="-78"/>
                      </a:rPr>
                      <m:t> =</m:t>
                    </m:r>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5</m:t>
                    </m:r>
                    <m:r>
                      <a:rPr lang="en-US" sz="2800" i="1">
                        <a:latin typeface="Cambria Math" panose="02040503050406030204" pitchFamily="18" charset="0"/>
                        <a:ea typeface="Calibri" panose="020F0502020204030204" pitchFamily="34" charset="0"/>
                        <a:cs typeface="2  Kamran" panose="00000400000000000000" pitchFamily="2" charset="-78"/>
                      </a:rPr>
                      <m:t> </m:t>
                    </m:r>
                    <m:r>
                      <a:rPr lang="en-US" sz="2800" i="1">
                        <a:latin typeface="Cambria Math" panose="02040503050406030204" pitchFamily="18" charset="0"/>
                        <a:ea typeface="Calibri" panose="020F0502020204030204" pitchFamily="34" charset="0"/>
                        <a:cs typeface="2  Kamran" panose="00000400000000000000" pitchFamily="2" charset="-78"/>
                      </a:rPr>
                      <m:t>𝑉</m:t>
                    </m:r>
                  </m:oMath>
                </a14:m>
                <a:r>
                  <a:rPr lang="fa-IR" sz="2800" b="1" dirty="0">
                    <a:latin typeface="Calibri" panose="020F0502020204030204" pitchFamily="34" charset="0"/>
                    <a:ea typeface="Calibri" panose="020F0502020204030204" pitchFamily="34" charset="0"/>
                    <a:cs typeface="2  Kamran" panose="00000400000000000000" pitchFamily="2" charset="-78"/>
                  </a:rPr>
                  <a:t> ولتاژ شکست دیود ها برابر</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25</m:t>
                    </m:r>
                    <m:r>
                      <a:rPr lang="en-US" sz="2800" i="1">
                        <a:latin typeface="Cambria Math" panose="02040503050406030204" pitchFamily="18" charset="0"/>
                        <a:ea typeface="Calibri" panose="020F0502020204030204" pitchFamily="34" charset="0"/>
                        <a:cs typeface="2  Kamran" panose="00000400000000000000" pitchFamily="2" charset="-78"/>
                      </a:rPr>
                      <m:t>𝑉</m:t>
                    </m:r>
                  </m:oMath>
                </a14:m>
                <a:r>
                  <a:rPr lang="en-US" sz="2800" b="1" dirty="0">
                    <a:latin typeface="Calibri" panose="020F0502020204030204" pitchFamily="34" charset="0"/>
                    <a:ea typeface="Calibri" panose="020F0502020204030204" pitchFamily="34" charset="0"/>
                    <a:cs typeface="2  Kamran" panose="00000400000000000000" pitchFamily="2" charset="-78"/>
                  </a:rPr>
                  <a:t> </a:t>
                </a:r>
                <a:r>
                  <a:rPr lang="fa-IR" sz="2800" b="1" dirty="0">
                    <a:latin typeface="Calibri" panose="020F0502020204030204" pitchFamily="34" charset="0"/>
                    <a:ea typeface="Calibri" panose="020F0502020204030204" pitchFamily="34" charset="0"/>
                    <a:cs typeface="2  Kamran" panose="00000400000000000000" pitchFamily="2" charset="-78"/>
                  </a:rPr>
                  <a:t> میباشد مطلوب است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tabLst>
                    <a:tab pos="2795270" algn="l"/>
                  </a:tabLst>
                </a:pPr>
                <a:r>
                  <a:rPr lang="fa-IR" sz="2800" b="1" dirty="0">
                    <a:latin typeface="Calibri" panose="020F0502020204030204" pitchFamily="34" charset="0"/>
                    <a:ea typeface="Calibri" panose="020F0502020204030204" pitchFamily="34" charset="0"/>
                    <a:cs typeface="2  Kamran" panose="00000400000000000000" pitchFamily="2" charset="-78"/>
                  </a:rPr>
                  <a:t>الف )محاسبه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800" i="1">
                            <a:latin typeface="Cambria Math" panose="02040503050406030204" pitchFamily="18" charset="0"/>
                            <a:ea typeface="Times New Roman" panose="02020603050405020304" pitchFamily="18" charset="0"/>
                            <a:cs typeface="2  Kamran" panose="00000400000000000000" pitchFamily="2" charset="-78"/>
                          </a:rPr>
                          <m:t>1</m:t>
                        </m:r>
                      </m:sub>
                    </m:sSub>
                    <m:r>
                      <a:rPr lang="en-US" sz="2800" i="1">
                        <a:latin typeface="Cambria Math" panose="02040503050406030204" pitchFamily="18" charset="0"/>
                        <a:ea typeface="Calibri" panose="020F0502020204030204" pitchFamily="34" charset="0"/>
                        <a:cs typeface="2  Kamran" panose="00000400000000000000" pitchFamily="2" charset="-78"/>
                      </a:rPr>
                      <m:t>,</m:t>
                    </m:r>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𝐼𝐷</m:t>
                        </m:r>
                      </m:e>
                      <m:sub>
                        <m:r>
                          <a:rPr lang="en-US" sz="2800" i="1">
                            <a:latin typeface="Cambria Math" panose="02040503050406030204" pitchFamily="18" charset="0"/>
                            <a:ea typeface="Times New Roman" panose="02020603050405020304" pitchFamily="18" charset="0"/>
                            <a:cs typeface="2  Kamran" panose="00000400000000000000" pitchFamily="2" charset="-78"/>
                          </a:rPr>
                          <m:t>2</m:t>
                        </m:r>
                      </m:sub>
                    </m:sSub>
                    <m:r>
                      <a:rPr lang="en-US" sz="2800" i="1">
                        <a:latin typeface="Cambria Math" panose="02040503050406030204" pitchFamily="18" charset="0"/>
                        <a:ea typeface="Calibri" panose="020F0502020204030204" pitchFamily="34" charset="0"/>
                        <a:cs typeface="2  Kamran" panose="00000400000000000000" pitchFamily="2" charset="-78"/>
                      </a:rPr>
                      <m:t> ,</m:t>
                    </m:r>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800" i="1">
                            <a:latin typeface="Cambria Math" panose="02040503050406030204" pitchFamily="18" charset="0"/>
                            <a:ea typeface="Times New Roman" panose="02020603050405020304" pitchFamily="18" charset="0"/>
                            <a:cs typeface="2  Kamran" panose="00000400000000000000" pitchFamily="2" charset="-78"/>
                          </a:rPr>
                          <m:t>1</m:t>
                        </m:r>
                      </m:sub>
                    </m:sSub>
                    <m:r>
                      <a:rPr lang="en-US" sz="2800" i="1">
                        <a:latin typeface="Cambria Math" panose="02040503050406030204" pitchFamily="18" charset="0"/>
                        <a:ea typeface="Calibri" panose="020F0502020204030204" pitchFamily="34" charset="0"/>
                        <a:cs typeface="2  Kamran" panose="00000400000000000000" pitchFamily="2" charset="-78"/>
                      </a:rPr>
                      <m:t>,</m:t>
                    </m:r>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800" i="1">
                            <a:latin typeface="Cambria Math" panose="02040503050406030204" pitchFamily="18" charset="0"/>
                            <a:ea typeface="Times New Roman" panose="02020603050405020304" pitchFamily="18" charset="0"/>
                            <a:cs typeface="2  Kamran" panose="00000400000000000000" pitchFamily="2" charset="-78"/>
                          </a:rPr>
                          <m:t>2</m:t>
                        </m:r>
                      </m:sub>
                    </m:sSub>
                  </m:oMath>
                </a14:m>
                <a:r>
                  <a:rPr lang="en-US" sz="2800" b="1" dirty="0">
                    <a:latin typeface="2  Kamran" panose="00000400000000000000" pitchFamily="2" charset="-78"/>
                    <a:ea typeface="Calibri" panose="020F0502020204030204" pitchFamily="34" charset="0"/>
                    <a:cs typeface="Arial" panose="020B0604020202020204" pitchFamily="34" charset="0"/>
                  </a:rPr>
                  <a:t> </a:t>
                </a:r>
                <a:r>
                  <a:rPr lang="fa-IR" sz="2800" b="1" dirty="0">
                    <a:latin typeface="2  Kamran" panose="00000400000000000000" pitchFamily="2" charset="-78"/>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ب) با تغییر جهت هر دو دیود موارد الف را تکرار کنید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2800" b="1" dirty="0">
                    <a:latin typeface="Calibri" panose="020F0502020204030204" pitchFamily="34" charset="0"/>
                    <a:ea typeface="Calibri" panose="020F0502020204030204" pitchFamily="34" charset="0"/>
                    <a:cs typeface="2  Kamran" panose="00000400000000000000" pitchFamily="2" charset="-78"/>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606213C8-5F6D-47B3-9F5C-12688BFCF5C6}"/>
                  </a:ext>
                </a:extLst>
              </p:cNvPr>
              <p:cNvSpPr>
                <a:spLocks noRot="1" noChangeAspect="1" noMove="1" noResize="1" noEditPoints="1" noAdjustHandles="1" noChangeArrowheads="1" noChangeShapeType="1" noTextEdit="1"/>
              </p:cNvSpPr>
              <p:nvPr/>
            </p:nvSpPr>
            <p:spPr>
              <a:xfrm>
                <a:off x="2294021" y="521432"/>
                <a:ext cx="9384631" cy="2684774"/>
              </a:xfrm>
              <a:prstGeom prst="rect">
                <a:avLst/>
              </a:prstGeom>
              <a:blipFill>
                <a:blip r:embed="rId2"/>
                <a:stretch>
                  <a:fillRect t="-682" r="-129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B701104-6AA8-4542-9E23-35812F3840FD}"/>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15370" y="2391771"/>
            <a:ext cx="3801979" cy="3193672"/>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5" name="Picture 4">
            <a:hlinkClick r:id="rId5" action="ppaction://hlinksldjump"/>
            <a:extLst>
              <a:ext uri="{FF2B5EF4-FFF2-40B4-BE49-F238E27FC236}">
                <a16:creationId xmlns:a16="http://schemas.microsoft.com/office/drawing/2014/main" id="{60A07A08-6966-4BC6-91CB-2AB14B47CFCD}"/>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7" action="ppaction://hlinksldjump"/>
            <a:extLst>
              <a:ext uri="{FF2B5EF4-FFF2-40B4-BE49-F238E27FC236}">
                <a16:creationId xmlns:a16="http://schemas.microsoft.com/office/drawing/2014/main" id="{0283987A-E0E5-4C92-B695-9AC394888482}"/>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9" action="ppaction://hlinksldjump"/>
            <a:extLst>
              <a:ext uri="{FF2B5EF4-FFF2-40B4-BE49-F238E27FC236}">
                <a16:creationId xmlns:a16="http://schemas.microsoft.com/office/drawing/2014/main" id="{A068C038-0EA2-458F-8010-45AC2A8BAA97}"/>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1" action="ppaction://hlinksldjump"/>
            <a:extLst>
              <a:ext uri="{FF2B5EF4-FFF2-40B4-BE49-F238E27FC236}">
                <a16:creationId xmlns:a16="http://schemas.microsoft.com/office/drawing/2014/main" id="{88398094-7458-4D50-BDED-475ACD7D9969}"/>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812244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 presetClass="entr" presetSubtype="9"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5EDAA6F-0AEF-4EE3-AD69-0D1BE390FD3C}"/>
                  </a:ext>
                </a:extLst>
              </p:cNvPr>
              <p:cNvSpPr/>
              <p:nvPr/>
            </p:nvSpPr>
            <p:spPr>
              <a:xfrm>
                <a:off x="1687940" y="-244044"/>
                <a:ext cx="6096000" cy="3089948"/>
              </a:xfrm>
              <a:prstGeom prst="rect">
                <a:avLst/>
              </a:prstGeom>
            </p:spPr>
            <p:txBody>
              <a:bodyPr>
                <a:spAutoFit/>
              </a:bodyPr>
              <a:lstStyle/>
              <a:p>
                <a:pPr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𝑣𝑖</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50</m:t>
                      </m:r>
                      <m:r>
                        <a:rPr lang="en-US" sz="2000" i="1">
                          <a:latin typeface="Cambria Math" panose="02040503050406030204" pitchFamily="18" charset="0"/>
                          <a:ea typeface="Calibri" panose="020F0502020204030204" pitchFamily="34" charset="0"/>
                          <a:cs typeface="2  Kamran" panose="00000400000000000000" pitchFamily="2" charset="-78"/>
                        </a:rPr>
                        <m:t>𝑣</m:t>
                      </m:r>
                      <m:r>
                        <a:rPr lang="en-US" sz="2000" i="1">
                          <a:latin typeface="Cambria Math" panose="02040503050406030204" pitchFamily="18" charset="0"/>
                          <a:ea typeface="Calibri" panose="020F0502020204030204" pitchFamily="34" charset="0"/>
                          <a:cs typeface="2  Kamran" panose="00000400000000000000" pitchFamily="2" charset="-78"/>
                        </a:rPr>
                        <m:t>→</m:t>
                      </m:r>
                      <m:d>
                        <m:dPr>
                          <m:begChr m:val="{"/>
                          <m:endChr m:val=""/>
                          <m:ctrlPr>
                            <a:rPr lang="en-US" sz="2000"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sz="2000" i="1">
                                  <a:latin typeface="Cambria Math" panose="02040503050406030204" pitchFamily="18" charset="0"/>
                                  <a:ea typeface="Calibri" panose="020F0502020204030204" pitchFamily="34"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𝑜𝑛</m:t>
                              </m:r>
                              <m:r>
                                <a:rPr lang="en-US" sz="2000" b="1">
                                  <a:latin typeface="Cambria Math" panose="02040503050406030204" pitchFamily="18" charset="0"/>
                                  <a:ea typeface="Calibri" panose="020F0502020204030204" pitchFamily="34" charset="0"/>
                                  <a:cs typeface="2  Kamran" panose="00000400000000000000" pitchFamily="2" charset="-78"/>
                                </a:rPr>
                                <m:t> </m:t>
                              </m:r>
                              <m:r>
                                <a:rPr lang="fa-IR" sz="2000">
                                  <a:latin typeface="Cambria Math" panose="02040503050406030204" pitchFamily="18" charset="0"/>
                                  <a:ea typeface="Calibri" panose="020F0502020204030204" pitchFamily="34" charset="0"/>
                                  <a:cs typeface="2  Kamran" panose="00000400000000000000" pitchFamily="2" charset="-78"/>
                                </a:rPr>
                                <m:t>مستقیم</m:t>
                              </m:r>
                              <m:r>
                                <a:rPr lang="fa-IR" sz="2000" b="1">
                                  <a:latin typeface="Cambria Math" panose="02040503050406030204" pitchFamily="18" charset="0"/>
                                  <a:ea typeface="Calibri" panose="020F0502020204030204" pitchFamily="34" charset="0"/>
                                  <a:cs typeface="Cambria Math" panose="02040503050406030204" pitchFamily="18" charset="0"/>
                                </a:rPr>
                                <m:t> </m:t>
                              </m:r>
                              <m:r>
                                <a:rPr lang="fa-IR" sz="2000">
                                  <a:latin typeface="Cambria Math" panose="02040503050406030204" pitchFamily="18" charset="0"/>
                                  <a:ea typeface="Calibri" panose="020F0502020204030204" pitchFamily="34" charset="0"/>
                                  <a:cs typeface="2  Kamran" panose="00000400000000000000" pitchFamily="2" charset="-78"/>
                                </a:rPr>
                                <m:t>بایاس</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𝑜𝑓𝑓</m:t>
                              </m:r>
                              <m:r>
                                <a:rPr lang="en-US" sz="2000">
                                  <a:latin typeface="Cambria Math" panose="02040503050406030204" pitchFamily="18" charset="0"/>
                                  <a:ea typeface="Calibri" panose="020F0502020204030204" pitchFamily="34" charset="0"/>
                                  <a:cs typeface="2  Kamran" panose="00000400000000000000" pitchFamily="2" charset="-78"/>
                                </a:rPr>
                                <m:t> </m:t>
                              </m:r>
                              <m:r>
                                <a:rPr lang="fa-IR" sz="2000">
                                  <a:latin typeface="Cambria Math" panose="02040503050406030204" pitchFamily="18" charset="0"/>
                                  <a:ea typeface="Calibri" panose="020F0502020204030204" pitchFamily="34" charset="0"/>
                                  <a:cs typeface="2  Kamran" panose="00000400000000000000" pitchFamily="2" charset="-78"/>
                                </a:rPr>
                                <m:t>معکوس</m:t>
                              </m:r>
                              <m:r>
                                <a:rPr lang="fa-IR" sz="2000" b="1">
                                  <a:latin typeface="Cambria Math" panose="02040503050406030204" pitchFamily="18" charset="0"/>
                                  <a:ea typeface="Calibri" panose="020F0502020204030204" pitchFamily="34" charset="0"/>
                                  <a:cs typeface="Cambria Math" panose="02040503050406030204" pitchFamily="18" charset="0"/>
                                </a:rPr>
                                <m:t> </m:t>
                              </m:r>
                              <m:r>
                                <a:rPr lang="fa-IR" sz="2000">
                                  <a:latin typeface="Cambria Math" panose="02040503050406030204" pitchFamily="18" charset="0"/>
                                  <a:ea typeface="Calibri" panose="020F0502020204030204" pitchFamily="34" charset="0"/>
                                  <a:cs typeface="2  Kamran" panose="00000400000000000000" pitchFamily="2" charset="-78"/>
                                </a:rPr>
                                <m:t>بایاس</m:t>
                              </m:r>
                              <m:r>
                                <a:rPr lang="fa-IR" sz="2000" b="1">
                                  <a:latin typeface="Cambria Math" panose="02040503050406030204" pitchFamily="18" charset="0"/>
                                  <a:ea typeface="Calibri" panose="020F0502020204030204" pitchFamily="34" charset="0"/>
                                  <a:cs typeface="Cambria Math" panose="02040503050406030204" pitchFamily="18" charset="0"/>
                                </a:rPr>
                                <m:t> </m:t>
                              </m:r>
                            </m:e>
                          </m:eqAr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𝐼</m:t>
                          </m:r>
                          <m:r>
                            <a:rPr lang="en-US" sz="2000" i="1">
                              <a:latin typeface="Cambria Math" panose="02040503050406030204" pitchFamily="18" charset="0"/>
                              <a:ea typeface="Calibri" panose="020F0502020204030204" pitchFamily="34" charset="0"/>
                              <a:cs typeface="2  Kamran" panose="00000400000000000000" pitchFamily="2" charset="-78"/>
                            </a:rPr>
                            <m:t>2</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0</m:t>
                          </m: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50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7</m:t>
                          </m:r>
                        </m:num>
                        <m:den>
                          <m:r>
                            <a:rPr lang="en-US" sz="2000" i="1">
                              <a:latin typeface="Cambria Math" panose="02040503050406030204" pitchFamily="18" charset="0"/>
                              <a:ea typeface="Times New Roman" panose="02020603050405020304" pitchFamily="18" charset="0"/>
                              <a:cs typeface="2  Kamran" panose="00000400000000000000" pitchFamily="2" charset="-78"/>
                            </a:rPr>
                            <m:t>10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05</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9</m:t>
                      </m:r>
                      <m:r>
                        <a:rPr lang="en-US" sz="2000" i="1">
                          <a:latin typeface="Cambria Math" panose="02040503050406030204" pitchFamily="18" charset="0"/>
                          <a:ea typeface="Times New Roman" panose="02020603050405020304" pitchFamily="18" charset="0"/>
                          <a:cs typeface="2  Kamran" panose="00000400000000000000" pitchFamily="2" charset="-78"/>
                        </a:rPr>
                        <m:t>𝑚𝐴</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9</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7</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0</m:t>
                                  </m:r>
                                </m:num>
                                <m:den>
                                  <m:r>
                                    <a:rPr lang="en-US" sz="2000" i="1">
                                      <a:latin typeface="Cambria Math" panose="02040503050406030204" pitchFamily="18" charset="0"/>
                                      <a:ea typeface="Times New Roman" panose="02020603050405020304" pitchFamily="18" charset="0"/>
                                      <a:cs typeface="2  Kamran" panose="00000400000000000000" pitchFamily="2" charset="-78"/>
                                    </a:rPr>
                                    <m:t>945</m:t>
                                  </m:r>
                                  <m:r>
                                    <a:rPr lang="en-US" sz="2000" i="1">
                                      <a:latin typeface="Cambria Math" panose="02040503050406030204" pitchFamily="18" charset="0"/>
                                      <a:ea typeface="Times New Roman" panose="02020603050405020304" pitchFamily="18" charset="0"/>
                                      <a:cs typeface="2  Kamran" panose="00000400000000000000" pitchFamily="2" charset="-78"/>
                                    </a:rPr>
                                    <m:t>𝑉</m:t>
                                  </m:r>
                                </m:den>
                              </m:f>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𝑉𝐷</m:t>
                              </m:r>
                              <m:r>
                                <a:rPr lang="en-US" sz="2000" i="1">
                                  <a:latin typeface="Cambria Math" panose="02040503050406030204" pitchFamily="18" charset="0"/>
                                  <a:ea typeface="Times New Roman" panose="02020603050405020304" pitchFamily="18" charset="0"/>
                                  <a:cs typeface="2  Kamran" panose="00000400000000000000" pitchFamily="2" charset="-78"/>
                                </a:rPr>
                                <m:t>1</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94</m:t>
                              </m:r>
                              <m:r>
                                <a:rPr lang="en-US" sz="2000" i="1">
                                  <a:latin typeface="Cambria Math" panose="02040503050406030204" pitchFamily="18" charset="0"/>
                                  <a:ea typeface="Times New Roman" panose="02020603050405020304" pitchFamily="18" charset="0"/>
                                  <a:cs typeface="2  Kamran" panose="00000400000000000000" pitchFamily="2" charset="-78"/>
                                </a:rPr>
                                <m:t>𝑉</m:t>
                              </m:r>
                              <m:r>
                                <a:rPr lang="en-US" sz="2000" i="1">
                                  <a:latin typeface="Cambria Math" panose="02040503050406030204" pitchFamily="18" charset="0"/>
                                  <a:ea typeface="Times New Roman" panose="02020603050405020304" pitchFamily="18" charset="0"/>
                                  <a:cs typeface="2  Kamran" panose="00000400000000000000" pitchFamily="2" charset="-78"/>
                                </a:rPr>
                                <m:t>                  </m:t>
                              </m:r>
                            </m:e>
                          </m:eqAr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A5EDAA6F-0AEF-4EE3-AD69-0D1BE390FD3C}"/>
                  </a:ext>
                </a:extLst>
              </p:cNvPr>
              <p:cNvSpPr>
                <a:spLocks noRot="1" noChangeAspect="1" noMove="1" noResize="1" noEditPoints="1" noAdjustHandles="1" noChangeArrowheads="1" noChangeShapeType="1" noTextEdit="1"/>
              </p:cNvSpPr>
              <p:nvPr/>
            </p:nvSpPr>
            <p:spPr>
              <a:xfrm>
                <a:off x="1687940" y="-244044"/>
                <a:ext cx="6096000" cy="3089948"/>
              </a:xfrm>
              <a:prstGeom prst="rect">
                <a:avLst/>
              </a:prstGeom>
              <a:blipFill>
                <a:blip r:embed="rId2"/>
                <a:stretch>
                  <a:fillRect t="-1381" r="-10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F5CC5975-3783-4E73-B347-23018CEA5752}"/>
              </a:ext>
            </a:extLst>
          </p:cNvPr>
          <p:cNvSpPr/>
          <p:nvPr/>
        </p:nvSpPr>
        <p:spPr>
          <a:xfrm>
            <a:off x="8971082" y="2941494"/>
            <a:ext cx="3485249" cy="487506"/>
          </a:xfrm>
          <a:prstGeom prst="rect">
            <a:avLst/>
          </a:prstGeom>
        </p:spPr>
        <p:txBody>
          <a:bodyPr wrap="none">
            <a:spAutoFit/>
          </a:bodyPr>
          <a:lstStyle/>
          <a:p>
            <a:pPr marL="457200" algn="r" rtl="1">
              <a:lnSpc>
                <a:spcPct val="107000"/>
              </a:lnSpc>
              <a:spcAft>
                <a:spcPts val="800"/>
              </a:spcAft>
            </a:pPr>
            <a:r>
              <a:rPr lang="fa-IR" sz="2400" b="1" dirty="0">
                <a:latin typeface="Calibri" panose="020F0502020204030204" pitchFamily="34" charset="0"/>
                <a:ea typeface="Calibri" panose="020F0502020204030204" pitchFamily="34" charset="0"/>
                <a:cs typeface="2  Kamran" panose="00000400000000000000" pitchFamily="2" charset="-78"/>
              </a:rPr>
              <a:t>قسمت ب : مدار را عکس میکنیم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5AABB6E-777C-48B2-9EAA-647DB58DBD29}"/>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85620" y="3686004"/>
            <a:ext cx="4310380" cy="2078692"/>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6" name="Picture 5">
            <a:hlinkClick r:id="rId5" action="ppaction://hlinksldjump"/>
            <a:extLst>
              <a:ext uri="{FF2B5EF4-FFF2-40B4-BE49-F238E27FC236}">
                <a16:creationId xmlns:a16="http://schemas.microsoft.com/office/drawing/2014/main" id="{4109FD3F-859C-46C5-87B9-137A46537AD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7" action="ppaction://hlinksldjump"/>
            <a:extLst>
              <a:ext uri="{FF2B5EF4-FFF2-40B4-BE49-F238E27FC236}">
                <a16:creationId xmlns:a16="http://schemas.microsoft.com/office/drawing/2014/main" id="{24BE207B-5CED-4FD5-8AD6-467D5B1A2554}"/>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9" action="ppaction://hlinksldjump"/>
            <a:extLst>
              <a:ext uri="{FF2B5EF4-FFF2-40B4-BE49-F238E27FC236}">
                <a16:creationId xmlns:a16="http://schemas.microsoft.com/office/drawing/2014/main" id="{9C8D8872-82BF-4D48-9996-5A94D9B0C271}"/>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1" action="ppaction://hlinksldjump"/>
            <a:extLst>
              <a:ext uri="{FF2B5EF4-FFF2-40B4-BE49-F238E27FC236}">
                <a16:creationId xmlns:a16="http://schemas.microsoft.com/office/drawing/2014/main" id="{058540E3-4806-4EA6-B6FA-31E4BE7BEB45}"/>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5958126"/>
            <a:ext cx="741576" cy="863044"/>
          </a:xfrm>
          <a:prstGeom prst="rect">
            <a:avLst/>
          </a:prstGeom>
          <a:ln>
            <a:noFill/>
          </a:ln>
        </p:spPr>
      </p:pic>
    </p:spTree>
    <p:extLst>
      <p:ext uri="{BB962C8B-B14F-4D97-AF65-F5344CB8AC3E}">
        <p14:creationId xmlns:p14="http://schemas.microsoft.com/office/powerpoint/2010/main" val="1466971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par>
                          <p:cTn id="37" fill="hold">
                            <p:stCondLst>
                              <p:cond delay="4000"/>
                            </p:stCondLst>
                            <p:childTnLst>
                              <p:par>
                                <p:cTn id="38" presetID="6"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B5AF592-F292-4CB4-AE49-38CB2711AFDA}"/>
                  </a:ext>
                </a:extLst>
              </p:cNvPr>
              <p:cNvSpPr/>
              <p:nvPr/>
            </p:nvSpPr>
            <p:spPr>
              <a:xfrm>
                <a:off x="2321997" y="367360"/>
                <a:ext cx="8823817" cy="6123279"/>
              </a:xfrm>
              <a:prstGeom prst="rect">
                <a:avLst/>
              </a:prstGeom>
            </p:spPr>
            <p:txBody>
              <a:bodyPr wrap="square">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𝑉𝑖</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50</m:t>
                      </m:r>
                      <m:r>
                        <a:rPr lang="en-US" sz="2000" i="1">
                          <a:latin typeface="Cambria Math" panose="02040503050406030204" pitchFamily="18" charset="0"/>
                          <a:ea typeface="Calibri" panose="020F0502020204030204" pitchFamily="34" charset="0"/>
                          <a:cs typeface="2  Kamran" panose="00000400000000000000" pitchFamily="2" charset="-78"/>
                        </a:rPr>
                        <m:t>𝑉</m:t>
                      </m:r>
                      <m:d>
                        <m:dPr>
                          <m:begChr m:val="{"/>
                          <m:endChr m:val=""/>
                          <m:ctrlPr>
                            <a:rPr lang="en-US" sz="2000"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sz="2000" i="1">
                                  <a:latin typeface="Cambria Math" panose="02040503050406030204" pitchFamily="18" charset="0"/>
                                  <a:ea typeface="Calibri" panose="020F0502020204030204" pitchFamily="34"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fa-IR" sz="2000">
                                  <a:latin typeface="Cambria Math" panose="02040503050406030204" pitchFamily="18" charset="0"/>
                                  <a:ea typeface="Calibri" panose="020F0502020204030204" pitchFamily="34" charset="0"/>
                                  <a:cs typeface="2  Kamran" panose="00000400000000000000" pitchFamily="2" charset="-78"/>
                                </a:rPr>
                                <m:t>معکوس</m:t>
                              </m:r>
                              <m:r>
                                <a:rPr lang="fa-IR" sz="2000" b="1">
                                  <a:latin typeface="Cambria Math" panose="02040503050406030204" pitchFamily="18" charset="0"/>
                                  <a:ea typeface="Calibri" panose="020F0502020204030204" pitchFamily="34" charset="0"/>
                                  <a:cs typeface="Cambria Math" panose="02040503050406030204" pitchFamily="18" charset="0"/>
                                </a:rPr>
                                <m:t> </m:t>
                              </m:r>
                              <m:r>
                                <a:rPr lang="fa-IR" sz="2000">
                                  <a:latin typeface="Cambria Math" panose="02040503050406030204" pitchFamily="18" charset="0"/>
                                  <a:ea typeface="Calibri" panose="020F0502020204030204" pitchFamily="34" charset="0"/>
                                  <a:cs typeface="2  Kamran" panose="00000400000000000000" pitchFamily="2" charset="-78"/>
                                </a:rPr>
                                <m:t>بایاس</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a:latin typeface="Cambria Math" panose="02040503050406030204" pitchFamily="18" charset="0"/>
                                  <a:ea typeface="Calibri" panose="020F0502020204030204" pitchFamily="34" charset="0"/>
                                  <a:cs typeface="2  Kamran" panose="00000400000000000000" pitchFamily="2" charset="-78"/>
                                </a:rPr>
                                <m:t>=</m:t>
                              </m:r>
                              <m:r>
                                <a:rPr lang="fa-IR" sz="2000">
                                  <a:latin typeface="Cambria Math" panose="02040503050406030204" pitchFamily="18" charset="0"/>
                                  <a:ea typeface="Calibri" panose="020F0502020204030204" pitchFamily="34" charset="0"/>
                                  <a:cs typeface="2  Kamran" panose="00000400000000000000" pitchFamily="2" charset="-78"/>
                                </a:rPr>
                                <m:t>موافق</m:t>
                              </m:r>
                              <m:r>
                                <a:rPr lang="fa-IR" sz="2000" b="1">
                                  <a:latin typeface="Cambria Math" panose="02040503050406030204" pitchFamily="18" charset="0"/>
                                  <a:ea typeface="Calibri" panose="020F0502020204030204" pitchFamily="34" charset="0"/>
                                  <a:cs typeface="Cambria Math" panose="02040503050406030204" pitchFamily="18" charset="0"/>
                                </a:rPr>
                                <m:t> </m:t>
                              </m:r>
                              <m:r>
                                <a:rPr lang="fa-IR" sz="2000">
                                  <a:latin typeface="Cambria Math" panose="02040503050406030204" pitchFamily="18" charset="0"/>
                                  <a:ea typeface="Calibri" panose="020F0502020204030204" pitchFamily="34" charset="0"/>
                                  <a:cs typeface="2  Kamran" panose="00000400000000000000" pitchFamily="2" charset="-78"/>
                                </a:rPr>
                                <m:t>بایاس</m:t>
                              </m:r>
                              <m:r>
                                <a:rPr lang="fa-IR" sz="2000" b="1">
                                  <a:latin typeface="Cambria Math" panose="02040503050406030204" pitchFamily="18" charset="0"/>
                                  <a:ea typeface="Calibri" panose="020F0502020204030204" pitchFamily="34" charset="0"/>
                                  <a:cs typeface="Cambria Math" panose="02040503050406030204" pitchFamily="18" charset="0"/>
                                </a:rPr>
                                <m:t> </m:t>
                              </m:r>
                            </m:e>
                          </m:eqArr>
                          <m:r>
                            <a:rPr lang="en-US" sz="2000" i="1">
                              <a:latin typeface="Cambria Math" panose="02040503050406030204" pitchFamily="18" charset="0"/>
                              <a:ea typeface="Calibri" panose="020F0502020204030204" pitchFamily="34" charset="0"/>
                              <a:cs typeface="2  Kamran" panose="00000400000000000000" pitchFamily="2" charset="-78"/>
                            </a:rPr>
                            <m:t>→?</m:t>
                          </m: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000" b="1" dirty="0">
                    <a:latin typeface="Calibri" panose="020F0502020204030204" pitchFamily="34" charset="0"/>
                    <a:ea typeface="Times New Roman" panose="02020603050405020304" pitchFamily="18"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2  Kamran" panose="00000400000000000000" pitchFamily="2" charset="-78"/>
                        </a:rPr>
                        <m:t>𝐾𝐶𝐿</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50</m:t>
                          </m:r>
                        </m:num>
                        <m:den>
                          <m:r>
                            <a:rPr lang="en-US" sz="2000" i="1">
                              <a:latin typeface="Cambria Math" panose="02040503050406030204" pitchFamily="18" charset="0"/>
                              <a:ea typeface="Times New Roman" panose="02020603050405020304" pitchFamily="18" charset="0"/>
                              <a:cs typeface="2  Kamran" panose="00000400000000000000" pitchFamily="2" charset="-78"/>
                            </a:rPr>
                            <m:t>10</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25</m:t>
                          </m:r>
                        </m:num>
                        <m:den>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05</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7</m:t>
                          </m:r>
                        </m:num>
                        <m:den>
                          <m:r>
                            <a:rPr lang="en-US" sz="2000" i="1">
                              <a:latin typeface="Cambria Math" panose="02040503050406030204" pitchFamily="18" charset="0"/>
                              <a:ea typeface="Times New Roman" panose="02020603050405020304" pitchFamily="18" charset="0"/>
                              <a:cs typeface="2  Kamran" panose="00000400000000000000" pitchFamily="2" charset="-78"/>
                            </a:rPr>
                            <m:t>10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05</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200</m:t>
                      </m:r>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99578</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6965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0995</m:t>
                      </m:r>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565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6965</m:t>
                      </m:r>
                      <m:r>
                        <a:rPr lang="en-US" sz="2000" i="1">
                          <a:latin typeface="Cambria Math" panose="02040503050406030204" pitchFamily="18" charset="0"/>
                          <a:ea typeface="Times New Roman" panose="02020603050405020304" pitchFamily="18" charset="0"/>
                          <a:cs typeface="2  Kamran" panose="00000400000000000000" pitchFamily="2" charset="-78"/>
                        </a:rPr>
                        <m:t>                  →</m:t>
                      </m:r>
                      <m:r>
                        <a:rPr lang="en-US" sz="2000" i="1">
                          <a:latin typeface="Cambria Math" panose="02040503050406030204" pitchFamily="18" charset="0"/>
                          <a:ea typeface="Times New Roman" panose="02020603050405020304" pitchFamily="18" charset="0"/>
                          <a:cs typeface="2  Kamran" panose="00000400000000000000" pitchFamily="2" charset="-78"/>
                        </a:rPr>
                        <m:t>𝑉𝐴</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565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6965</m:t>
                          </m:r>
                        </m:num>
                        <m:den>
                          <m:r>
                            <a:rPr lang="en-US" sz="2000" i="1">
                              <a:latin typeface="Cambria Math" panose="02040503050406030204" pitchFamily="18" charset="0"/>
                              <a:ea typeface="Times New Roman" panose="02020603050405020304" pitchFamily="18" charset="0"/>
                              <a:cs typeface="2  Kamran" panose="00000400000000000000" pitchFamily="2" charset="-78"/>
                            </a:rPr>
                            <m:t>20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0995</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004</m:t>
                      </m:r>
                      <m:r>
                        <a:rPr lang="en-US" sz="2000" i="1">
                          <a:latin typeface="Cambria Math" panose="02040503050406030204" pitchFamily="18" charset="0"/>
                          <a:ea typeface="Times New Roman" panose="02020603050405020304" pitchFamily="18" charset="0"/>
                          <a:cs typeface="2  Kamran" panose="00000400000000000000" pitchFamily="2" charset="-78"/>
                        </a:rPr>
                        <m:t>𝑉</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000" b="1" dirty="0">
                    <a:latin typeface="Calibri" panose="020F0502020204030204" pitchFamily="34" charset="0"/>
                    <a:ea typeface="Times New Roman" panose="02020603050405020304" pitchFamily="18"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25</m:t>
                      </m:r>
                      <m:r>
                        <a:rPr lang="en-US" sz="2000" i="1">
                          <a:latin typeface="Cambria Math" panose="02040503050406030204" pitchFamily="18" charset="0"/>
                          <a:ea typeface="Times New Roman" panose="02020603050405020304" pitchFamily="18" charset="0"/>
                          <a:cs typeface="2  Kamran" panose="00000400000000000000" pitchFamily="2" charset="-78"/>
                        </a:rPr>
                        <m:t>𝑉</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05</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42</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7</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82</m:t>
                      </m:r>
                      <m:r>
                        <a:rPr lang="en-US" sz="2000" i="1">
                          <a:latin typeface="Cambria Math" panose="02040503050406030204" pitchFamily="18" charset="0"/>
                          <a:ea typeface="Times New Roman" panose="02020603050405020304" pitchFamily="18" charset="0"/>
                          <a:cs typeface="2  Kamran" panose="00000400000000000000" pitchFamily="2" charset="-78"/>
                        </a:rPr>
                        <m:t>𝑉</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50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25</m:t>
                          </m:r>
                        </m:num>
                        <m:den>
                          <m:r>
                            <a:rPr lang="en-US" sz="2000" i="1">
                              <a:latin typeface="Cambria Math" panose="02040503050406030204" pitchFamily="18" charset="0"/>
                              <a:ea typeface="Times New Roman" panose="02020603050405020304" pitchFamily="18" charset="0"/>
                              <a:cs typeface="2  Kamran" panose="00000400000000000000" pitchFamily="2" charset="-78"/>
                            </a:rPr>
                            <m:t>10</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5</m:t>
                      </m:r>
                      <m:r>
                        <a:rPr lang="en-US" sz="2000" i="1">
                          <a:latin typeface="Cambria Math" panose="02040503050406030204" pitchFamily="18" charset="0"/>
                          <a:ea typeface="Times New Roman" panose="02020603050405020304" pitchFamily="18" charset="0"/>
                          <a:cs typeface="2  Kamran" panose="00000400000000000000" pitchFamily="2" charset="-78"/>
                        </a:rPr>
                        <m:t>𝑚𝐴</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𝐼</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Calibri" panose="020F0502020204030204" pitchFamily="34" charset="0"/>
                          <a:cs typeface="2  Kamran" panose="00000400000000000000" pitchFamily="2" charset="-78"/>
                        </a:rPr>
                        <m:t>=</m:t>
                      </m:r>
                      <m:f>
                        <m:fPr>
                          <m:ctrlPr>
                            <a:rPr lang="en-US" sz="2000" i="1">
                              <a:latin typeface="Cambria Math" panose="02040503050406030204" pitchFamily="18" charset="0"/>
                              <a:ea typeface="Calibri" panose="020F0502020204030204" pitchFamily="34" charset="0"/>
                              <a:cs typeface="2  Kamran" panose="00000400000000000000" pitchFamily="2" charset="-78"/>
                            </a:rPr>
                          </m:ctrlPr>
                        </m:fPr>
                        <m:num>
                          <m:r>
                            <a:rPr lang="en-US" sz="2000" i="1">
                              <a:latin typeface="Cambria Math" panose="02040503050406030204" pitchFamily="18" charset="0"/>
                              <a:ea typeface="Calibri" panose="020F0502020204030204" pitchFamily="34" charset="0"/>
                              <a:cs typeface="2  Kamran" panose="00000400000000000000" pitchFamily="2" charset="-78"/>
                            </a:rPr>
                            <m:t>25</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0</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7</m:t>
                          </m:r>
                        </m:num>
                        <m:den>
                          <m:r>
                            <a:rPr lang="en-US" sz="2000" i="1">
                              <a:latin typeface="Cambria Math" panose="02040503050406030204" pitchFamily="18" charset="0"/>
                              <a:ea typeface="Calibri" panose="020F0502020204030204" pitchFamily="34" charset="0"/>
                              <a:cs typeface="2  Kamran" panose="00000400000000000000" pitchFamily="2" charset="-78"/>
                            </a:rPr>
                            <m:t>10</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05</m:t>
                          </m:r>
                        </m:den>
                      </m:f>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2</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42</m:t>
                      </m:r>
                      <m:r>
                        <a:rPr lang="en-US" sz="2000" i="1">
                          <a:latin typeface="Cambria Math" panose="02040503050406030204" pitchFamily="18" charset="0"/>
                          <a:ea typeface="Calibri" panose="020F0502020204030204" pitchFamily="34" charset="0"/>
                          <a:cs typeface="2  Kamran" panose="00000400000000000000" pitchFamily="2" charset="-78"/>
                        </a:rPr>
                        <m:t>𝑚𝐴</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000" b="1" dirty="0">
                    <a:latin typeface="Calibri" panose="020F0502020204030204" pitchFamily="34" charset="0"/>
                    <a:ea typeface="Calibri" panose="020F0502020204030204" pitchFamily="34"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 name="Rectangle 1">
                <a:extLst>
                  <a:ext uri="{FF2B5EF4-FFF2-40B4-BE49-F238E27FC236}">
                    <a16:creationId xmlns:a16="http://schemas.microsoft.com/office/drawing/2014/main" id="{EB5AF592-F292-4CB4-AE49-38CB2711AFDA}"/>
                  </a:ext>
                </a:extLst>
              </p:cNvPr>
              <p:cNvSpPr>
                <a:spLocks noRot="1" noChangeAspect="1" noMove="1" noResize="1" noEditPoints="1" noAdjustHandles="1" noChangeArrowheads="1" noChangeShapeType="1" noTextEdit="1"/>
              </p:cNvSpPr>
              <p:nvPr/>
            </p:nvSpPr>
            <p:spPr>
              <a:xfrm>
                <a:off x="2321997" y="367360"/>
                <a:ext cx="8823817" cy="6123279"/>
              </a:xfrm>
              <a:prstGeom prst="rect">
                <a:avLst/>
              </a:prstGeom>
              <a:blipFill>
                <a:blip r:embed="rId2"/>
                <a:stretch>
                  <a:fillRect/>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AFFE09F8-3339-40BE-8D19-3433DDE0F1A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65935836-9BE9-41C4-A231-4C74904AB3F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6FF361F3-A694-4449-AA5D-56FFA3C4F17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9" action="ppaction://hlinksldjump"/>
            <a:extLst>
              <a:ext uri="{FF2B5EF4-FFF2-40B4-BE49-F238E27FC236}">
                <a16:creationId xmlns:a16="http://schemas.microsoft.com/office/drawing/2014/main" id="{E05E4A3E-42B9-4C02-8B1B-04DC0BD7E93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3251013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445DB7-20AD-43D9-9CDF-976A02EA606F}"/>
                  </a:ext>
                </a:extLst>
              </p:cNvPr>
              <p:cNvSpPr/>
              <p:nvPr/>
            </p:nvSpPr>
            <p:spPr>
              <a:xfrm>
                <a:off x="5221357" y="725727"/>
                <a:ext cx="6520070" cy="959430"/>
              </a:xfrm>
              <a:prstGeom prst="rect">
                <a:avLst/>
              </a:prstGeom>
            </p:spPr>
            <p:txBody>
              <a:bodyPr wrap="square">
                <a:spAutoFit/>
              </a:bodyPr>
              <a:lstStyle/>
              <a:p>
                <a:pPr marL="457200" algn="r" rtl="1">
                  <a:lnSpc>
                    <a:spcPct val="107000"/>
                  </a:lnSpc>
                  <a:spcAft>
                    <a:spcPts val="800"/>
                  </a:spcAft>
                </a:pPr>
                <a:r>
                  <a:rPr lang="fa-IR" sz="2400" b="1" dirty="0">
                    <a:latin typeface="Calibri" panose="020F0502020204030204" pitchFamily="34" charset="0"/>
                    <a:ea typeface="Calibri" panose="020F0502020204030204" pitchFamily="34" charset="0"/>
                    <a:cs typeface="2  Kamran" panose="00000400000000000000" pitchFamily="2" charset="-78"/>
                  </a:rPr>
                  <a:t>مثال : منحنی مشخصه ی دیود به صورت زیر میباشد . مطلوب است :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r>
                  <a:rPr lang="fa-IR" sz="2400" b="1" dirty="0">
                    <a:latin typeface="Calibri" panose="020F0502020204030204" pitchFamily="34" charset="0"/>
                    <a:ea typeface="Calibri" panose="020F0502020204030204" pitchFamily="34" charset="0"/>
                    <a:cs typeface="2  Kamran" panose="00000400000000000000" pitchFamily="2" charset="-78"/>
                  </a:rPr>
                  <a:t>الف ) نقطه کار </a:t>
                </a:r>
                <a14:m>
                  <m:oMath xmlns:m="http://schemas.openxmlformats.org/officeDocument/2006/math">
                    <m:r>
                      <a:rPr lang="en-US" sz="2400" i="1">
                        <a:latin typeface="Cambria Math" panose="02040503050406030204" pitchFamily="18" charset="0"/>
                        <a:ea typeface="Calibri" panose="020F0502020204030204" pitchFamily="34" charset="0"/>
                        <a:cs typeface="2  Kamran" panose="00000400000000000000" pitchFamily="2" charset="-78"/>
                      </a:rPr>
                      <m:t>𝐷𝐶</m:t>
                    </m:r>
                    <m:r>
                      <a:rPr lang="en-US" sz="2400" i="1">
                        <a:latin typeface="Cambria Math" panose="02040503050406030204" pitchFamily="18" charset="0"/>
                        <a:ea typeface="Calibri" panose="020F0502020204030204" pitchFamily="34" charset="0"/>
                        <a:cs typeface="2  Kamran" panose="00000400000000000000" pitchFamily="2" charset="-78"/>
                      </a:rPr>
                      <m:t> </m:t>
                    </m:r>
                  </m:oMath>
                </a14:m>
                <a:r>
                  <a:rPr lang="fa-IR" sz="2400" b="1" dirty="0">
                    <a:latin typeface="Calibri" panose="020F0502020204030204" pitchFamily="34" charset="0"/>
                    <a:ea typeface="Calibri" panose="020F0502020204030204" pitchFamily="34" charset="0"/>
                    <a:cs typeface="2  Kamran" panose="00000400000000000000" pitchFamily="2" charset="-78"/>
                  </a:rPr>
                  <a:t> دیود </a:t>
                </a:r>
                <a:r>
                  <a:rPr lang="fa-IR" sz="2400" b="1" dirty="0">
                    <a:ea typeface="Calibri" panose="020F0502020204030204" pitchFamily="34" charset="0"/>
                    <a:cs typeface="Calibri" panose="020F0502020204030204" pitchFamily="34" charset="0"/>
                  </a:rPr>
                  <a:t> </a:t>
                </a:r>
                <a:r>
                  <a:rPr lang="fa-IR" sz="2400" b="1" dirty="0">
                    <a:latin typeface="Calibri" panose="020F0502020204030204" pitchFamily="34" charset="0"/>
                    <a:ea typeface="Calibri" panose="020F0502020204030204" pitchFamily="34" charset="0"/>
                    <a:cs typeface="2  Kamran" panose="00000400000000000000" pitchFamily="2" charset="-78"/>
                  </a:rPr>
                  <a:t>و جریان لحظه ای  مدار ؟</a:t>
                </a:r>
                <a:endParaRPr lang="en-US" sz="2400" dirty="0"/>
              </a:p>
            </p:txBody>
          </p:sp>
        </mc:Choice>
        <mc:Fallback xmlns="">
          <p:sp>
            <p:nvSpPr>
              <p:cNvPr id="2" name="Rectangle 1">
                <a:extLst>
                  <a:ext uri="{FF2B5EF4-FFF2-40B4-BE49-F238E27FC236}">
                    <a16:creationId xmlns:a16="http://schemas.microsoft.com/office/drawing/2014/main" id="{96445DB7-20AD-43D9-9CDF-976A02EA606F}"/>
                  </a:ext>
                </a:extLst>
              </p:cNvPr>
              <p:cNvSpPr>
                <a:spLocks noRot="1" noChangeAspect="1" noMove="1" noResize="1" noEditPoints="1" noAdjustHandles="1" noChangeArrowheads="1" noChangeShapeType="1" noTextEdit="1"/>
              </p:cNvSpPr>
              <p:nvPr/>
            </p:nvSpPr>
            <p:spPr>
              <a:xfrm>
                <a:off x="5221357" y="725727"/>
                <a:ext cx="6520070" cy="959430"/>
              </a:xfrm>
              <a:prstGeom prst="rect">
                <a:avLst/>
              </a:prstGeom>
              <a:blipFill>
                <a:blip r:embed="rId2"/>
                <a:stretch>
                  <a:fillRect t="-637" r="-1403" b="-1592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4768A81-CD97-40AA-8D24-18497A611E28}"/>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33885" y="2095988"/>
            <a:ext cx="5211472" cy="191880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ABED49E-7B2C-42A9-84C2-F91633D46A14}"/>
                  </a:ext>
                </a:extLst>
              </p:cNvPr>
              <p:cNvSpPr/>
              <p:nvPr/>
            </p:nvSpPr>
            <p:spPr>
              <a:xfrm>
                <a:off x="2713520" y="4425623"/>
                <a:ext cx="6520069" cy="7788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𝑖𝐷</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a:latin typeface="Cambria Math" panose="02040503050406030204" pitchFamily="18" charset="0"/>
                                </a:rPr>
                                <m:t>&amp;</m:t>
                              </m:r>
                              <m:r>
                                <a:rPr lang="en-US" sz="2000">
                                  <a:latin typeface="Cambria Math" panose="02040503050406030204" pitchFamily="18" charset="0"/>
                                </a:rPr>
                                <m:t>200</m:t>
                              </m:r>
                              <m:r>
                                <a:rPr lang="en-US" sz="2000">
                                  <a:latin typeface="Cambria Math" panose="02040503050406030204" pitchFamily="18" charset="0"/>
                                </a:rPr>
                                <m:t>(</m:t>
                              </m:r>
                              <m:r>
                                <a:rPr lang="en-US" sz="2000" i="1">
                                  <a:latin typeface="Cambria Math" panose="02040503050406030204" pitchFamily="18" charset="0"/>
                                </a:rPr>
                                <m:t>𝑉𝐷</m:t>
                              </m:r>
                              <m:r>
                                <a:rPr lang="en-US" sz="2000">
                                  <a:latin typeface="Cambria Math" panose="02040503050406030204" pitchFamily="18" charset="0"/>
                                </a:rPr>
                                <m:t>−</m:t>
                              </m:r>
                              <m:r>
                                <a:rPr lang="en-US" sz="2000">
                                  <a:latin typeface="Cambria Math" panose="02040503050406030204" pitchFamily="18" charset="0"/>
                                </a:rPr>
                                <m:t>0</m:t>
                              </m:r>
                              <m:r>
                                <a:rPr lang="en-US" sz="2000">
                                  <a:latin typeface="Cambria Math" panose="02040503050406030204" pitchFamily="18" charset="0"/>
                                </a:rPr>
                                <m:t>.</m:t>
                              </m:r>
                              <m:r>
                                <a:rPr lang="en-US" sz="2000">
                                  <a:latin typeface="Cambria Math" panose="02040503050406030204" pitchFamily="18" charset="0"/>
                                </a:rPr>
                                <m:t>5</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 </m:t>
                                      </m:r>
                                    </m:e>
                                  </m:d>
                                </m:e>
                                <m:sup>
                                  <m:r>
                                    <a:rPr lang="en-US" sz="2000">
                                      <a:latin typeface="Cambria Math" panose="02040503050406030204" pitchFamily="18" charset="0"/>
                                    </a:rPr>
                                    <m:t>2</m:t>
                                  </m:r>
                                </m:sup>
                              </m:sSup>
                              <m:r>
                                <a:rPr lang="en-US" sz="2000">
                                  <a:latin typeface="Cambria Math" panose="02040503050406030204" pitchFamily="18" charset="0"/>
                                </a:rPr>
                                <m:t>                                     </m:t>
                              </m:r>
                              <m:r>
                                <a:rPr lang="en-US" sz="2000" i="1">
                                  <a:latin typeface="Cambria Math" panose="02040503050406030204" pitchFamily="18" charset="0"/>
                                </a:rPr>
                                <m:t>𝑉𝐷</m:t>
                              </m:r>
                              <m:r>
                                <a:rPr lang="en-US" sz="2000">
                                  <a:latin typeface="Cambria Math" panose="02040503050406030204" pitchFamily="18" charset="0"/>
                                </a:rPr>
                                <m:t>≥</m:t>
                              </m:r>
                              <m:r>
                                <a:rPr lang="en-US" sz="2000">
                                  <a:latin typeface="Cambria Math" panose="02040503050406030204" pitchFamily="18" charset="0"/>
                                </a:rPr>
                                <m:t>0</m:t>
                              </m:r>
                              <m:r>
                                <a:rPr lang="en-US" sz="2000">
                                  <a:latin typeface="Cambria Math" panose="02040503050406030204" pitchFamily="18" charset="0"/>
                                </a:rPr>
                                <m:t>.</m:t>
                              </m:r>
                              <m:r>
                                <a:rPr lang="en-US" sz="2000">
                                  <a:latin typeface="Cambria Math" panose="02040503050406030204" pitchFamily="18" charset="0"/>
                                </a:rPr>
                                <m:t>5</m:t>
                              </m:r>
                              <m:r>
                                <a:rPr lang="en-US" sz="2000" i="1">
                                  <a:latin typeface="Cambria Math" panose="02040503050406030204" pitchFamily="18" charset="0"/>
                                </a:rPr>
                                <m:t>𝑉</m:t>
                              </m:r>
                            </m:e>
                            <m:e>
                              <m:r>
                                <a:rPr lang="en-US" sz="2000">
                                  <a:latin typeface="Cambria Math" panose="02040503050406030204" pitchFamily="18" charset="0"/>
                                </a:rPr>
                                <m:t>&amp;</m:t>
                              </m:r>
                              <m:r>
                                <a:rPr lang="en-US" sz="2000">
                                  <a:latin typeface="Cambria Math" panose="02040503050406030204" pitchFamily="18" charset="0"/>
                                </a:rPr>
                                <m:t>0</m:t>
                              </m:r>
                              <m:r>
                                <a:rPr lang="en-US" sz="2000">
                                  <a:latin typeface="Cambria Math" panose="02040503050406030204" pitchFamily="18" charset="0"/>
                                </a:rPr>
                                <m:t>                                                                </m:t>
                              </m:r>
                              <m:r>
                                <a:rPr lang="en-US" sz="2000" i="1">
                                  <a:latin typeface="Cambria Math" panose="02040503050406030204" pitchFamily="18" charset="0"/>
                                </a:rPr>
                                <m:t>𝑉𝐷</m:t>
                              </m:r>
                              <m:r>
                                <a:rPr lang="en-US" sz="2000">
                                  <a:latin typeface="Cambria Math" panose="02040503050406030204" pitchFamily="18" charset="0"/>
                                </a:rPr>
                                <m:t>&lt;</m:t>
                              </m:r>
                              <m:r>
                                <a:rPr lang="en-US" sz="2000">
                                  <a:latin typeface="Cambria Math" panose="02040503050406030204" pitchFamily="18" charset="0"/>
                                </a:rPr>
                                <m:t>0</m:t>
                              </m:r>
                              <m:r>
                                <a:rPr lang="en-US" sz="2000">
                                  <a:latin typeface="Cambria Math" panose="02040503050406030204" pitchFamily="18" charset="0"/>
                                </a:rPr>
                                <m:t>.</m:t>
                              </m:r>
                              <m:r>
                                <a:rPr lang="en-US" sz="2000">
                                  <a:latin typeface="Cambria Math" panose="02040503050406030204" pitchFamily="18" charset="0"/>
                                </a:rPr>
                                <m:t>5</m:t>
                              </m:r>
                              <m:r>
                                <a:rPr lang="en-US" sz="2000" i="1">
                                  <a:latin typeface="Cambria Math" panose="02040503050406030204" pitchFamily="18" charset="0"/>
                                </a:rPr>
                                <m:t>𝑉</m:t>
                              </m:r>
                            </m:e>
                          </m:eqArr>
                        </m:e>
                      </m:d>
                    </m:oMath>
                  </m:oMathPara>
                </a14:m>
                <a:endParaRPr lang="en-US" sz="2000" dirty="0"/>
              </a:p>
            </p:txBody>
          </p:sp>
        </mc:Choice>
        <mc:Fallback xmlns="">
          <p:sp>
            <p:nvSpPr>
              <p:cNvPr id="4" name="Rectangle 3">
                <a:extLst>
                  <a:ext uri="{FF2B5EF4-FFF2-40B4-BE49-F238E27FC236}">
                    <a16:creationId xmlns:a16="http://schemas.microsoft.com/office/drawing/2014/main" id="{8ABED49E-7B2C-42A9-84C2-F91633D46A14}"/>
                  </a:ext>
                </a:extLst>
              </p:cNvPr>
              <p:cNvSpPr>
                <a:spLocks noRot="1" noChangeAspect="1" noMove="1" noResize="1" noEditPoints="1" noAdjustHandles="1" noChangeArrowheads="1" noChangeShapeType="1" noTextEdit="1"/>
              </p:cNvSpPr>
              <p:nvPr/>
            </p:nvSpPr>
            <p:spPr>
              <a:xfrm>
                <a:off x="2713520" y="4425623"/>
                <a:ext cx="6520069" cy="7788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76C034A-1769-432A-A291-530346466198}"/>
                  </a:ext>
                </a:extLst>
              </p:cNvPr>
              <p:cNvSpPr/>
              <p:nvPr/>
            </p:nvSpPr>
            <p:spPr>
              <a:xfrm>
                <a:off x="6980613" y="5437758"/>
                <a:ext cx="2014745" cy="524246"/>
              </a:xfrm>
              <a:prstGeom prst="rect">
                <a:avLst/>
              </a:prstGeom>
            </p:spPr>
            <p:txBody>
              <a:bodyPr wrap="square">
                <a:spAutoFit/>
              </a:bodyPr>
              <a:lstStyle/>
              <a:p>
                <a:pPr marL="457200" lvl="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𝑅</m:t>
                          </m:r>
                        </m:e>
                        <m:sub>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𝑡</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h</m:t>
                          </m:r>
                        </m:sub>
                      </m:sSub>
                      <m:r>
                        <a:rPr lang="en-US" sz="2000" i="1">
                          <a:solidFill>
                            <a:prstClr val="black"/>
                          </a:solidFill>
                          <a:latin typeface="Cambria Math" panose="02040503050406030204" pitchFamily="18" charset="0"/>
                          <a:ea typeface="Calibri" panose="020F0502020204030204" pitchFamily="34" charset="0"/>
                          <a:cs typeface="2  Kamran" panose="00000400000000000000" pitchFamily="2" charset="-78"/>
                        </a:rPr>
                        <m:t>=</m:t>
                      </m:r>
                      <m:r>
                        <a:rPr lang="en-US" sz="2000" i="1">
                          <a:solidFill>
                            <a:prstClr val="black"/>
                          </a:solidFill>
                          <a:latin typeface="Cambria Math" panose="02040503050406030204" pitchFamily="18" charset="0"/>
                          <a:ea typeface="Calibri" panose="020F0502020204030204" pitchFamily="34" charset="0"/>
                          <a:cs typeface="2  Kamran" panose="00000400000000000000" pitchFamily="2" charset="-78"/>
                        </a:rPr>
                        <m:t>100</m:t>
                      </m:r>
                      <m:r>
                        <m:rPr>
                          <m:sty m:val="p"/>
                        </m:rPr>
                        <a:rPr lang="en-US" sz="2000">
                          <a:solidFill>
                            <a:prstClr val="black"/>
                          </a:solidFill>
                          <a:latin typeface="Cambria Math" panose="02040503050406030204" pitchFamily="18" charset="0"/>
                          <a:ea typeface="Calibri" panose="020F0502020204030204" pitchFamily="34" charset="0"/>
                          <a:cs typeface="2  Kamran" panose="00000400000000000000" pitchFamily="2" charset="-78"/>
                        </a:rPr>
                        <m:t>Ω</m:t>
                      </m:r>
                    </m:oMath>
                  </m:oMathPara>
                </a14:m>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6" name="Rectangle 5">
                <a:extLst>
                  <a:ext uri="{FF2B5EF4-FFF2-40B4-BE49-F238E27FC236}">
                    <a16:creationId xmlns:a16="http://schemas.microsoft.com/office/drawing/2014/main" id="{676C034A-1769-432A-A291-530346466198}"/>
                  </a:ext>
                </a:extLst>
              </p:cNvPr>
              <p:cNvSpPr>
                <a:spLocks noRot="1" noChangeAspect="1" noMove="1" noResize="1" noEditPoints="1" noAdjustHandles="1" noChangeArrowheads="1" noChangeShapeType="1" noTextEdit="1"/>
              </p:cNvSpPr>
              <p:nvPr/>
            </p:nvSpPr>
            <p:spPr>
              <a:xfrm>
                <a:off x="6980613" y="5437758"/>
                <a:ext cx="2014745" cy="524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B122CBE-AD42-4417-9852-9964AEC470D1}"/>
                  </a:ext>
                </a:extLst>
              </p:cNvPr>
              <p:cNvSpPr/>
              <p:nvPr/>
            </p:nvSpPr>
            <p:spPr>
              <a:xfrm>
                <a:off x="6105969" y="5925104"/>
                <a:ext cx="3764034" cy="524246"/>
              </a:xfrm>
              <a:prstGeom prst="rect">
                <a:avLst/>
              </a:prstGeom>
            </p:spPr>
            <p:txBody>
              <a:bodyPr wrap="square">
                <a:spAutoFit/>
              </a:bodyPr>
              <a:lstStyle/>
              <a:p>
                <a:pPr marL="457200" lvl="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𝑉</m:t>
                          </m:r>
                        </m:e>
                        <m:sub>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𝑡</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h</m:t>
                          </m:r>
                        </m:sub>
                      </m:sSub>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25</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m:t>
                      </m:r>
                      <m:sSup>
                        <m:sSupPr>
                          <m:ctrlP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ctrlPr>
                        </m:sSupPr>
                        <m:e>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10</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 </m:t>
                          </m:r>
                        </m:e>
                        <m:sup>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3</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 </m:t>
                          </m:r>
                        </m:sup>
                      </m:sSup>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80</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2</m:t>
                      </m:r>
                      <m:r>
                        <a:rPr lang="en-US" sz="2000" i="1">
                          <a:solidFill>
                            <a:prstClr val="black"/>
                          </a:solidFill>
                          <a:latin typeface="Cambria Math" panose="02040503050406030204" pitchFamily="18" charset="0"/>
                          <a:ea typeface="Times New Roman" panose="02020603050405020304" pitchFamily="18" charset="0"/>
                          <a:cs typeface="2  Kamran" panose="00000400000000000000" pitchFamily="2" charset="-78"/>
                        </a:rPr>
                        <m:t>𝑣</m:t>
                      </m:r>
                    </m:oMath>
                  </m:oMathPara>
                </a14:m>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FB122CBE-AD42-4417-9852-9964AEC470D1}"/>
                  </a:ext>
                </a:extLst>
              </p:cNvPr>
              <p:cNvSpPr>
                <a:spLocks noRot="1" noChangeAspect="1" noMove="1" noResize="1" noEditPoints="1" noAdjustHandles="1" noChangeArrowheads="1" noChangeShapeType="1" noTextEdit="1"/>
              </p:cNvSpPr>
              <p:nvPr/>
            </p:nvSpPr>
            <p:spPr>
              <a:xfrm>
                <a:off x="6105969" y="5925104"/>
                <a:ext cx="3764034" cy="524246"/>
              </a:xfrm>
              <a:prstGeom prst="rect">
                <a:avLst/>
              </a:prstGeom>
              <a:blipFill>
                <a:blip r:embed="rId8"/>
                <a:stretch>
                  <a:fillRect/>
                </a:stretch>
              </a:blipFill>
            </p:spPr>
            <p:txBody>
              <a:bodyPr/>
              <a:lstStyle/>
              <a:p>
                <a:r>
                  <a:rPr lang="en-US">
                    <a:noFill/>
                  </a:rPr>
                  <a:t> </a:t>
                </a:r>
              </a:p>
            </p:txBody>
          </p:sp>
        </mc:Fallback>
      </mc:AlternateContent>
      <p:pic>
        <p:nvPicPr>
          <p:cNvPr id="8" name="Picture 7">
            <a:hlinkClick r:id="rId9" action="ppaction://hlinksldjump"/>
            <a:extLst>
              <a:ext uri="{FF2B5EF4-FFF2-40B4-BE49-F238E27FC236}">
                <a16:creationId xmlns:a16="http://schemas.microsoft.com/office/drawing/2014/main" id="{56C10C7C-71B5-4ABC-9678-904B64469A58}"/>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9" name="Picture 8">
            <a:hlinkClick r:id="rId11" action="ppaction://hlinksldjump"/>
            <a:extLst>
              <a:ext uri="{FF2B5EF4-FFF2-40B4-BE49-F238E27FC236}">
                <a16:creationId xmlns:a16="http://schemas.microsoft.com/office/drawing/2014/main" id="{CE080DA2-51FF-4B05-B5BA-F4D4B0F8C859}"/>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10" name="Picture 9">
            <a:hlinkClick r:id="rId13" action="ppaction://hlinksldjump"/>
            <a:extLst>
              <a:ext uri="{FF2B5EF4-FFF2-40B4-BE49-F238E27FC236}">
                <a16:creationId xmlns:a16="http://schemas.microsoft.com/office/drawing/2014/main" id="{9FE848B3-B1B0-4AF0-9990-77FC011778B9}"/>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1" name="Picture 10">
            <a:hlinkClick r:id="rId15" action="ppaction://hlinksldjump"/>
            <a:extLst>
              <a:ext uri="{FF2B5EF4-FFF2-40B4-BE49-F238E27FC236}">
                <a16:creationId xmlns:a16="http://schemas.microsoft.com/office/drawing/2014/main" id="{E6A4BCFE-3789-41C6-B4B6-8C3E7B17BB62}"/>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3641355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par>
                          <p:cTn id="37" fill="hold">
                            <p:stCondLst>
                              <p:cond delay="4000"/>
                            </p:stCondLst>
                            <p:childTnLst>
                              <p:par>
                                <p:cTn id="38" presetID="21"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anim calcmode="lin" valueType="num">
                                      <p:cBhvr>
                                        <p:cTn id="45" dur="2000" fill="hold"/>
                                        <p:tgtEl>
                                          <p:spTgt spid="6"/>
                                        </p:tgtEl>
                                        <p:attrNameLst>
                                          <p:attrName>ppt_w</p:attrName>
                                        </p:attrNameLst>
                                      </p:cBhvr>
                                      <p:tavLst>
                                        <p:tav tm="0" fmla="#ppt_w*sin(2.5*pi*$)">
                                          <p:val>
                                            <p:fltVal val="0"/>
                                          </p:val>
                                        </p:tav>
                                        <p:tav tm="100000">
                                          <p:val>
                                            <p:fltVal val="1"/>
                                          </p:val>
                                        </p:tav>
                                      </p:tavLst>
                                    </p:anim>
                                    <p:anim calcmode="lin" valueType="num">
                                      <p:cBhvr>
                                        <p:cTn id="46" dur="2000" fill="hold"/>
                                        <p:tgtEl>
                                          <p:spTgt spid="6"/>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45"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000"/>
                                        <p:tgtEl>
                                          <p:spTgt spid="7"/>
                                        </p:tgtEl>
                                      </p:cBhvr>
                                    </p:animEffect>
                                    <p:anim calcmode="lin" valueType="num">
                                      <p:cBhvr>
                                        <p:cTn id="51" dur="2000" fill="hold"/>
                                        <p:tgtEl>
                                          <p:spTgt spid="7"/>
                                        </p:tgtEl>
                                        <p:attrNameLst>
                                          <p:attrName>ppt_w</p:attrName>
                                        </p:attrNameLst>
                                      </p:cBhvr>
                                      <p:tavLst>
                                        <p:tav tm="0" fmla="#ppt_w*sin(2.5*pi*$)">
                                          <p:val>
                                            <p:fltVal val="0"/>
                                          </p:val>
                                        </p:tav>
                                        <p:tav tm="100000">
                                          <p:val>
                                            <p:fltVal val="1"/>
                                          </p:val>
                                        </p:tav>
                                      </p:tavLst>
                                    </p:anim>
                                    <p:anim calcmode="lin" valueType="num">
                                      <p:cBhvr>
                                        <p:cTn id="5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7DBAC59-65F2-48C5-AB64-4FC3C6C1B6C3}"/>
                  </a:ext>
                </a:extLst>
              </p:cNvPr>
              <p:cNvSpPr/>
              <p:nvPr/>
            </p:nvSpPr>
            <p:spPr>
              <a:xfrm>
                <a:off x="2321997" y="153383"/>
                <a:ext cx="10250556" cy="6443944"/>
              </a:xfrm>
              <a:prstGeom prst="rect">
                <a:avLst/>
              </a:prstGeom>
            </p:spPr>
            <p:txBody>
              <a:bodyPr wrap="square">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𝑉𝐷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𝐾</m:t>
                      </m:r>
                      <m:r>
                        <m:rPr>
                          <m:sty m:val="p"/>
                        </m:rPr>
                        <a:rPr lang="en-US">
                          <a:latin typeface="Cambria Math" panose="02040503050406030204" pitchFamily="18" charset="0"/>
                          <a:ea typeface="Times New Roman" panose="02020603050405020304" pitchFamily="18" charset="0"/>
                          <a:cs typeface="2  Kamran" panose="00000400000000000000" pitchFamily="2" charset="-78"/>
                        </a:rPr>
                        <m:t>Ω</m:t>
                      </m:r>
                      <m:r>
                        <a:rPr lang="en-US" i="1">
                          <a:latin typeface="Cambria Math" panose="02040503050406030204" pitchFamily="18" charset="0"/>
                          <a:ea typeface="Times New Roman" panose="02020603050405020304" pitchFamily="18" charset="0"/>
                          <a:cs typeface="2  Kamran" panose="00000400000000000000" pitchFamily="2" charset="-78"/>
                        </a:rPr>
                        <m:t>𝐼𝐷</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𝑖𝐷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200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 </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200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15</m:t>
                      </m:r>
                      <m:r>
                        <a:rPr lang="en-US" i="1">
                          <a:latin typeface="Cambria Math" panose="02040503050406030204" pitchFamily="18" charset="0"/>
                          <a:ea typeface="Times New Roman" panose="02020603050405020304" pitchFamily="18" charset="0"/>
                          <a:cs typeface="2  Kamran" panose="00000400000000000000" pitchFamily="2" charset="-78"/>
                        </a:rPr>
                        <m:t>𝐼𝐷</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450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60</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61</m:t>
                      </m:r>
                      <m:r>
                        <a:rPr lang="en-US" i="1">
                          <a:latin typeface="Cambria Math" panose="02040503050406030204" pitchFamily="18" charset="0"/>
                          <a:ea typeface="Times New Roman" panose="02020603050405020304" pitchFamily="18" charset="0"/>
                          <a:cs typeface="2  Kamran" panose="00000400000000000000" pitchFamily="2" charset="-78"/>
                        </a:rPr>
                        <m:t> </m:t>
                      </m:r>
                      <m:r>
                        <a:rPr lang="en-US" i="1">
                          <a:latin typeface="Cambria Math" panose="02040503050406030204" pitchFamily="18" charset="0"/>
                          <a:ea typeface="Times New Roman" panose="02020603050405020304" pitchFamily="18" charset="0"/>
                          <a:cs typeface="2  Kamran" panose="00000400000000000000" pitchFamily="2" charset="-78"/>
                        </a:rPr>
                        <m:t>𝐼𝐷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40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fa-IR">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2  Kamran" panose="00000400000000000000" pitchFamily="2" charset="-78"/>
                        </a:rPr>
                        <m:t>=</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𝑏</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m:t>
                      </m:r>
                      <m:r>
                        <a:rPr lang="en-US" i="1">
                          <a:latin typeface="Cambria Math" panose="02040503050406030204" pitchFamily="18" charset="0"/>
                          <a:ea typeface="Times New Roman" panose="02020603050405020304" pitchFamily="18" charset="0"/>
                          <a:cs typeface="2  Kamran" panose="00000400000000000000" pitchFamily="2" charset="-78"/>
                        </a:rPr>
                        <m:t>𝑎𝑐</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61</m:t>
                      </m:r>
                      <m:sSup>
                        <m:sSupPr>
                          <m:ctrlPr>
                            <a:rPr lang="en-US" i="1">
                              <a:latin typeface="Cambria Math" panose="02040503050406030204" pitchFamily="18" charset="0"/>
                              <a:ea typeface="Times New Roman" panose="02020603050405020304" pitchFamily="18" charset="0"/>
                              <a:cs typeface="2  Kamran" panose="00000400000000000000" pitchFamily="2" charset="-78"/>
                            </a:rPr>
                          </m:ctrlPr>
                        </m:sSupPr>
                        <m:e>
                          <m:r>
                            <a:rPr lang="en-US" i="1">
                              <a:latin typeface="Cambria Math" panose="02040503050406030204" pitchFamily="18" charset="0"/>
                              <a:ea typeface="Times New Roman" panose="02020603050405020304" pitchFamily="18" charset="0"/>
                              <a:cs typeface="2  Kamran" panose="00000400000000000000" pitchFamily="2" charset="-78"/>
                            </a:rPr>
                            <m:t>)</m:t>
                          </m:r>
                        </m:e>
                        <m:sup>
                          <m:r>
                            <a:rPr lang="en-US" i="1">
                              <a:latin typeface="Cambria Math" panose="02040503050406030204" pitchFamily="18" charset="0"/>
                              <a:ea typeface="Times New Roman" panose="02020603050405020304" pitchFamily="18" charset="0"/>
                              <a:cs typeface="2  Kamran" panose="00000400000000000000" pitchFamily="2" charset="-78"/>
                            </a:rPr>
                            <m:t>2</m:t>
                          </m:r>
                        </m:sup>
                      </m:sSup>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4</m:t>
                      </m:r>
                      <m:r>
                        <a:rPr lang="en-US" i="1">
                          <a:latin typeface="Cambria Math" panose="02040503050406030204" pitchFamily="18" charset="0"/>
                          <a:ea typeface="Times New Roman" panose="02020603050405020304" pitchFamily="18" charset="0"/>
                          <a:cs typeface="2  Kamran" panose="00000400000000000000" pitchFamily="2" charset="-78"/>
                        </a:rPr>
                        <m:t>∗</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450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e>
                      </m:d>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121</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𝑏</m:t>
                          </m:r>
                          <m:r>
                            <a:rPr lang="en-US" i="1">
                              <a:latin typeface="Cambria Math" panose="02040503050406030204" pitchFamily="18" charset="0"/>
                              <a:ea typeface="Times New Roman" panose="02020603050405020304" pitchFamily="18" charset="0"/>
                              <a:cs typeface="2  Kamran" panose="00000400000000000000" pitchFamily="2" charset="-78"/>
                            </a:rPr>
                            <m:t>±</m:t>
                          </m:r>
                          <m:rad>
                            <m:radPr>
                              <m:degHide m:val="on"/>
                              <m:ctrlPr>
                                <a:rPr lang="en-US" i="1">
                                  <a:latin typeface="Cambria Math" panose="02040503050406030204" pitchFamily="18" charset="0"/>
                                  <a:ea typeface="Times New Roman" panose="02020603050405020304" pitchFamily="18" charset="0"/>
                                  <a:cs typeface="2  Kamran" panose="00000400000000000000" pitchFamily="2" charset="-78"/>
                                </a:rPr>
                              </m:ctrlPr>
                            </m:radPr>
                            <m:deg/>
                            <m:e>
                              <m:r>
                                <a:rPr lang="en-US" i="1">
                                  <a:latin typeface="Cambria Math" panose="02040503050406030204" pitchFamily="18" charset="0"/>
                                  <a:ea typeface="Times New Roman" panose="02020603050405020304" pitchFamily="18" charset="0"/>
                                  <a:cs typeface="2  Kamran" panose="00000400000000000000" pitchFamily="2" charset="-78"/>
                                </a:rPr>
                                <m:t>∆</m:t>
                              </m:r>
                            </m:e>
                          </m:rad>
                        </m:num>
                        <m:den>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𝑎</m:t>
                          </m:r>
                        </m:den>
                      </m:f>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11</m:t>
                          </m:r>
                        </m:num>
                        <m:den>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den>
                      </m:f>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61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11</m:t>
                                  </m:r>
                                </m:num>
                                <m:den>
                                  <m:r>
                                    <a:rPr lang="en-US" i="1">
                                      <a:latin typeface="Cambria Math" panose="02040503050406030204" pitchFamily="18" charset="0"/>
                                      <a:ea typeface="Times New Roman" panose="02020603050405020304" pitchFamily="18" charset="0"/>
                                      <a:cs typeface="2  Kamran" panose="00000400000000000000" pitchFamily="2" charset="-78"/>
                                    </a:rPr>
                                    <m:t>4</m:t>
                                  </m:r>
                                </m:den>
                              </m:f>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18</m:t>
                              </m:r>
                              <m:r>
                                <a:rPr lang="en-US" i="1">
                                  <a:latin typeface="Cambria Math" panose="02040503050406030204" pitchFamily="18" charset="0"/>
                                  <a:ea typeface="Times New Roman" panose="02020603050405020304" pitchFamily="18" charset="0"/>
                                  <a:cs typeface="2  Kamran" panose="00000400000000000000" pitchFamily="2" charset="-78"/>
                                </a:rPr>
                                <m:t>𝑚𝐴</m:t>
                              </m:r>
                            </m:e>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61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11</m:t>
                                  </m:r>
                                </m:num>
                                <m:den>
                                  <m:r>
                                    <a:rPr lang="en-US" i="1">
                                      <a:latin typeface="Cambria Math" panose="02040503050406030204" pitchFamily="18" charset="0"/>
                                      <a:ea typeface="Times New Roman" panose="02020603050405020304" pitchFamily="18" charset="0"/>
                                      <a:cs typeface="2  Kamran" panose="00000400000000000000" pitchFamily="2" charset="-78"/>
                                    </a:rPr>
                                    <m:t>4</m:t>
                                  </m:r>
                                </m:den>
                              </m:f>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1205</m:t>
                              </m:r>
                              <m:r>
                                <a:rPr lang="en-US" i="1">
                                  <a:latin typeface="Cambria Math" panose="02040503050406030204" pitchFamily="18" charset="0"/>
                                  <a:ea typeface="Times New Roman" panose="02020603050405020304" pitchFamily="18" charset="0"/>
                                  <a:cs typeface="2  Kamran" panose="00000400000000000000" pitchFamily="2" charset="-78"/>
                                </a:rPr>
                                <m:t>𝑚𝐴</m:t>
                              </m:r>
                            </m:e>
                          </m:eqArr>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18</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8</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𝑉</m:t>
                      </m:r>
                      <m:r>
                        <a:rPr lang="en-US" i="1">
                          <a:latin typeface="Cambria Math" panose="02040503050406030204" pitchFamily="18" charset="0"/>
                          <a:ea typeface="Times New Roman" panose="02020603050405020304" pitchFamily="18" charset="0"/>
                          <a:cs typeface="2  Kamran" panose="00000400000000000000" pitchFamily="2" charset="-78"/>
                        </a:rPr>
                        <m:t>&lt;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r>
                        <a:rPr lang="en-US" i="1">
                          <a:latin typeface="Cambria Math" panose="02040503050406030204" pitchFamily="18" charset="0"/>
                          <a:ea typeface="Times New Roman" panose="02020603050405020304" pitchFamily="18" charset="0"/>
                          <a:cs typeface="2  Kamran" panose="00000400000000000000" pitchFamily="2" charset="-78"/>
                        </a:rPr>
                        <m:t> </m:t>
                      </m:r>
                      <m:r>
                        <a:rPr lang="fa-IR">
                          <a:latin typeface="Cambria Math" panose="02040503050406030204" pitchFamily="18" charset="0"/>
                          <a:ea typeface="Times New Roman" panose="02020603050405020304" pitchFamily="18" charset="0"/>
                          <a:cs typeface="2  Kamran" panose="00000400000000000000" pitchFamily="2" charset="-78"/>
                        </a:rPr>
                        <m:t>ق</m:t>
                      </m:r>
                      <m:r>
                        <a:rPr lang="fa-IR" b="1">
                          <a:latin typeface="Cambria Math" panose="02040503050406030204" pitchFamily="18" charset="0"/>
                          <a:ea typeface="Times New Roman" panose="02020603050405020304" pitchFamily="18" charset="0"/>
                          <a:cs typeface="Cambria Math" panose="02040503050406030204" pitchFamily="18" charset="0"/>
                        </a:rPr>
                        <m:t> </m:t>
                      </m:r>
                      <m:r>
                        <a:rPr lang="fa-IR">
                          <a:latin typeface="Cambria Math" panose="02040503050406030204" pitchFamily="18" charset="0"/>
                          <a:ea typeface="Times New Roman" panose="02020603050405020304" pitchFamily="18" charset="0"/>
                          <a:cs typeface="2  Kamran" panose="00000400000000000000" pitchFamily="2" charset="-78"/>
                        </a:rPr>
                        <m:t>ق</m:t>
                      </m:r>
                      <m:r>
                        <a:rPr lang="fa-IR" b="1">
                          <a:latin typeface="Cambria Math" panose="02040503050406030204" pitchFamily="18" charset="0"/>
                          <a:ea typeface="Times New Roman" panose="02020603050405020304" pitchFamily="18" charset="0"/>
                          <a:cs typeface="Cambria Math" panose="02040503050406030204" pitchFamily="18" charset="0"/>
                        </a:rPr>
                        <m:t> </m:t>
                      </m:r>
                      <m:r>
                        <a:rPr lang="fa-IR">
                          <a:latin typeface="Cambria Math" panose="02040503050406030204" pitchFamily="18" charset="0"/>
                          <a:ea typeface="Times New Roman" panose="02020603050405020304" pitchFamily="18" charset="0"/>
                          <a:cs typeface="2  Kamran" panose="00000400000000000000" pitchFamily="2" charset="-78"/>
                        </a:rPr>
                        <m:t>غ</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𝑉𝐷</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25</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75</m:t>
                      </m:r>
                      <m:r>
                        <a:rPr lang="en-US" i="1">
                          <a:latin typeface="Cambria Math" panose="02040503050406030204" pitchFamily="18" charset="0"/>
                          <a:ea typeface="Times New Roman" panose="02020603050405020304" pitchFamily="18" charset="0"/>
                          <a:cs typeface="2  Kamran" panose="00000400000000000000" pitchFamily="2" charset="-78"/>
                        </a:rPr>
                        <m:t>&gt;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75</m:t>
                      </m:r>
                      <m:r>
                        <a:rPr lang="en-US" i="1">
                          <a:latin typeface="Cambria Math" panose="02040503050406030204" pitchFamily="18" charset="0"/>
                          <a:ea typeface="Times New Roman" panose="02020603050405020304" pitchFamily="18" charset="0"/>
                          <a:cs typeface="2  Kamran" panose="00000400000000000000" pitchFamily="2" charset="-78"/>
                        </a:rPr>
                        <m:t> </m:t>
                      </m:r>
                      <m:r>
                        <a:rPr lang="fa-IR">
                          <a:latin typeface="Cambria Math" panose="02040503050406030204" pitchFamily="18" charset="0"/>
                          <a:ea typeface="Times New Roman" panose="02020603050405020304" pitchFamily="18" charset="0"/>
                          <a:cs typeface="2  Kamran" panose="00000400000000000000" pitchFamily="2" charset="-78"/>
                        </a:rPr>
                        <m:t>ق</m:t>
                      </m:r>
                      <m:r>
                        <a:rPr lang="fa-IR" b="1">
                          <a:latin typeface="Cambria Math" panose="02040503050406030204" pitchFamily="18" charset="0"/>
                          <a:ea typeface="Times New Roman" panose="02020603050405020304" pitchFamily="18" charset="0"/>
                          <a:cs typeface="Cambria Math" panose="02040503050406030204" pitchFamily="18" charset="0"/>
                        </a:rPr>
                        <m:t> </m:t>
                      </m:r>
                      <m:r>
                        <a:rPr lang="fa-IR">
                          <a:latin typeface="Cambria Math" panose="02040503050406030204" pitchFamily="18" charset="0"/>
                          <a:ea typeface="Times New Roman" panose="02020603050405020304" pitchFamily="18" charset="0"/>
                          <a:cs typeface="2  Kamran" panose="00000400000000000000" pitchFamily="2" charset="-78"/>
                        </a:rPr>
                        <m:t>ق</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𝑔𝑚</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m:t>
                          </m:r>
                        </m:num>
                        <m:den>
                          <m:r>
                            <a:rPr lang="en-US" i="1">
                              <a:latin typeface="Cambria Math" panose="02040503050406030204" pitchFamily="18" charset="0"/>
                              <a:ea typeface="Times New Roman" panose="02020603050405020304" pitchFamily="18" charset="0"/>
                              <a:cs typeface="2  Kamran" panose="00000400000000000000" pitchFamily="2" charset="-78"/>
                            </a:rPr>
                            <m:t>𝑟𝑑</m:t>
                          </m:r>
                        </m:den>
                      </m:f>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𝑖𝑑</m:t>
                              </m:r>
                            </m:sub>
                          </m:sSub>
                        </m:num>
                        <m:den>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𝑣𝑑</m:t>
                              </m:r>
                            </m:sub>
                          </m:sSub>
                        </m:den>
                      </m:f>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200</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𝑉𝐷</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e>
                      </m:d>
                      <m:r>
                        <a:rPr lang="en-US" i="1">
                          <a:latin typeface="Cambria Math" panose="02040503050406030204" pitchFamily="18" charset="0"/>
                          <a:ea typeface="Times New Roman" panose="02020603050405020304" pitchFamily="18" charset="0"/>
                          <a:cs typeface="2  Kamran" panose="00000400000000000000" pitchFamily="2" charset="-78"/>
                        </a:rPr>
                        <m:t>                             →</m:t>
                      </m:r>
                      <m:r>
                        <a:rPr lang="en-US" i="1">
                          <a:latin typeface="Cambria Math" panose="02040503050406030204" pitchFamily="18" charset="0"/>
                          <a:ea typeface="Times New Roman" panose="02020603050405020304" pitchFamily="18" charset="0"/>
                          <a:cs typeface="2  Kamran" panose="00000400000000000000" pitchFamily="2" charset="-78"/>
                        </a:rPr>
                        <m:t>𝑔𝑚</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m:t>
                          </m:r>
                        </m:num>
                        <m:den>
                          <m:r>
                            <a:rPr lang="en-US" i="1">
                              <a:latin typeface="Cambria Math" panose="02040503050406030204" pitchFamily="18" charset="0"/>
                              <a:ea typeface="Times New Roman" panose="02020603050405020304" pitchFamily="18" charset="0"/>
                              <a:cs typeface="2  Kamran" panose="00000400000000000000" pitchFamily="2" charset="-78"/>
                            </a:rPr>
                            <m:t>𝑟𝑑</m:t>
                          </m:r>
                        </m:den>
                      </m:f>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100</m:t>
                      </m:r>
                      <m:r>
                        <a:rPr lang="en-US" i="1">
                          <a:latin typeface="Cambria Math" panose="02040503050406030204" pitchFamily="18" charset="0"/>
                          <a:ea typeface="Times New Roman" panose="02020603050405020304" pitchFamily="18" charset="0"/>
                          <a:cs typeface="2  Kamran" panose="00000400000000000000" pitchFamily="2" charset="-78"/>
                        </a:rPr>
                        <m:t>𝑚</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                                      →</m:t>
                      </m:r>
                      <m:r>
                        <a:rPr lang="en-US" i="1">
                          <a:latin typeface="Cambria Math" panose="02040503050406030204" pitchFamily="18" charset="0"/>
                          <a:ea typeface="Times New Roman" panose="02020603050405020304" pitchFamily="18" charset="0"/>
                          <a:cs typeface="2  Kamran" panose="00000400000000000000" pitchFamily="2" charset="-78"/>
                        </a:rPr>
                        <m:t>𝑟𝑑</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m:t>
                          </m:r>
                        </m:num>
                        <m:den>
                          <m:r>
                            <a:rPr lang="en-US" i="1">
                              <a:latin typeface="Cambria Math" panose="02040503050406030204" pitchFamily="18" charset="0"/>
                              <a:ea typeface="Times New Roman" panose="02020603050405020304" pitchFamily="18" charset="0"/>
                              <a:cs typeface="2  Kamran" panose="00000400000000000000" pitchFamily="2" charset="-78"/>
                            </a:rPr>
                            <m:t>𝑔𝑚</m:t>
                          </m:r>
                        </m:den>
                      </m:f>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m:t>
                          </m:r>
                        </m:num>
                        <m:den>
                          <m:r>
                            <a:rPr lang="en-US" i="1">
                              <a:latin typeface="Cambria Math" panose="02040503050406030204" pitchFamily="18" charset="0"/>
                              <a:ea typeface="Times New Roman" panose="02020603050405020304" pitchFamily="18" charset="0"/>
                              <a:cs typeface="2  Kamran" panose="00000400000000000000" pitchFamily="2" charset="-78"/>
                            </a:rPr>
                            <m:t>100</m:t>
                          </m:r>
                          <m:r>
                            <a:rPr lang="en-US" i="1">
                              <a:latin typeface="Cambria Math" panose="02040503050406030204" pitchFamily="18" charset="0"/>
                              <a:ea typeface="Times New Roman" panose="02020603050405020304" pitchFamily="18" charset="0"/>
                              <a:cs typeface="2  Kamran" panose="00000400000000000000" pitchFamily="2" charset="-78"/>
                            </a:rPr>
                            <m:t>𝑚</m:t>
                          </m:r>
                          <m:r>
                            <a:rPr lang="en-US" i="1">
                              <a:latin typeface="Cambria Math" panose="02040503050406030204" pitchFamily="18" charset="0"/>
                              <a:ea typeface="Times New Roman" panose="02020603050405020304" pitchFamily="18" charset="0"/>
                              <a:cs typeface="2  Kamran" panose="00000400000000000000" pitchFamily="2" charset="-78"/>
                            </a:rPr>
                            <m:t>℧</m:t>
                          </m:r>
                        </m:den>
                      </m:f>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10</m:t>
                      </m:r>
                      <m:r>
                        <m:rPr>
                          <m:sty m:val="p"/>
                        </m:rPr>
                        <a:rPr lang="en-US">
                          <a:latin typeface="Cambria Math" panose="02040503050406030204" pitchFamily="18" charset="0"/>
                          <a:ea typeface="Times New Roman" panose="02020603050405020304" pitchFamily="18" charset="0"/>
                          <a:cs typeface="2  Kamran" panose="00000400000000000000" pitchFamily="2" charset="-78"/>
                        </a:rPr>
                        <m:t>Ω</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rtl="1">
                  <a:lnSpc>
                    <a:spcPct val="107000"/>
                  </a:lnSpc>
                  <a:spcAft>
                    <a:spcPts val="800"/>
                  </a:spcAft>
                </a:pPr>
                <a:r>
                  <a:rPr lang="en-US" dirty="0">
                    <a:latin typeface="Calibri" panose="020F0502020204030204" pitchFamily="34" charset="0"/>
                    <a:ea typeface="Times New Roman" panose="02020603050405020304" pitchFamily="18" charset="0"/>
                    <a:cs typeface="2  Kamran" panose="00000400000000000000" pitchFamily="2" charset="-78"/>
                  </a:rPr>
                  <a:t>=</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𝑡</m:t>
                        </m:r>
                        <m:r>
                          <a:rPr lang="en-US" i="1">
                            <a:latin typeface="Cambria Math" panose="02040503050406030204" pitchFamily="18" charset="0"/>
                            <a:ea typeface="Times New Roman" panose="02020603050405020304" pitchFamily="18" charset="0"/>
                            <a:cs typeface="2  Kamran" panose="00000400000000000000" pitchFamily="2" charset="-78"/>
                          </a:rPr>
                          <m:t>)</m:t>
                        </m:r>
                      </m:sub>
                    </m:sSub>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𝑣𝑠</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𝑡</m:t>
                            </m:r>
                          </m:e>
                        </m:d>
                      </m:num>
                      <m:den>
                        <m:r>
                          <a:rPr lang="en-US" i="1">
                            <a:latin typeface="Cambria Math" panose="02040503050406030204" pitchFamily="18" charset="0"/>
                            <a:ea typeface="Times New Roman" panose="02020603050405020304" pitchFamily="18" charset="0"/>
                            <a:cs typeface="2  Kamran" panose="00000400000000000000" pitchFamily="2" charset="-78"/>
                          </a:rPr>
                          <m:t>110</m:t>
                        </m:r>
                      </m:den>
                    </m:f>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1</m:t>
                        </m:r>
                        <m:func>
                          <m:funcPr>
                            <m:ctrlPr>
                              <a:rPr lang="en-US" i="1">
                                <a:latin typeface="Cambria Math" panose="02040503050406030204" pitchFamily="18" charset="0"/>
                                <a:ea typeface="Times New Roman" panose="02020603050405020304" pitchFamily="18" charset="0"/>
                                <a:cs typeface="2  Kamran" panose="00000400000000000000" pitchFamily="2" charset="-78"/>
                              </a:rPr>
                            </m:ctrlPr>
                          </m:funcPr>
                          <m:fName>
                            <m:r>
                              <m:rPr>
                                <m:sty m:val="p"/>
                              </m:rPr>
                              <a:rPr lang="en-US">
                                <a:latin typeface="Cambria Math" panose="02040503050406030204" pitchFamily="18" charset="0"/>
                                <a:ea typeface="Times New Roman" panose="02020603050405020304" pitchFamily="18" charset="0"/>
                                <a:cs typeface="2  Kamran" panose="00000400000000000000" pitchFamily="2" charset="-78"/>
                              </a:rPr>
                              <m:t>cos</m:t>
                            </m:r>
                          </m:fName>
                          <m:e>
                            <m:r>
                              <a:rPr lang="en-US" i="1">
                                <a:latin typeface="Cambria Math" panose="02040503050406030204" pitchFamily="18" charset="0"/>
                                <a:ea typeface="Times New Roman" panose="02020603050405020304" pitchFamily="18" charset="0"/>
                                <a:cs typeface="2  Kamran" panose="00000400000000000000" pitchFamily="2" charset="-78"/>
                              </a:rPr>
                              <m:t>𝑤𝑡</m:t>
                            </m:r>
                          </m:e>
                        </m:func>
                      </m:num>
                      <m:den>
                        <m:r>
                          <a:rPr lang="en-US" i="1">
                            <a:latin typeface="Cambria Math" panose="02040503050406030204" pitchFamily="18" charset="0"/>
                            <a:ea typeface="Times New Roman" panose="02020603050405020304" pitchFamily="18" charset="0"/>
                            <a:cs typeface="2  Kamran" panose="00000400000000000000" pitchFamily="2" charset="-78"/>
                          </a:rPr>
                          <m:t>110</m:t>
                        </m:r>
                      </m:den>
                    </m:f>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10</m:t>
                        </m:r>
                      </m:num>
                      <m:den>
                        <m:r>
                          <a:rPr lang="en-US" i="1">
                            <a:latin typeface="Cambria Math" panose="02040503050406030204" pitchFamily="18" charset="0"/>
                            <a:ea typeface="Times New Roman" panose="02020603050405020304" pitchFamily="18" charset="0"/>
                            <a:cs typeface="2  Kamran" panose="00000400000000000000" pitchFamily="2" charset="-78"/>
                          </a:rPr>
                          <m:t>11</m:t>
                        </m:r>
                      </m:den>
                    </m:f>
                    <m:func>
                      <m:funcPr>
                        <m:ctrlPr>
                          <a:rPr lang="en-US" i="1">
                            <a:latin typeface="Cambria Math" panose="02040503050406030204" pitchFamily="18" charset="0"/>
                            <a:ea typeface="Times New Roman" panose="02020603050405020304" pitchFamily="18" charset="0"/>
                            <a:cs typeface="2  Kamran" panose="00000400000000000000" pitchFamily="2" charset="-78"/>
                          </a:rPr>
                        </m:ctrlPr>
                      </m:funcPr>
                      <m:fName>
                        <m:r>
                          <m:rPr>
                            <m:sty m:val="p"/>
                          </m:rPr>
                          <a:rPr lang="en-US">
                            <a:latin typeface="Cambria Math" panose="02040503050406030204" pitchFamily="18" charset="0"/>
                            <a:ea typeface="Times New Roman" panose="02020603050405020304" pitchFamily="18" charset="0"/>
                            <a:cs typeface="2  Kamran" panose="00000400000000000000" pitchFamily="2" charset="-78"/>
                          </a:rPr>
                          <m:t>cos</m:t>
                        </m:r>
                      </m:fName>
                      <m:e>
                        <m:r>
                          <a:rPr lang="en-US" i="1">
                            <a:latin typeface="Cambria Math" panose="02040503050406030204" pitchFamily="18" charset="0"/>
                            <a:ea typeface="Times New Roman" panose="02020603050405020304" pitchFamily="18" charset="0"/>
                            <a:cs typeface="2  Kamran" panose="00000400000000000000" pitchFamily="2" charset="-78"/>
                          </a:rPr>
                          <m:t>𝑤𝑡</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𝑚𝐴</m:t>
                            </m:r>
                          </m:e>
                        </m:d>
                      </m:e>
                    </m:func>
                  </m:oMath>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𝐼𝐷</m:t>
                          </m:r>
                        </m:e>
                        <m: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𝑡</m:t>
                          </m:r>
                          <m:r>
                            <a:rPr lang="en-US" i="1">
                              <a:latin typeface="Cambria Math" panose="02040503050406030204" pitchFamily="18" charset="0"/>
                              <a:ea typeface="Times New Roman" panose="02020603050405020304" pitchFamily="18" charset="0"/>
                              <a:cs typeface="2  Kamran" panose="00000400000000000000" pitchFamily="2" charset="-78"/>
                            </a:rPr>
                            <m:t>)</m:t>
                          </m:r>
                        </m:sub>
                      </m:sSub>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5</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10</m:t>
                              </m:r>
                            </m:num>
                            <m:den>
                              <m:r>
                                <a:rPr lang="en-US" i="1">
                                  <a:latin typeface="Cambria Math" panose="02040503050406030204" pitchFamily="18" charset="0"/>
                                  <a:ea typeface="Times New Roman" panose="02020603050405020304" pitchFamily="18" charset="0"/>
                                  <a:cs typeface="2  Kamran" panose="00000400000000000000" pitchFamily="2" charset="-78"/>
                                </a:rPr>
                                <m:t>11</m:t>
                              </m:r>
                            </m:den>
                          </m:f>
                          <m:func>
                            <m:funcPr>
                              <m:ctrlPr>
                                <a:rPr lang="en-US" i="1">
                                  <a:latin typeface="Cambria Math" panose="02040503050406030204" pitchFamily="18" charset="0"/>
                                  <a:ea typeface="Times New Roman" panose="02020603050405020304" pitchFamily="18" charset="0"/>
                                  <a:cs typeface="2  Kamran" panose="00000400000000000000" pitchFamily="2" charset="-78"/>
                                </a:rPr>
                              </m:ctrlPr>
                            </m:funcPr>
                            <m:fName>
                              <m:r>
                                <m:rPr>
                                  <m:sty m:val="p"/>
                                </m:rPr>
                                <a:rPr lang="en-US">
                                  <a:latin typeface="Cambria Math" panose="02040503050406030204" pitchFamily="18" charset="0"/>
                                  <a:ea typeface="Times New Roman" panose="02020603050405020304" pitchFamily="18" charset="0"/>
                                  <a:cs typeface="2  Kamran" panose="00000400000000000000" pitchFamily="2" charset="-78"/>
                                </a:rPr>
                                <m:t>cos</m:t>
                              </m:r>
                            </m:fName>
                            <m:e>
                              <m:r>
                                <a:rPr lang="en-US" i="1">
                                  <a:latin typeface="Cambria Math" panose="02040503050406030204" pitchFamily="18" charset="0"/>
                                  <a:ea typeface="Times New Roman" panose="02020603050405020304" pitchFamily="18" charset="0"/>
                                  <a:cs typeface="2  Kamran" panose="00000400000000000000" pitchFamily="2" charset="-78"/>
                                </a:rPr>
                                <m:t>𝑤𝑡</m:t>
                              </m:r>
                            </m:e>
                          </m:func>
                        </m:e>
                      </m:d>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𝑚𝐴</m:t>
                          </m:r>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 name="Rectangle 1">
                <a:extLst>
                  <a:ext uri="{FF2B5EF4-FFF2-40B4-BE49-F238E27FC236}">
                    <a16:creationId xmlns:a16="http://schemas.microsoft.com/office/drawing/2014/main" id="{37DBAC59-65F2-48C5-AB64-4FC3C6C1B6C3}"/>
                  </a:ext>
                </a:extLst>
              </p:cNvPr>
              <p:cNvSpPr>
                <a:spLocks noRot="1" noChangeAspect="1" noMove="1" noResize="1" noEditPoints="1" noAdjustHandles="1" noChangeArrowheads="1" noChangeShapeType="1" noTextEdit="1"/>
              </p:cNvSpPr>
              <p:nvPr/>
            </p:nvSpPr>
            <p:spPr>
              <a:xfrm>
                <a:off x="2321997" y="153383"/>
                <a:ext cx="10250556" cy="6443944"/>
              </a:xfrm>
              <a:prstGeom prst="rect">
                <a:avLst/>
              </a:prstGeom>
              <a:blipFill>
                <a:blip r:embed="rId2"/>
                <a:stretch>
                  <a:fillRect l="-476"/>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8F9299B0-EBC0-4F4C-A477-82A5213F6206}"/>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2B9D5CC6-CDAE-4F26-B28F-5129F167764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328CFA1B-A92D-4E93-B07A-C4AA32434316}"/>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9" action="ppaction://hlinksldjump"/>
            <a:extLst>
              <a:ext uri="{FF2B5EF4-FFF2-40B4-BE49-F238E27FC236}">
                <a16:creationId xmlns:a16="http://schemas.microsoft.com/office/drawing/2014/main" id="{F14F10DF-CB1B-4391-99D6-49E9FEFFCAEF}"/>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8556096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8)">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623-DA9E-4A49-B2E8-C8566E10B42D}"/>
              </a:ext>
            </a:extLst>
          </p:cNvPr>
          <p:cNvSpPr>
            <a:spLocks noGrp="1"/>
          </p:cNvSpPr>
          <p:nvPr>
            <p:ph type="title"/>
          </p:nvPr>
        </p:nvSpPr>
        <p:spPr>
          <a:xfrm>
            <a:off x="1510816" y="-100925"/>
            <a:ext cx="10018713" cy="1752599"/>
          </a:xfrm>
        </p:spPr>
        <p:txBody>
          <a:bodyPr/>
          <a:lstStyle/>
          <a:p>
            <a:r>
              <a:rPr lang="fa-IR" b="1" dirty="0">
                <a:latin typeface="Calibri" panose="020F0502020204030204" pitchFamily="34" charset="0"/>
                <a:ea typeface="Calibri" panose="020F0502020204030204" pitchFamily="34" charset="0"/>
                <a:cs typeface="2  Kamran" panose="00000400000000000000" pitchFamily="2" charset="-78"/>
              </a:rPr>
              <a:t>مدارات برش گر </a:t>
            </a:r>
            <a:endParaRPr lang="en-US" dirty="0"/>
          </a:p>
        </p:txBody>
      </p:sp>
      <p:sp>
        <p:nvSpPr>
          <p:cNvPr id="3" name="Rectangle 2">
            <a:extLst>
              <a:ext uri="{FF2B5EF4-FFF2-40B4-BE49-F238E27FC236}">
                <a16:creationId xmlns:a16="http://schemas.microsoft.com/office/drawing/2014/main" id="{D90A2B3D-2FCC-4987-B6F6-ED17B6DBBA00}"/>
              </a:ext>
            </a:extLst>
          </p:cNvPr>
          <p:cNvSpPr/>
          <p:nvPr/>
        </p:nvSpPr>
        <p:spPr>
          <a:xfrm>
            <a:off x="2875039" y="1480549"/>
            <a:ext cx="9077739" cy="1475404"/>
          </a:xfrm>
          <a:prstGeom prst="rect">
            <a:avLst/>
          </a:prstGeom>
        </p:spPr>
        <p:txBody>
          <a:bodyPr wrap="square">
            <a:spAutoFit/>
          </a:bodyPr>
          <a:lstStyle/>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مدارات برش را مدارات محدود کننده می نامند . در این مدار ها  برای انتخاب بخشی از یک سیگنال که بالا تر یا پایین از مقدار معیین میباشد به کار میرود . رد اکثر این مدارات برای راحتی تحلیل دیود را ایده ال فرض میکنیم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3DE90CA-B5E1-4378-A067-AB53315E4F16}"/>
              </a:ext>
            </a:extLst>
          </p:cNvPr>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33355" y="2955953"/>
            <a:ext cx="2871056" cy="2808078"/>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5" name="Picture 4">
            <a:hlinkClick r:id="rId4" action="ppaction://hlinksldjump"/>
            <a:extLst>
              <a:ext uri="{FF2B5EF4-FFF2-40B4-BE49-F238E27FC236}">
                <a16:creationId xmlns:a16="http://schemas.microsoft.com/office/drawing/2014/main" id="{5BC20EC1-980D-4C3C-9F64-7FB4F6E3E09D}"/>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6" action="ppaction://hlinksldjump"/>
            <a:extLst>
              <a:ext uri="{FF2B5EF4-FFF2-40B4-BE49-F238E27FC236}">
                <a16:creationId xmlns:a16="http://schemas.microsoft.com/office/drawing/2014/main" id="{79A1762B-8A86-44B2-9F95-24A06CD36854}"/>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8" action="ppaction://hlinksldjump"/>
            <a:extLst>
              <a:ext uri="{FF2B5EF4-FFF2-40B4-BE49-F238E27FC236}">
                <a16:creationId xmlns:a16="http://schemas.microsoft.com/office/drawing/2014/main" id="{5D87815F-F8BB-4938-A315-0AC12D56293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8" name="Picture 7">
            <a:hlinkClick r:id="rId10" action="ppaction://hlinksldjump"/>
            <a:extLst>
              <a:ext uri="{FF2B5EF4-FFF2-40B4-BE49-F238E27FC236}">
                <a16:creationId xmlns:a16="http://schemas.microsoft.com/office/drawing/2014/main" id="{511DF34B-A6DF-40B5-9EBD-E6720655ECA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389157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5"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par>
                          <p:cTn id="26" fill="hold">
                            <p:stCondLst>
                              <p:cond delay="4000"/>
                            </p:stCondLst>
                            <p:childTnLst>
                              <p:par>
                                <p:cTn id="27" presetID="6"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F300FF2-3E7B-4559-9F75-9AD09AA64BDC}"/>
                  </a:ext>
                </a:extLst>
              </p:cNvPr>
              <p:cNvSpPr/>
              <p:nvPr/>
            </p:nvSpPr>
            <p:spPr>
              <a:xfrm>
                <a:off x="556591" y="430487"/>
                <a:ext cx="6096000" cy="2434897"/>
              </a:xfrm>
              <a:prstGeom prst="rect">
                <a:avLst/>
              </a:prstGeom>
            </p:spPr>
            <p:txBody>
              <a:bodyPr>
                <a:spAutoFit/>
              </a:bodyPr>
              <a:lstStyle/>
              <a:p>
                <a:pPr algn="r" rtl="1">
                  <a:lnSpc>
                    <a:spcPct val="107000"/>
                  </a:lnSpc>
                  <a:spcAft>
                    <a:spcPts val="800"/>
                  </a:spcAft>
                </a:pPr>
                <a:r>
                  <a:rPr lang="fa-IR" sz="2000" b="1" dirty="0">
                    <a:latin typeface="Calibri" panose="020F0502020204030204" pitchFamily="34" charset="0"/>
                    <a:ea typeface="Calibri" panose="020F0502020204030204" pitchFamily="34"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𝐼𝐹</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𝑉𝑖</m:t>
                      </m:r>
                      <m:r>
                        <a:rPr lang="en-US" sz="2000" i="1">
                          <a:latin typeface="Cambria Math" panose="02040503050406030204" pitchFamily="18" charset="0"/>
                          <a:ea typeface="Calibri" panose="020F0502020204030204" pitchFamily="34" charset="0"/>
                          <a:cs typeface="2  Kamran" panose="00000400000000000000" pitchFamily="2" charset="-78"/>
                        </a:rPr>
                        <m:t>&lt;</m:t>
                      </m:r>
                      <m:r>
                        <a:rPr lang="en-US" sz="2000" i="1">
                          <a:latin typeface="Cambria Math" panose="02040503050406030204" pitchFamily="18" charset="0"/>
                          <a:ea typeface="Calibri" panose="020F0502020204030204" pitchFamily="34" charset="0"/>
                          <a:cs typeface="2  Kamran" panose="00000400000000000000" pitchFamily="2" charset="-78"/>
                        </a:rPr>
                        <m:t>𝑉𝑅</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𝐷</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𝑜𝑓𝑓</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2000" i="1" dirty="0">
                    <a:latin typeface="Calibri" panose="020F0502020204030204" pitchFamily="34" charset="0"/>
                    <a:ea typeface="Times New Roman" panose="02020603050405020304" pitchFamily="18"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2  Kamran" panose="00000400000000000000" pitchFamily="2" charset="-78"/>
                        </a:rPr>
                        <m:t>𝐼𝐹</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𝑉𝑅</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𝐷</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𝑜𝑛</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2000" i="1" dirty="0">
                    <a:latin typeface="Calibri" panose="020F0502020204030204" pitchFamily="34" charset="0"/>
                    <a:ea typeface="Times New Roman" panose="02020603050405020304" pitchFamily="18" charset="0"/>
                    <a:cs typeface="2  Kamran" panose="00000400000000000000" pitchFamily="2" charset="-78"/>
                  </a:rPr>
                  <a:t>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7F300FF2-3E7B-4559-9F75-9AD09AA64BDC}"/>
                  </a:ext>
                </a:extLst>
              </p:cNvPr>
              <p:cNvSpPr>
                <a:spLocks noRot="1" noChangeAspect="1" noMove="1" noResize="1" noEditPoints="1" noAdjustHandles="1" noChangeArrowheads="1" noChangeShapeType="1" noTextEdit="1"/>
              </p:cNvSpPr>
              <p:nvPr/>
            </p:nvSpPr>
            <p:spPr>
              <a:xfrm>
                <a:off x="556591" y="430487"/>
                <a:ext cx="6096000" cy="2434897"/>
              </a:xfrm>
              <a:prstGeom prst="rect">
                <a:avLst/>
              </a:prstGeom>
              <a:blipFill>
                <a:blip r:embed="rId2"/>
                <a:stretch>
                  <a:fillRect t="-1754" r="-110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14E248D-97CF-4432-9848-A0E881D84B00}"/>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27561" y="133411"/>
            <a:ext cx="3578087" cy="264510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97890AD0-61D9-4F47-B22E-09EDC20750F0}"/>
              </a:ext>
            </a:extLst>
          </p:cNvPr>
          <p:cNvPicPr/>
          <p:nvPr/>
        </p:nvPicPr>
        <p:blipFill>
          <a:blip r:embed="rId5">
            <a:extLst>
              <a:ext uri="{28A0092B-C50C-407E-A947-70E740481C1C}">
                <a14:useLocalDpi xmlns:a14="http://schemas.microsoft.com/office/drawing/2010/main" val="0"/>
              </a:ext>
            </a:extLst>
          </a:blip>
          <a:stretch>
            <a:fillRect/>
          </a:stretch>
        </p:blipFill>
        <p:spPr>
          <a:xfrm>
            <a:off x="1790703" y="2865384"/>
            <a:ext cx="5312579" cy="251460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sp>
        <p:nvSpPr>
          <p:cNvPr id="5" name="Rectangle 4">
            <a:extLst>
              <a:ext uri="{FF2B5EF4-FFF2-40B4-BE49-F238E27FC236}">
                <a16:creationId xmlns:a16="http://schemas.microsoft.com/office/drawing/2014/main" id="{9354B7A4-B2D6-4CA8-9517-980166D94E2E}"/>
              </a:ext>
            </a:extLst>
          </p:cNvPr>
          <p:cNvSpPr/>
          <p:nvPr/>
        </p:nvSpPr>
        <p:spPr>
          <a:xfrm>
            <a:off x="4341242" y="5614808"/>
            <a:ext cx="7726795" cy="487506"/>
          </a:xfrm>
          <a:prstGeom prst="rect">
            <a:avLst/>
          </a:prstGeom>
        </p:spPr>
        <p:txBody>
          <a:bodyPr wrap="none">
            <a:spAutoFit/>
          </a:bodyPr>
          <a:lstStyle/>
          <a:p>
            <a:pPr algn="r" rtl="1">
              <a:lnSpc>
                <a:spcPct val="107000"/>
              </a:lnSpc>
              <a:spcAft>
                <a:spcPts val="800"/>
              </a:spcAft>
            </a:pPr>
            <a:r>
              <a:rPr lang="fa-IR" sz="2400" b="1" dirty="0">
                <a:latin typeface="Calibri" panose="020F0502020204030204" pitchFamily="34" charset="0"/>
                <a:ea typeface="Calibri" panose="020F0502020204030204" pitchFamily="34" charset="0"/>
                <a:cs typeface="2  Kamran" panose="00000400000000000000" pitchFamily="2" charset="-78"/>
              </a:rPr>
              <a:t>سه مدل دیگری نیز دارد که با تعویض قطب های قطب های باطری و دیود امکان پذیر میباشد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hlinkClick r:id="rId6" action="ppaction://hlinksldjump"/>
            <a:extLst>
              <a:ext uri="{FF2B5EF4-FFF2-40B4-BE49-F238E27FC236}">
                <a16:creationId xmlns:a16="http://schemas.microsoft.com/office/drawing/2014/main" id="{C106185E-FE1A-4A6D-9790-9C14EC89BCC6}"/>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8" action="ppaction://hlinksldjump"/>
            <a:extLst>
              <a:ext uri="{FF2B5EF4-FFF2-40B4-BE49-F238E27FC236}">
                <a16:creationId xmlns:a16="http://schemas.microsoft.com/office/drawing/2014/main" id="{84B51FFE-E63E-49BC-9F63-623308CFF6A6}"/>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0" action="ppaction://hlinksldjump"/>
            <a:extLst>
              <a:ext uri="{FF2B5EF4-FFF2-40B4-BE49-F238E27FC236}">
                <a16:creationId xmlns:a16="http://schemas.microsoft.com/office/drawing/2014/main" id="{48FC2C6F-53F0-4710-99F9-C257B86BAF8D}"/>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2" action="ppaction://hlinksldjump"/>
            <a:extLst>
              <a:ext uri="{FF2B5EF4-FFF2-40B4-BE49-F238E27FC236}">
                <a16:creationId xmlns:a16="http://schemas.microsoft.com/office/drawing/2014/main" id="{4D066AB7-5626-408C-91E7-CEC4EE87ED34}"/>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4210733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1B75EC-585D-41DE-A0B2-737A7811268C}"/>
              </a:ext>
            </a:extLst>
          </p:cNvPr>
          <p:cNvSpPr/>
          <p:nvPr/>
        </p:nvSpPr>
        <p:spPr>
          <a:xfrm>
            <a:off x="3180522" y="680688"/>
            <a:ext cx="8282609" cy="954107"/>
          </a:xfrm>
          <a:prstGeom prst="rect">
            <a:avLst/>
          </a:prstGeom>
        </p:spPr>
        <p:txBody>
          <a:bodyPr wrap="square">
            <a:spAutoFit/>
          </a:bodyPr>
          <a:lstStyle/>
          <a:p>
            <a:pPr algn="r"/>
            <a:r>
              <a:rPr lang="fa-IR" sz="2800" b="1" dirty="0">
                <a:latin typeface="Calibri" panose="020F0502020204030204" pitchFamily="34" charset="0"/>
                <a:ea typeface="Calibri" panose="020F0502020204030204" pitchFamily="34" charset="0"/>
                <a:cs typeface="2  Kamran" panose="00000400000000000000" pitchFamily="2" charset="-78"/>
              </a:rPr>
              <a:t>مدار برش فوق : دیود را ایده ال فرض میکنیم  چنانچه دیود را واقعی فرض کنیم به جای دیود باید مدل پاره خطی قرار دهیم </a:t>
            </a:r>
            <a:endParaRPr lang="en-US" sz="2800" b="1" dirty="0"/>
          </a:p>
        </p:txBody>
      </p:sp>
      <p:pic>
        <p:nvPicPr>
          <p:cNvPr id="3" name="Picture 2">
            <a:extLst>
              <a:ext uri="{FF2B5EF4-FFF2-40B4-BE49-F238E27FC236}">
                <a16:creationId xmlns:a16="http://schemas.microsoft.com/office/drawing/2014/main" id="{5A707133-A80D-4796-8237-C476FA81C8FF}"/>
              </a:ext>
            </a:extLst>
          </p:cNvPr>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28137" y="1776094"/>
            <a:ext cx="3532975" cy="230557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4153D99-209F-4DA8-9504-3FAA341806D5}"/>
                  </a:ext>
                </a:extLst>
              </p:cNvPr>
              <p:cNvSpPr/>
              <p:nvPr/>
            </p:nvSpPr>
            <p:spPr>
              <a:xfrm>
                <a:off x="5777947" y="1776094"/>
                <a:ext cx="6096000" cy="2634247"/>
              </a:xfrm>
              <a:prstGeom prst="rect">
                <a:avLst/>
              </a:prstGeom>
            </p:spPr>
            <p:txBody>
              <a:bodyPr>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2  Kamran" panose="00000400000000000000" pitchFamily="2" charset="-78"/>
                        </a:rPr>
                        <m:t>𝑖𝑓</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𝑣𝑖</m:t>
                      </m:r>
                      <m:r>
                        <a:rPr lang="en-US" i="1">
                          <a:latin typeface="Cambria Math" panose="02040503050406030204" pitchFamily="18" charset="0"/>
                          <a:ea typeface="Calibri" panose="020F0502020204030204" pitchFamily="34" charset="0"/>
                          <a:cs typeface="2  Kamran" panose="00000400000000000000" pitchFamily="2" charset="-78"/>
                        </a:rPr>
                        <m:t>&lt;</m:t>
                      </m:r>
                      <m:d>
                        <m:dPr>
                          <m:ctrlPr>
                            <a:rPr lang="en-US" i="1">
                              <a:latin typeface="Cambria Math" panose="02040503050406030204" pitchFamily="18" charset="0"/>
                              <a:ea typeface="Calibri" panose="020F0502020204030204" pitchFamily="34" charset="0"/>
                              <a:cs typeface="2  Kamran" panose="00000400000000000000" pitchFamily="2" charset="-78"/>
                            </a:rPr>
                          </m:ctrlPr>
                        </m:dPr>
                        <m:e>
                          <m:r>
                            <a:rPr lang="en-US" i="1">
                              <a:latin typeface="Cambria Math" panose="02040503050406030204" pitchFamily="18" charset="0"/>
                              <a:ea typeface="Calibri" panose="020F0502020204030204" pitchFamily="34" charset="0"/>
                              <a:cs typeface="2  Kamran" panose="00000400000000000000" pitchFamily="2" charset="-78"/>
                            </a:rPr>
                            <m:t>𝑣</m:t>
                          </m:r>
                          <m:r>
                            <a:rPr lang="en-US" i="1">
                              <a:latin typeface="Cambria Math" panose="02040503050406030204" pitchFamily="18" charset="0"/>
                              <a:ea typeface="Calibri" panose="020F0502020204030204" pitchFamily="34" charset="0"/>
                              <a:cs typeface="2  Kamran" panose="00000400000000000000" pitchFamily="2" charset="-78"/>
                            </a:rPr>
                            <m:t>𝛿</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𝑣𝑅</m:t>
                          </m:r>
                        </m:e>
                      </m:d>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𝐷</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𝑜𝑓𝑓</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𝑣𝑜</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𝑣𝑖</m:t>
                      </m:r>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𝑖𝑓</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𝑣𝑖</m:t>
                      </m:r>
                      <m:r>
                        <a:rPr lang="en-US" i="1">
                          <a:latin typeface="Cambria Math" panose="02040503050406030204" pitchFamily="18" charset="0"/>
                          <a:ea typeface="Times New Roman" panose="02020603050405020304" pitchFamily="18" charset="0"/>
                          <a:cs typeface="2  Kamran" panose="00000400000000000000" pitchFamily="2" charset="-78"/>
                        </a:rPr>
                        <m:t>&gt;</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𝑣</m:t>
                          </m:r>
                          <m:r>
                            <a:rPr lang="en-US" i="1">
                              <a:latin typeface="Cambria Math" panose="02040503050406030204" pitchFamily="18" charset="0"/>
                              <a:ea typeface="Times New Roman" panose="02020603050405020304" pitchFamily="18" charset="0"/>
                              <a:cs typeface="2  Kamran" panose="00000400000000000000" pitchFamily="2" charset="-78"/>
                            </a:rPr>
                            <m:t>𝛿</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𝑉𝑅</m:t>
                          </m:r>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2  Kamran" panose="00000400000000000000" pitchFamily="2" charset="-78"/>
                        </a:rPr>
                        <m:t>𝑣𝑜</m:t>
                      </m:r>
                      <m:r>
                        <a:rPr lang="en-US" i="1">
                          <a:latin typeface="Cambria Math" panose="02040503050406030204" pitchFamily="18" charset="0"/>
                          <a:ea typeface="Calibri" panose="020F0502020204030204" pitchFamily="34" charset="0"/>
                          <a:cs typeface="2  Kamran" panose="00000400000000000000" pitchFamily="2" charset="-78"/>
                        </a:rPr>
                        <m:t>=</m:t>
                      </m:r>
                      <m:f>
                        <m:fPr>
                          <m:ctrlPr>
                            <a:rPr lang="en-US" i="1">
                              <a:latin typeface="Cambria Math" panose="02040503050406030204" pitchFamily="18" charset="0"/>
                              <a:ea typeface="Calibri" panose="020F0502020204030204" pitchFamily="34" charset="0"/>
                              <a:cs typeface="2  Kamran" panose="00000400000000000000" pitchFamily="2" charset="-78"/>
                            </a:rPr>
                          </m:ctrlPr>
                        </m:fPr>
                        <m:num>
                          <m:r>
                            <a:rPr lang="en-US" i="1">
                              <a:latin typeface="Cambria Math" panose="02040503050406030204" pitchFamily="18" charset="0"/>
                              <a:ea typeface="Calibri" panose="020F0502020204030204" pitchFamily="34" charset="0"/>
                              <a:cs typeface="2  Kamran" panose="00000400000000000000" pitchFamily="2" charset="-78"/>
                            </a:rPr>
                            <m:t>𝑅𝐹</m:t>
                          </m:r>
                        </m:num>
                        <m:den>
                          <m:r>
                            <a:rPr lang="en-US" i="1">
                              <a:latin typeface="Cambria Math" panose="02040503050406030204" pitchFamily="18" charset="0"/>
                              <a:ea typeface="Calibri" panose="020F0502020204030204" pitchFamily="34" charset="0"/>
                              <a:cs typeface="2  Kamran" panose="00000400000000000000" pitchFamily="2" charset="-78"/>
                            </a:rPr>
                            <m:t>𝑅</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𝑅𝐹</m:t>
                          </m:r>
                        </m:den>
                      </m:f>
                      <m:r>
                        <a:rPr lang="en-US" i="1">
                          <a:latin typeface="Cambria Math" panose="02040503050406030204" pitchFamily="18" charset="0"/>
                          <a:ea typeface="Calibri" panose="020F0502020204030204" pitchFamily="34" charset="0"/>
                          <a:cs typeface="2  Kamran" panose="00000400000000000000" pitchFamily="2" charset="-78"/>
                        </a:rPr>
                        <m:t>𝑣𝑖</m:t>
                      </m:r>
                      <m:r>
                        <a:rPr lang="en-US" i="1">
                          <a:latin typeface="Cambria Math" panose="02040503050406030204" pitchFamily="18" charset="0"/>
                          <a:ea typeface="Calibri" panose="020F0502020204030204" pitchFamily="34" charset="0"/>
                          <a:cs typeface="2  Kamran" panose="00000400000000000000" pitchFamily="2" charset="-78"/>
                        </a:rPr>
                        <m:t>+</m:t>
                      </m:r>
                      <m:f>
                        <m:fPr>
                          <m:ctrlPr>
                            <a:rPr lang="en-US" i="1">
                              <a:latin typeface="Cambria Math" panose="02040503050406030204" pitchFamily="18" charset="0"/>
                              <a:ea typeface="Calibri" panose="020F0502020204030204" pitchFamily="34" charset="0"/>
                              <a:cs typeface="2  Kamran" panose="00000400000000000000" pitchFamily="2" charset="-78"/>
                            </a:rPr>
                          </m:ctrlPr>
                        </m:fPr>
                        <m:num>
                          <m:r>
                            <a:rPr lang="en-US" i="1">
                              <a:latin typeface="Cambria Math" panose="02040503050406030204" pitchFamily="18" charset="0"/>
                              <a:ea typeface="Calibri" panose="020F0502020204030204" pitchFamily="34" charset="0"/>
                              <a:cs typeface="2  Kamran" panose="00000400000000000000" pitchFamily="2" charset="-78"/>
                            </a:rPr>
                            <m:t>𝑅</m:t>
                          </m:r>
                        </m:num>
                        <m:den>
                          <m:r>
                            <a:rPr lang="en-US" i="1">
                              <a:latin typeface="Cambria Math" panose="02040503050406030204" pitchFamily="18" charset="0"/>
                              <a:ea typeface="Calibri" panose="020F0502020204030204" pitchFamily="34" charset="0"/>
                              <a:cs typeface="2  Kamran" panose="00000400000000000000" pitchFamily="2" charset="-78"/>
                            </a:rPr>
                            <m:t>𝑅</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𝑅𝐹</m:t>
                          </m:r>
                        </m:den>
                      </m:f>
                      <m:d>
                        <m:dPr>
                          <m:ctrlPr>
                            <a:rPr lang="en-US" i="1">
                              <a:latin typeface="Cambria Math" panose="02040503050406030204" pitchFamily="18" charset="0"/>
                              <a:ea typeface="Calibri" panose="020F0502020204030204" pitchFamily="34" charset="0"/>
                              <a:cs typeface="2  Kamran" panose="00000400000000000000" pitchFamily="2" charset="-78"/>
                            </a:rPr>
                          </m:ctrlPr>
                        </m:dPr>
                        <m:e>
                          <m:r>
                            <a:rPr lang="en-US" i="1">
                              <a:latin typeface="Cambria Math" panose="02040503050406030204" pitchFamily="18" charset="0"/>
                              <a:ea typeface="Calibri" panose="020F0502020204030204" pitchFamily="34" charset="0"/>
                              <a:cs typeface="2  Kamran" panose="00000400000000000000" pitchFamily="2" charset="-78"/>
                            </a:rPr>
                            <m:t>𝑉𝑅</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𝑉</m:t>
                          </m:r>
                          <m:r>
                            <a:rPr lang="en-US" i="1">
                              <a:latin typeface="Cambria Math" panose="02040503050406030204" pitchFamily="18" charset="0"/>
                              <a:ea typeface="Calibri" panose="020F0502020204030204" pitchFamily="34" charset="0"/>
                              <a:cs typeface="2  Kamran" panose="00000400000000000000" pitchFamily="2" charset="-78"/>
                            </a:rPr>
                            <m:t>𝛿</m:t>
                          </m:r>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dirty="0">
                    <a:latin typeface="Calibri" panose="020F0502020204030204" pitchFamily="34" charset="0"/>
                    <a:ea typeface="Times New Roman" panose="02020603050405020304" pitchFamily="18" charset="0"/>
                    <a:cs typeface="2  Kamran" panose="00000400000000000000" pitchFamily="2" charset="-78"/>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𝐼</m:t>
                      </m:r>
                      <m:r>
                        <a:rPr lang="en-US" i="1">
                          <a:latin typeface="Cambria Math" panose="02040503050406030204" pitchFamily="18" charset="0"/>
                          <a:ea typeface="Times New Roman" panose="02020603050405020304" pitchFamily="18" charset="0"/>
                          <a:cs typeface="2  Kamran" panose="00000400000000000000" pitchFamily="2" charset="-78"/>
                        </a:rPr>
                        <m:t>=</m:t>
                      </m:r>
                      <m:f>
                        <m:fPr>
                          <m:ctrlPr>
                            <a:rPr lang="en-US" i="1">
                              <a:latin typeface="Cambria Math" panose="02040503050406030204" pitchFamily="18" charset="0"/>
                              <a:ea typeface="Times New Roman" panose="02020603050405020304" pitchFamily="18" charset="0"/>
                              <a:cs typeface="2  Kamran" panose="00000400000000000000" pitchFamily="2" charset="-78"/>
                            </a:rPr>
                          </m:ctrlPr>
                        </m:fPr>
                        <m:num>
                          <m:r>
                            <a:rPr lang="en-US" i="1">
                              <a:latin typeface="Cambria Math" panose="02040503050406030204" pitchFamily="18" charset="0"/>
                              <a:ea typeface="Times New Roman" panose="02020603050405020304" pitchFamily="18" charset="0"/>
                              <a:cs typeface="2  Kamran" panose="00000400000000000000" pitchFamily="2" charset="-78"/>
                            </a:rPr>
                            <m:t>𝑣𝑖</m:t>
                          </m:r>
                          <m:r>
                            <a:rPr lang="en-US" i="1">
                              <a:latin typeface="Cambria Math" panose="02040503050406030204" pitchFamily="18" charset="0"/>
                              <a:ea typeface="Times New Roman" panose="02020603050405020304" pitchFamily="18" charset="0"/>
                              <a:cs typeface="2  Kamran" panose="00000400000000000000" pitchFamily="2" charset="-78"/>
                            </a:rPr>
                            <m:t>−</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𝑉𝑅</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m:t>
                              </m:r>
                              <m:r>
                                <a:rPr lang="en-US" i="1">
                                  <a:latin typeface="Cambria Math" panose="02040503050406030204" pitchFamily="18" charset="0"/>
                                  <a:ea typeface="Times New Roman" panose="02020603050405020304" pitchFamily="18" charset="0"/>
                                  <a:cs typeface="2  Kamran" panose="00000400000000000000" pitchFamily="2" charset="-78"/>
                                </a:rPr>
                                <m:t>𝛿</m:t>
                              </m:r>
                            </m:e>
                          </m:d>
                        </m:num>
                        <m:den>
                          <m:r>
                            <a:rPr lang="en-US" i="1">
                              <a:latin typeface="Cambria Math" panose="02040503050406030204" pitchFamily="18" charset="0"/>
                              <a:ea typeface="Times New Roman" panose="02020603050405020304" pitchFamily="18" charset="0"/>
                              <a:cs typeface="2  Kamran" panose="00000400000000000000" pitchFamily="2" charset="-78"/>
                            </a:rPr>
                            <m:t>𝑅</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𝑅𝐹</m:t>
                          </m:r>
                        </m:den>
                      </m:f>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F4153D99-209F-4DA8-9504-3FAA341806D5}"/>
                  </a:ext>
                </a:extLst>
              </p:cNvPr>
              <p:cNvSpPr>
                <a:spLocks noRot="1" noChangeAspect="1" noMove="1" noResize="1" noEditPoints="1" noAdjustHandles="1" noChangeArrowheads="1" noChangeShapeType="1" noTextEdit="1"/>
              </p:cNvSpPr>
              <p:nvPr/>
            </p:nvSpPr>
            <p:spPr>
              <a:xfrm>
                <a:off x="5777947" y="1776094"/>
                <a:ext cx="6096000" cy="26342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5AFD35A-9ED4-438E-B7A7-8C74832997F0}"/>
                  </a:ext>
                </a:extLst>
              </p:cNvPr>
              <p:cNvSpPr/>
              <p:nvPr/>
            </p:nvSpPr>
            <p:spPr>
              <a:xfrm>
                <a:off x="3180522" y="4551640"/>
                <a:ext cx="8282609" cy="1380443"/>
              </a:xfrm>
              <a:prstGeom prst="rect">
                <a:avLst/>
              </a:prstGeom>
            </p:spPr>
            <p:txBody>
              <a:bodyPr wrap="square">
                <a:spAutoFit/>
              </a:bodyPr>
              <a:lstStyle/>
              <a:p>
                <a:pPr marL="457200" algn="r" rtl="1">
                  <a:lnSpc>
                    <a:spcPct val="107000"/>
                  </a:lnSpc>
                  <a:spcAft>
                    <a:spcPts val="800"/>
                  </a:spcAft>
                </a:pPr>
                <a:r>
                  <a:rPr lang="fa-IR" sz="2400" b="1" dirty="0">
                    <a:latin typeface="Calibri" panose="020F0502020204030204" pitchFamily="34" charset="0"/>
                    <a:ea typeface="Times New Roman" panose="02020603050405020304" pitchFamily="18" charset="0"/>
                    <a:cs typeface="2  Kamra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fa-IR" sz="2400" b="1" dirty="0">
                    <a:latin typeface="Calibri" panose="020F0502020204030204" pitchFamily="34" charset="0"/>
                    <a:ea typeface="Calibri" panose="020F0502020204030204" pitchFamily="34" charset="0"/>
                    <a:cs typeface="2  Kamran" panose="00000400000000000000" pitchFamily="2" charset="-78"/>
                  </a:rPr>
                  <a:t>با توجه به فرمول بدست امده برای </a:t>
                </a:r>
                <a14:m>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𝑉𝑂</m:t>
                    </m:r>
                  </m:oMath>
                </a14:m>
                <a:r>
                  <a:rPr lang="en-US" sz="2400" b="1" dirty="0">
                    <a:latin typeface="Calibri" panose="020F0502020204030204" pitchFamily="34" charset="0"/>
                    <a:ea typeface="Calibri" panose="020F0502020204030204" pitchFamily="34" charset="0"/>
                    <a:cs typeface="2  Kamran" panose="00000400000000000000" pitchFamily="2" charset="-78"/>
                  </a:rPr>
                  <a:t> </a:t>
                </a:r>
                <a:r>
                  <a:rPr lang="fa-IR" sz="2400" b="1" dirty="0">
                    <a:latin typeface="Calibri" panose="020F0502020204030204" pitchFamily="34" charset="0"/>
                    <a:ea typeface="Calibri" panose="020F0502020204030204" pitchFamily="34" charset="0"/>
                    <a:cs typeface="2  Kamran" panose="00000400000000000000" pitchFamily="2" charset="-78"/>
                  </a:rPr>
                  <a:t> مشاهده میشود که سیگنال خروجی  به طور کامل برش داده نمیشود و ناصاف است که علت این صاف بودن شیب منحنی است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C5AFD35A-9ED4-438E-B7A7-8C74832997F0}"/>
                  </a:ext>
                </a:extLst>
              </p:cNvPr>
              <p:cNvSpPr>
                <a:spLocks noRot="1" noChangeAspect="1" noMove="1" noResize="1" noEditPoints="1" noAdjustHandles="1" noChangeArrowheads="1" noChangeShapeType="1" noTextEdit="1"/>
              </p:cNvSpPr>
              <p:nvPr/>
            </p:nvSpPr>
            <p:spPr>
              <a:xfrm>
                <a:off x="3180522" y="4551640"/>
                <a:ext cx="8282609" cy="1380443"/>
              </a:xfrm>
              <a:prstGeom prst="rect">
                <a:avLst/>
              </a:prstGeom>
              <a:blipFill>
                <a:blip r:embed="rId5"/>
                <a:stretch>
                  <a:fillRect t="-3982" b="-10619"/>
                </a:stretch>
              </a:blipFill>
            </p:spPr>
            <p:txBody>
              <a:bodyPr/>
              <a:lstStyle/>
              <a:p>
                <a:r>
                  <a:rPr lang="en-US">
                    <a:noFill/>
                  </a:rPr>
                  <a:t> </a:t>
                </a:r>
              </a:p>
            </p:txBody>
          </p:sp>
        </mc:Fallback>
      </mc:AlternateContent>
      <p:pic>
        <p:nvPicPr>
          <p:cNvPr id="6" name="Picture 5">
            <a:hlinkClick r:id="rId6" action="ppaction://hlinksldjump"/>
            <a:extLst>
              <a:ext uri="{FF2B5EF4-FFF2-40B4-BE49-F238E27FC236}">
                <a16:creationId xmlns:a16="http://schemas.microsoft.com/office/drawing/2014/main" id="{856B0A02-B702-4276-B492-0444706D6B3A}"/>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8" action="ppaction://hlinksldjump"/>
            <a:extLst>
              <a:ext uri="{FF2B5EF4-FFF2-40B4-BE49-F238E27FC236}">
                <a16:creationId xmlns:a16="http://schemas.microsoft.com/office/drawing/2014/main" id="{011C8FFF-6EBC-4A98-AA72-14B5E7B90659}"/>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0" action="ppaction://hlinksldjump"/>
            <a:extLst>
              <a:ext uri="{FF2B5EF4-FFF2-40B4-BE49-F238E27FC236}">
                <a16:creationId xmlns:a16="http://schemas.microsoft.com/office/drawing/2014/main" id="{EE810E2D-EAAB-4BAA-9EEB-B249FDCF09C2}"/>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2" action="ppaction://hlinksldjump"/>
            <a:extLst>
              <a:ext uri="{FF2B5EF4-FFF2-40B4-BE49-F238E27FC236}">
                <a16:creationId xmlns:a16="http://schemas.microsoft.com/office/drawing/2014/main" id="{CB4C253C-355A-412A-8E82-B0EC0C49D7B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836168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4)">
                                      <p:cBhvr>
                                        <p:cTn id="22" dur="2000"/>
                                        <p:tgtEl>
                                          <p:spTgt spid="4"/>
                                        </p:tgtEl>
                                      </p:cBhvr>
                                    </p:animEffect>
                                  </p:childTnLst>
                                </p:cTn>
                              </p:par>
                              <p:par>
                                <p:cTn id="23" presetID="21"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4)">
                                      <p:cBhvr>
                                        <p:cTn id="25" dur="2000"/>
                                        <p:tgtEl>
                                          <p:spTgt spid="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4)">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07F11-961F-4647-B3C7-77E4E26D1172}"/>
              </a:ext>
            </a:extLst>
          </p:cNvPr>
          <p:cNvSpPr/>
          <p:nvPr/>
        </p:nvSpPr>
        <p:spPr>
          <a:xfrm>
            <a:off x="8704974" y="584218"/>
            <a:ext cx="3204723" cy="619272"/>
          </a:xfrm>
          <a:prstGeom prst="rect">
            <a:avLst/>
          </a:prstGeom>
        </p:spPr>
        <p:txBody>
          <a:bodyPr wrap="none">
            <a:spAutoFit/>
          </a:bodyPr>
          <a:lstStyle/>
          <a:p>
            <a:pPr marL="457200" algn="r" rtl="1">
              <a:lnSpc>
                <a:spcPct val="107000"/>
              </a:lnSpc>
              <a:spcAft>
                <a:spcPts val="800"/>
              </a:spcAft>
            </a:pPr>
            <a:r>
              <a:rPr lang="fa-IR" sz="3200" b="1" dirty="0">
                <a:latin typeface="Calibri" panose="020F0502020204030204" pitchFamily="34" charset="0"/>
                <a:ea typeface="Calibri" panose="020F0502020204030204" pitchFamily="34" charset="0"/>
                <a:cs typeface="2  Kamran" panose="00000400000000000000" pitchFamily="2" charset="-78"/>
              </a:rPr>
              <a:t>مدار برش گر دو طرفه :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BCA66C5-0B5E-4BF5-8F31-E4616488497F}"/>
              </a:ext>
            </a:extLst>
          </p:cNvPr>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72279" y="478200"/>
            <a:ext cx="3204723" cy="2185486"/>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7DB8219-198E-4AE1-A63F-CD2B2819FE04}"/>
                  </a:ext>
                </a:extLst>
              </p:cNvPr>
              <p:cNvSpPr/>
              <p:nvPr/>
            </p:nvSpPr>
            <p:spPr>
              <a:xfrm>
                <a:off x="6330532" y="1207523"/>
                <a:ext cx="6096000" cy="3555782"/>
              </a:xfrm>
              <a:prstGeom prst="rect">
                <a:avLst/>
              </a:prstGeom>
            </p:spPr>
            <p:txBody>
              <a:bodyPr>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2  Kamran" panose="00000400000000000000" pitchFamily="2" charset="-78"/>
                        </a:rPr>
                        <m:t>𝐼𝐹</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𝑣𝑖</m:t>
                      </m:r>
                      <m:r>
                        <a:rPr lang="en-US" i="1">
                          <a:latin typeface="Cambria Math" panose="02040503050406030204" pitchFamily="18" charset="0"/>
                          <a:ea typeface="Calibri" panose="020F0502020204030204" pitchFamily="34" charset="0"/>
                          <a:cs typeface="2  Kamran" panose="00000400000000000000" pitchFamily="2" charset="-78"/>
                        </a:rPr>
                        <m:t>&lt;−</m:t>
                      </m:r>
                      <m:r>
                        <a:rPr lang="en-US" i="1">
                          <a:latin typeface="Cambria Math" panose="02040503050406030204" pitchFamily="18" charset="0"/>
                          <a:ea typeface="Calibri" panose="020F0502020204030204" pitchFamily="34" charset="0"/>
                          <a:cs typeface="2  Kamran" panose="00000400000000000000" pitchFamily="2" charset="-78"/>
                        </a:rPr>
                        <m:t>𝑉𝑅</m:t>
                      </m:r>
                      <m:r>
                        <a:rPr lang="en-US" i="1">
                          <a:latin typeface="Cambria Math" panose="02040503050406030204" pitchFamily="18" charset="0"/>
                          <a:ea typeface="Calibri" panose="020F0502020204030204" pitchFamily="34" charset="0"/>
                          <a:cs typeface="2  Kamran" panose="00000400000000000000" pitchFamily="2" charset="-78"/>
                        </a:rPr>
                        <m:t>→</m:t>
                      </m:r>
                      <m:d>
                        <m:dPr>
                          <m:begChr m:val="{"/>
                          <m:endChr m:val=""/>
                          <m:ctrlPr>
                            <a:rPr lang="en-US"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i="1">
                                  <a:latin typeface="Cambria Math" panose="02040503050406030204" pitchFamily="18" charset="0"/>
                                  <a:ea typeface="Calibri" panose="020F0502020204030204" pitchFamily="34" charset="0"/>
                                  <a:cs typeface="2  Kamran" panose="00000400000000000000" pitchFamily="2" charset="-78"/>
                                </a:rPr>
                              </m:ctrlPr>
                            </m:eqArrPr>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𝑜𝑓𝑓</m:t>
                              </m:r>
                            </m:e>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𝑜𝑛</m:t>
                              </m:r>
                            </m:e>
                          </m:eqAr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𝑣𝑜</m:t>
                          </m:r>
                          <m:r>
                            <a:rPr lang="en-US" i="1">
                              <a:latin typeface="Cambria Math" panose="02040503050406030204" pitchFamily="18" charset="0"/>
                              <a:ea typeface="Calibri" panose="020F0502020204030204" pitchFamily="34"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𝐼𝐹</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𝑉𝑅</m:t>
                      </m:r>
                      <m:r>
                        <a:rPr lang="en-US" i="1">
                          <a:latin typeface="Cambria Math" panose="02040503050406030204" pitchFamily="18" charset="0"/>
                          <a:ea typeface="Times New Roman" panose="02020603050405020304" pitchFamily="18" charset="0"/>
                          <a:cs typeface="2  Kamran" panose="00000400000000000000" pitchFamily="2" charset="-78"/>
                        </a:rPr>
                        <m:t>&lt;</m:t>
                      </m:r>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&lt;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𝑜𝑓𝑓</m:t>
                              </m:r>
                            </m:e>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𝑜𝑓𝑓</m:t>
                              </m:r>
                            </m:e>
                          </m:eqAr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𝑣𝑜</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𝑣𝑖</m:t>
                          </m:r>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𝐼𝐹</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&gt;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𝑜𝑛</m:t>
                              </m:r>
                            </m:e>
                            <m:e>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𝐷</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𝑜𝑓𝑓</m:t>
                              </m:r>
                            </m:e>
                          </m:eqAr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𝑣𝑜</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𝐵</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r>
                                <a:rPr lang="en-US" i="1">
                                  <a:latin typeface="Cambria Math" panose="02040503050406030204" pitchFamily="18" charset="0"/>
                                  <a:ea typeface="Times New Roman" panose="02020603050405020304" pitchFamily="18" charset="0"/>
                                  <a:cs typeface="2  Kamran" panose="00000400000000000000" pitchFamily="2" charset="-78"/>
                                </a:rPr>
                                <m:t>𝑉𝑂</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e>
                            <m:e>
                              <m:r>
                                <a:rPr lang="en-US" i="1">
                                  <a:latin typeface="Cambria Math" panose="02040503050406030204" pitchFamily="18" charset="0"/>
                                  <a:ea typeface="Times New Roman" panose="02020603050405020304" pitchFamily="18" charset="0"/>
                                  <a:cs typeface="2  Kamran" panose="00000400000000000000" pitchFamily="2" charset="-78"/>
                                </a:rPr>
                                <m:t>𝑉</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e>
                          </m:eqAr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𝐵</m:t>
                          </m:r>
                          <m:r>
                            <a:rPr lang="en-US" i="1">
                              <a:latin typeface="Cambria Math" panose="02040503050406030204" pitchFamily="18" charset="0"/>
                              <a:ea typeface="Times New Roman" panose="02020603050405020304" pitchFamily="18" charset="0"/>
                              <a:cs typeface="2  Kamran" panose="00000400000000000000" pitchFamily="2" charset="-78"/>
                            </a:rPr>
                            <m:t>1</m:t>
                          </m:r>
                          <m:r>
                            <a:rPr lang="en-US" i="1">
                              <a:latin typeface="Cambria Math" panose="02040503050406030204" pitchFamily="18" charset="0"/>
                              <a:ea typeface="Times New Roman" panose="02020603050405020304" pitchFamily="18" charset="0"/>
                              <a:cs typeface="2  Kamran" panose="00000400000000000000" pitchFamily="2" charset="-78"/>
                            </a:rPr>
                            <m:t>=</m:t>
                          </m:r>
                          <m:d>
                            <m:dPr>
                              <m:ctrlPr>
                                <a:rPr lang="en-US" i="1">
                                  <a:latin typeface="Cambria Math" panose="02040503050406030204" pitchFamily="18" charset="0"/>
                                  <a:ea typeface="Times New Roman" panose="02020603050405020304" pitchFamily="18" charset="0"/>
                                  <a:cs typeface="2  Kamran" panose="00000400000000000000" pitchFamily="2" charset="-78"/>
                                </a:rPr>
                              </m:ctrlPr>
                            </m:dPr>
                            <m:e>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e>
                          </m:d>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𝐵</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e>
                            <m:e>
                              <m:r>
                                <a:rPr lang="en-US" i="1">
                                  <a:latin typeface="Cambria Math" panose="02040503050406030204" pitchFamily="18" charset="0"/>
                                  <a:ea typeface="Times New Roman" panose="02020603050405020304" pitchFamily="18" charset="0"/>
                                  <a:cs typeface="2  Kamran" panose="00000400000000000000" pitchFamily="2" charset="-78"/>
                                </a:rPr>
                                <m:t>𝑉𝑂</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e>
                          </m:eqAr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𝐵</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i="1">
                                  <a:latin typeface="Cambria Math" panose="02040503050406030204" pitchFamily="18" charset="0"/>
                                  <a:ea typeface="Times New Roman" panose="02020603050405020304" pitchFamily="18" charset="0"/>
                                  <a:cs typeface="2  Kamran" panose="00000400000000000000" pitchFamily="2" charset="-78"/>
                                </a:rPr>
                              </m:ctrlPr>
                            </m:sSubPr>
                            <m:e>
                              <m:r>
                                <a:rPr lang="en-US" i="1">
                                  <a:latin typeface="Cambria Math" panose="02040503050406030204" pitchFamily="18" charset="0"/>
                                  <a:ea typeface="Times New Roman" panose="02020603050405020304" pitchFamily="18" charset="0"/>
                                  <a:cs typeface="2  Kamran" panose="00000400000000000000" pitchFamily="2" charset="-78"/>
                                </a:rPr>
                                <m:t>𝑉𝑅</m:t>
                              </m:r>
                            </m:e>
                            <m:sub>
                              <m:r>
                                <a:rPr lang="en-US" i="1">
                                  <a:latin typeface="Cambria Math" panose="02040503050406030204" pitchFamily="18" charset="0"/>
                                  <a:ea typeface="Times New Roman" panose="02020603050405020304" pitchFamily="18" charset="0"/>
                                  <a:cs typeface="2  Kamran" panose="00000400000000000000" pitchFamily="2" charset="-78"/>
                                </a:rPr>
                                <m:t>1</m:t>
                              </m:r>
                            </m:sub>
                          </m:sSub>
                        </m:e>
                      </m:d>
                    </m:oMath>
                  </m:oMathPara>
                </a14:m>
                <a:endParaRPr lang="en-US" sz="1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07DB8219-198E-4AE1-A63F-CD2B2819FE04}"/>
                  </a:ext>
                </a:extLst>
              </p:cNvPr>
              <p:cNvSpPr>
                <a:spLocks noRot="1" noChangeAspect="1" noMove="1" noResize="1" noEditPoints="1" noAdjustHandles="1" noChangeArrowheads="1" noChangeShapeType="1" noTextEdit="1"/>
              </p:cNvSpPr>
              <p:nvPr/>
            </p:nvSpPr>
            <p:spPr>
              <a:xfrm>
                <a:off x="6330532" y="1207523"/>
                <a:ext cx="6096000" cy="3555782"/>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E9A169C-92FC-4566-A023-767914AC93BB}"/>
              </a:ext>
            </a:extLst>
          </p:cNvPr>
          <p:cNvPicPr/>
          <p:nvPr/>
        </p:nvPicPr>
        <p:blipFill>
          <a:blip r:embed="rId5">
            <a:extLst>
              <a:ext uri="{28A0092B-C50C-407E-A947-70E740481C1C}">
                <a14:useLocalDpi xmlns:a14="http://schemas.microsoft.com/office/drawing/2010/main" val="0"/>
              </a:ext>
            </a:extLst>
          </a:blip>
          <a:stretch>
            <a:fillRect/>
          </a:stretch>
        </p:blipFill>
        <p:spPr>
          <a:xfrm>
            <a:off x="1780098" y="3429000"/>
            <a:ext cx="4081371" cy="1510477"/>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6" name="Picture 5">
            <a:hlinkClick r:id="rId6" action="ppaction://hlinksldjump"/>
            <a:extLst>
              <a:ext uri="{FF2B5EF4-FFF2-40B4-BE49-F238E27FC236}">
                <a16:creationId xmlns:a16="http://schemas.microsoft.com/office/drawing/2014/main" id="{04856F60-AD4B-4D21-824C-D27B94DD844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8" action="ppaction://hlinksldjump"/>
            <a:extLst>
              <a:ext uri="{FF2B5EF4-FFF2-40B4-BE49-F238E27FC236}">
                <a16:creationId xmlns:a16="http://schemas.microsoft.com/office/drawing/2014/main" id="{32E88A9F-7E97-4BA4-95FA-CE8462A54E5D}"/>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0" action="ppaction://hlinksldjump"/>
            <a:extLst>
              <a:ext uri="{FF2B5EF4-FFF2-40B4-BE49-F238E27FC236}">
                <a16:creationId xmlns:a16="http://schemas.microsoft.com/office/drawing/2014/main" id="{D45FAC92-A80A-4063-809C-3B3591E781C4}"/>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2" action="ppaction://hlinksldjump"/>
            <a:extLst>
              <a:ext uri="{FF2B5EF4-FFF2-40B4-BE49-F238E27FC236}">
                <a16:creationId xmlns:a16="http://schemas.microsoft.com/office/drawing/2014/main" id="{AEE0A3D4-67D8-47CB-838B-233CFA347F4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3427809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500"/>
                            </p:stCondLst>
                            <p:childTnLst>
                              <p:par>
                                <p:cTn id="21" presetID="6"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6990-38B0-4568-A669-897D8EBFFDED}"/>
              </a:ext>
            </a:extLst>
          </p:cNvPr>
          <p:cNvSpPr>
            <a:spLocks noGrp="1"/>
          </p:cNvSpPr>
          <p:nvPr>
            <p:ph type="title"/>
          </p:nvPr>
        </p:nvSpPr>
        <p:spPr>
          <a:xfrm>
            <a:off x="1535733" y="1116494"/>
            <a:ext cx="5426158" cy="1371600"/>
          </a:xfrm>
        </p:spPr>
        <p:txBody>
          <a:bodyPr>
            <a:normAutofit/>
          </a:bodyPr>
          <a:lstStyle/>
          <a:p>
            <a:r>
              <a:rPr lang="fa-IR" sz="5400" b="1" dirty="0">
                <a:cs typeface="2  Kamran" panose="00000400000000000000" pitchFamily="2" charset="-78"/>
              </a:rPr>
              <a:t>فصل اول </a:t>
            </a:r>
            <a:endParaRPr lang="en-US" sz="5400" b="1" dirty="0">
              <a:cs typeface="2  Kamran" panose="00000400000000000000" pitchFamily="2" charset="-78"/>
            </a:endParaRPr>
          </a:p>
        </p:txBody>
      </p:sp>
      <p:sp>
        <p:nvSpPr>
          <p:cNvPr id="4" name="Text Placeholder 3">
            <a:extLst>
              <a:ext uri="{FF2B5EF4-FFF2-40B4-BE49-F238E27FC236}">
                <a16:creationId xmlns:a16="http://schemas.microsoft.com/office/drawing/2014/main" id="{0C87080F-A559-4843-8A54-63B94755CB36}"/>
              </a:ext>
            </a:extLst>
          </p:cNvPr>
          <p:cNvSpPr>
            <a:spLocks noGrp="1"/>
          </p:cNvSpPr>
          <p:nvPr>
            <p:ph type="body" sz="half" idx="2"/>
          </p:nvPr>
        </p:nvSpPr>
        <p:spPr>
          <a:xfrm>
            <a:off x="1655002" y="2633872"/>
            <a:ext cx="5426158" cy="1828800"/>
          </a:xfrm>
        </p:spPr>
        <p:txBody>
          <a:bodyPr>
            <a:normAutofit/>
          </a:bodyPr>
          <a:lstStyle/>
          <a:p>
            <a:r>
              <a:rPr lang="fa-IR" sz="5400" b="1" dirty="0">
                <a:cs typeface="2  Kamran" panose="00000400000000000000" pitchFamily="2" charset="-78"/>
              </a:rPr>
              <a:t>دیود و مدل سازی دیود</a:t>
            </a:r>
            <a:endParaRPr lang="en-US" sz="5400" b="1" dirty="0">
              <a:cs typeface="2  Kamran" panose="00000400000000000000" pitchFamily="2" charset="-78"/>
            </a:endParaRPr>
          </a:p>
        </p:txBody>
      </p:sp>
      <p:pic>
        <p:nvPicPr>
          <p:cNvPr id="8" name="Picture 7">
            <a:extLst>
              <a:ext uri="{FF2B5EF4-FFF2-40B4-BE49-F238E27FC236}">
                <a16:creationId xmlns:a16="http://schemas.microsoft.com/office/drawing/2014/main" id="{53FD4F71-784B-46E6-B2B7-5E9FAE730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763" y="1008095"/>
            <a:ext cx="3430650" cy="44252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19206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7000">
        <p15:prstTrans prst="pageCurlDouble"/>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571BB6D-FB1F-4E39-BF7A-249E06FB35F9}"/>
                  </a:ext>
                </a:extLst>
              </p:cNvPr>
              <p:cNvSpPr/>
              <p:nvPr/>
            </p:nvSpPr>
            <p:spPr>
              <a:xfrm>
                <a:off x="2504661" y="813209"/>
                <a:ext cx="9077740" cy="954107"/>
              </a:xfrm>
              <a:prstGeom prst="rect">
                <a:avLst/>
              </a:prstGeom>
            </p:spPr>
            <p:txBody>
              <a:bodyPr wrap="square">
                <a:spAutoFit/>
              </a:bodyPr>
              <a:lstStyle/>
              <a:p>
                <a:pPr algn="r" rtl="1"/>
                <a:r>
                  <a:rPr lang="fa-IR" sz="2800" b="1" dirty="0">
                    <a:latin typeface="Calibri" panose="020F0502020204030204" pitchFamily="34" charset="0"/>
                    <a:ea typeface="Calibri" panose="020F0502020204030204" pitchFamily="34" charset="0"/>
                    <a:cs typeface="2  Kamran" panose="00000400000000000000" pitchFamily="2" charset="-78"/>
                  </a:rPr>
                  <a:t>مثال: در مدار زیر با فرض این که دیود ها ایده ال هستند مشخصه انتقالی را بدست اورید .در صورتی که جهت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𝐷</m:t>
                        </m:r>
                      </m:e>
                      <m:sub>
                        <m:r>
                          <a:rPr lang="en-US" sz="2800" i="1">
                            <a:latin typeface="Cambria Math" panose="02040503050406030204" pitchFamily="18" charset="0"/>
                            <a:ea typeface="Times New Roman" panose="02020603050405020304" pitchFamily="18" charset="0"/>
                            <a:cs typeface="2  Kamran" panose="00000400000000000000" pitchFamily="2" charset="-78"/>
                          </a:rPr>
                          <m:t>1</m:t>
                        </m:r>
                      </m:sub>
                    </m:sSub>
                  </m:oMath>
                </a14:m>
                <a:r>
                  <a:rPr lang="fa-IR" sz="2800" b="1" dirty="0">
                    <a:latin typeface="Calibri" panose="020F0502020204030204" pitchFamily="34" charset="0"/>
                    <a:ea typeface="Calibri" panose="020F0502020204030204" pitchFamily="34" charset="0"/>
                    <a:cs typeface="2  Kamran" panose="00000400000000000000" pitchFamily="2" charset="-78"/>
                  </a:rPr>
                  <a:t>عوض شود  مجددا مشخصه انتقالی را حساب کنید.</a:t>
                </a:r>
                <a:endParaRPr lang="en-US" sz="2800" dirty="0"/>
              </a:p>
            </p:txBody>
          </p:sp>
        </mc:Choice>
        <mc:Fallback xmlns="">
          <p:sp>
            <p:nvSpPr>
              <p:cNvPr id="2" name="Rectangle 1">
                <a:extLst>
                  <a:ext uri="{FF2B5EF4-FFF2-40B4-BE49-F238E27FC236}">
                    <a16:creationId xmlns:a16="http://schemas.microsoft.com/office/drawing/2014/main" id="{9571BB6D-FB1F-4E39-BF7A-249E06FB35F9}"/>
                  </a:ext>
                </a:extLst>
              </p:cNvPr>
              <p:cNvSpPr>
                <a:spLocks noRot="1" noChangeAspect="1" noMove="1" noResize="1" noEditPoints="1" noAdjustHandles="1" noChangeArrowheads="1" noChangeShapeType="1" noTextEdit="1"/>
              </p:cNvSpPr>
              <p:nvPr/>
            </p:nvSpPr>
            <p:spPr>
              <a:xfrm>
                <a:off x="2504661" y="813209"/>
                <a:ext cx="9077740" cy="954107"/>
              </a:xfrm>
              <a:prstGeom prst="rect">
                <a:avLst/>
              </a:prstGeom>
              <a:blipFill>
                <a:blip r:embed="rId2"/>
                <a:stretch>
                  <a:fillRect t="-6369" r="-1343" b="-1847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9B296BA-8CD7-4DDE-AD06-4FD33AD2F4E1}"/>
              </a:ext>
            </a:extLst>
          </p:cNvPr>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39809" y="2177167"/>
            <a:ext cx="3949151" cy="3430809"/>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4" name="Picture 3">
            <a:hlinkClick r:id="rId5" action="ppaction://hlinksldjump"/>
            <a:extLst>
              <a:ext uri="{FF2B5EF4-FFF2-40B4-BE49-F238E27FC236}">
                <a16:creationId xmlns:a16="http://schemas.microsoft.com/office/drawing/2014/main" id="{D2B6EF2C-8833-4473-9B21-C356592EE30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7" action="ppaction://hlinksldjump"/>
            <a:extLst>
              <a:ext uri="{FF2B5EF4-FFF2-40B4-BE49-F238E27FC236}">
                <a16:creationId xmlns:a16="http://schemas.microsoft.com/office/drawing/2014/main" id="{37D4B945-EA39-4909-9D23-AE78229DEAA3}"/>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9" action="ppaction://hlinksldjump"/>
            <a:extLst>
              <a:ext uri="{FF2B5EF4-FFF2-40B4-BE49-F238E27FC236}">
                <a16:creationId xmlns:a16="http://schemas.microsoft.com/office/drawing/2014/main" id="{ECC2E833-8D81-40D4-BD34-227A4A502FAB}"/>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11" action="ppaction://hlinksldjump"/>
            <a:extLst>
              <a:ext uri="{FF2B5EF4-FFF2-40B4-BE49-F238E27FC236}">
                <a16:creationId xmlns:a16="http://schemas.microsoft.com/office/drawing/2014/main" id="{8657D5DF-98A3-449A-BB1E-62C63AE508CA}"/>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954127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D12D294-CC05-4666-AB7E-CBCAFE9D2588}"/>
                  </a:ext>
                </a:extLst>
              </p:cNvPr>
              <p:cNvSpPr/>
              <p:nvPr/>
            </p:nvSpPr>
            <p:spPr>
              <a:xfrm>
                <a:off x="1715503" y="300216"/>
                <a:ext cx="7409272"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𝐼𝐹</m:t>
                      </m:r>
                      <m:r>
                        <a:rPr lang="en-US" sz="2400">
                          <a:latin typeface="Cambria Math" panose="02040503050406030204" pitchFamily="18" charset="0"/>
                        </a:rPr>
                        <m:t>:</m:t>
                      </m:r>
                      <m:r>
                        <a:rPr lang="en-US" sz="2400" i="1">
                          <a:latin typeface="Cambria Math" panose="02040503050406030204" pitchFamily="18" charset="0"/>
                        </a:rPr>
                        <m:t>𝑉𝑖</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i="1">
                                  <a:latin typeface="Cambria Math" panose="02040503050406030204" pitchFamily="18" charset="0"/>
                                </a:rPr>
                                <m:t>𝑜𝑓𝑓</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𝑜𝑛</m:t>
                              </m:r>
                            </m:e>
                          </m:eqArr>
                        </m:e>
                      </m:d>
                      <m:r>
                        <a:rPr lang="en-US" sz="2400">
                          <a:latin typeface="Cambria Math" panose="02040503050406030204" pitchFamily="18" charset="0"/>
                        </a:rPr>
                        <m:t>→</m:t>
                      </m:r>
                      <m:r>
                        <a:rPr lang="en-US" sz="2400" i="1">
                          <a:latin typeface="Cambria Math" panose="02040503050406030204" pitchFamily="18" charset="0"/>
                        </a:rPr>
                        <m:t>𝑣𝑜</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num>
                        <m:den>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1</m:t>
                          </m:r>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3</m:t>
                          </m:r>
                        </m:e>
                      </m:d>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𝑣</m:t>
                      </m:r>
                    </m:oMath>
                  </m:oMathPara>
                </a14:m>
                <a:endParaRPr lang="en-US" sz="2400" dirty="0"/>
              </a:p>
            </p:txBody>
          </p:sp>
        </mc:Choice>
        <mc:Fallback xmlns="">
          <p:sp>
            <p:nvSpPr>
              <p:cNvPr id="2" name="Rectangle 1">
                <a:extLst>
                  <a:ext uri="{FF2B5EF4-FFF2-40B4-BE49-F238E27FC236}">
                    <a16:creationId xmlns:a16="http://schemas.microsoft.com/office/drawing/2014/main" id="{1D12D294-CC05-4666-AB7E-CBCAFE9D2588}"/>
                  </a:ext>
                </a:extLst>
              </p:cNvPr>
              <p:cNvSpPr>
                <a:spLocks noRot="1" noChangeAspect="1" noMove="1" noResize="1" noEditPoints="1" noAdjustHandles="1" noChangeArrowheads="1" noChangeShapeType="1" noTextEdit="1"/>
              </p:cNvSpPr>
              <p:nvPr/>
            </p:nvSpPr>
            <p:spPr>
              <a:xfrm>
                <a:off x="1715503" y="300216"/>
                <a:ext cx="7409272" cy="916148"/>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04E1A07-2A14-4B5F-84C4-07A0D849D5A3}"/>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694145" y="1333215"/>
            <a:ext cx="3127016" cy="1756299"/>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D4008F8-92A6-4F7B-92B0-042961DDA5BF}"/>
                  </a:ext>
                </a:extLst>
              </p:cNvPr>
              <p:cNvSpPr/>
              <p:nvPr/>
            </p:nvSpPr>
            <p:spPr>
              <a:xfrm>
                <a:off x="1340227" y="3220390"/>
                <a:ext cx="8142357" cy="822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𝐼𝐹</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&lt;</m:t>
                      </m:r>
                      <m:r>
                        <a:rPr lang="en-US" sz="2400" i="1">
                          <a:latin typeface="Cambria Math" panose="02040503050406030204" pitchFamily="18" charset="0"/>
                        </a:rPr>
                        <m:t>𝑉𝐼</m:t>
                      </m:r>
                      <m:r>
                        <a:rPr lang="en-US" sz="2400">
                          <a:latin typeface="Cambria Math" panose="02040503050406030204" pitchFamily="18" charset="0"/>
                        </a:rPr>
                        <m:t>&lt;</m:t>
                      </m:r>
                      <m:r>
                        <a:rPr lang="en-US" sz="2400">
                          <a:latin typeface="Cambria Math" panose="02040503050406030204" pitchFamily="18" charset="0"/>
                        </a:rPr>
                        <m:t>3</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i="1">
                                  <a:latin typeface="Cambria Math" panose="02040503050406030204" pitchFamily="18" charset="0"/>
                                </a:rPr>
                                <m:t>𝑜𝑓𝑓</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𝑜𝑓𝑓</m:t>
                              </m:r>
                            </m:e>
                          </m:eqArr>
                          <m:r>
                            <a:rPr lang="en-US" sz="2400">
                              <a:latin typeface="Cambria Math" panose="02040503050406030204" pitchFamily="18" charset="0"/>
                            </a:rPr>
                            <m:t>→</m:t>
                          </m:r>
                          <m:r>
                            <a:rPr lang="en-US" sz="2400" i="1">
                              <a:latin typeface="Cambria Math" panose="02040503050406030204" pitchFamily="18" charset="0"/>
                            </a:rPr>
                            <m:t>𝑣𝑜</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num>
                            <m:den>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1</m:t>
                              </m:r>
                            </m:den>
                          </m:f>
                          <m:r>
                            <a:rPr lang="en-US" sz="2400">
                              <a:latin typeface="Cambria Math" panose="02040503050406030204" pitchFamily="18" charset="0"/>
                            </a:rPr>
                            <m:t>∗</m:t>
                          </m:r>
                          <m:r>
                            <a:rPr lang="en-US" sz="2400" i="1">
                              <a:latin typeface="Cambria Math" panose="02040503050406030204" pitchFamily="18" charset="0"/>
                            </a:rPr>
                            <m:t>𝑉𝑖</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r>
                            <a:rPr lang="en-US" sz="2400" i="1">
                              <a:latin typeface="Cambria Math" panose="02040503050406030204" pitchFamily="18" charset="0"/>
                            </a:rPr>
                            <m:t>𝑣𝑖</m:t>
                          </m:r>
                          <m:r>
                            <a:rPr lang="en-US" sz="2400">
                              <a:latin typeface="Cambria Math" panose="02040503050406030204" pitchFamily="18" charset="0"/>
                            </a:rPr>
                            <m:t> </m:t>
                          </m:r>
                        </m:e>
                      </m:d>
                    </m:oMath>
                  </m:oMathPara>
                </a14:m>
                <a:endParaRPr lang="en-US" sz="2400" dirty="0"/>
              </a:p>
            </p:txBody>
          </p:sp>
        </mc:Choice>
        <mc:Fallback xmlns="">
          <p:sp>
            <p:nvSpPr>
              <p:cNvPr id="4" name="Rectangle 3">
                <a:extLst>
                  <a:ext uri="{FF2B5EF4-FFF2-40B4-BE49-F238E27FC236}">
                    <a16:creationId xmlns:a16="http://schemas.microsoft.com/office/drawing/2014/main" id="{4D4008F8-92A6-4F7B-92B0-042961DDA5BF}"/>
                  </a:ext>
                </a:extLst>
              </p:cNvPr>
              <p:cNvSpPr>
                <a:spLocks noRot="1" noChangeAspect="1" noMove="1" noResize="1" noEditPoints="1" noAdjustHandles="1" noChangeArrowheads="1" noChangeShapeType="1" noTextEdit="1"/>
              </p:cNvSpPr>
              <p:nvPr/>
            </p:nvSpPr>
            <p:spPr>
              <a:xfrm>
                <a:off x="1340227" y="3220390"/>
                <a:ext cx="8142357" cy="822020"/>
              </a:xfrm>
              <a:prstGeom prst="rect">
                <a:avLst/>
              </a:prstGeom>
              <a:blipFill>
                <a:blip r:embed="rId5"/>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09873F0-EB53-4994-8312-92D6DC4B3764}"/>
              </a:ext>
            </a:extLst>
          </p:cNvPr>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63336" y="4386470"/>
            <a:ext cx="3272071" cy="208644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6" name="Picture 5">
            <a:hlinkClick r:id="rId8" action="ppaction://hlinksldjump"/>
            <a:extLst>
              <a:ext uri="{FF2B5EF4-FFF2-40B4-BE49-F238E27FC236}">
                <a16:creationId xmlns:a16="http://schemas.microsoft.com/office/drawing/2014/main" id="{60B4A047-2BB7-428B-B5B5-2E7768FD062E}"/>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10" action="ppaction://hlinksldjump"/>
            <a:extLst>
              <a:ext uri="{FF2B5EF4-FFF2-40B4-BE49-F238E27FC236}">
                <a16:creationId xmlns:a16="http://schemas.microsoft.com/office/drawing/2014/main" id="{33D290D3-5EC0-41C2-A645-F8EAF845C3A8}"/>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2" action="ppaction://hlinksldjump"/>
            <a:extLst>
              <a:ext uri="{FF2B5EF4-FFF2-40B4-BE49-F238E27FC236}">
                <a16:creationId xmlns:a16="http://schemas.microsoft.com/office/drawing/2014/main" id="{B40F7703-B02F-4D75-B9A9-2B5000652F44}"/>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4" action="ppaction://hlinksldjump"/>
            <a:extLst>
              <a:ext uri="{FF2B5EF4-FFF2-40B4-BE49-F238E27FC236}">
                <a16:creationId xmlns:a16="http://schemas.microsoft.com/office/drawing/2014/main" id="{29B2A2CD-EF65-4C8A-9CD4-6FE59041455B}"/>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666443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1" presetClass="entr" presetSubtype="3"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3)">
                                      <p:cBhvr>
                                        <p:cTn id="19" dur="2000"/>
                                        <p:tgtEl>
                                          <p:spTgt spid="3"/>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3)">
                                      <p:cBhvr>
                                        <p:cTn id="22" dur="2000"/>
                                        <p:tgtEl>
                                          <p:spTgt spid="2"/>
                                        </p:tgtEl>
                                      </p:cBhvr>
                                    </p:animEffect>
                                  </p:childTnLst>
                                </p:cTn>
                              </p:par>
                            </p:childTnLst>
                          </p:cTn>
                        </p:par>
                        <p:par>
                          <p:cTn id="23" fill="hold">
                            <p:stCondLst>
                              <p:cond delay="2000"/>
                            </p:stCondLst>
                            <p:childTnLst>
                              <p:par>
                                <p:cTn id="24" presetID="45"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par>
                          <p:cTn id="29" fill="hold">
                            <p:stCondLst>
                              <p:cond delay="4000"/>
                            </p:stCondLst>
                            <p:childTnLst>
                              <p:par>
                                <p:cTn id="30" presetID="4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CF984E2-5D06-4471-AE21-EF5683DCC5C8}"/>
                  </a:ext>
                </a:extLst>
              </p:cNvPr>
              <p:cNvSpPr/>
              <p:nvPr/>
            </p:nvSpPr>
            <p:spPr>
              <a:xfrm>
                <a:off x="1736035" y="476502"/>
                <a:ext cx="6096000" cy="3146759"/>
              </a:xfrm>
              <a:prstGeom prst="rect">
                <a:avLst/>
              </a:prstGeom>
            </p:spPr>
            <p:txBody>
              <a:bodyPr>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fa-IR" sz="2000" b="1" smtClean="0">
                          <a:latin typeface="Cambria Math" panose="02040503050406030204" pitchFamily="18" charset="0"/>
                          <a:ea typeface="Times New Roman" panose="02020603050405020304" pitchFamily="18" charset="0"/>
                          <a:cs typeface="2  Kamran" panose="00000400000000000000" pitchFamily="2" charset="-78"/>
                        </a:rPr>
                        <m:t>پایین</m:t>
                      </m:r>
                      <m:r>
                        <a:rPr lang="fa-IR" sz="2000" b="1">
                          <a:latin typeface="Cambria Math" panose="02040503050406030204" pitchFamily="18" charset="0"/>
                          <a:ea typeface="Times New Roman" panose="02020603050405020304" pitchFamily="18" charset="0"/>
                          <a:cs typeface="Cambria Math" panose="02040503050406030204" pitchFamily="18" charset="0"/>
                        </a:rPr>
                        <m:t> </m:t>
                      </m:r>
                      <m:r>
                        <a:rPr lang="fa-IR" sz="2000" b="1">
                          <a:latin typeface="Cambria Math" panose="02040503050406030204" pitchFamily="18" charset="0"/>
                          <a:ea typeface="Times New Roman" panose="02020603050405020304" pitchFamily="18" charset="0"/>
                          <a:cs typeface="2  Kamran" panose="00000400000000000000" pitchFamily="2" charset="-78"/>
                        </a:rPr>
                        <m:t>کران</m:t>
                      </m:r>
                      <m:r>
                        <a:rPr lang="en-US" sz="2000" b="1">
                          <a:latin typeface="Cambria Math" panose="02040503050406030204" pitchFamily="18" charset="0"/>
                          <a:ea typeface="Times New Roman" panose="02020603050405020304" pitchFamily="18" charset="0"/>
                          <a:cs typeface="2  Kamran" panose="00000400000000000000" pitchFamily="2" charset="-78"/>
                        </a:rPr>
                        <m:t> :</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𝑣</m:t>
                              </m:r>
                              <m:r>
                                <a:rPr lang="en-US" sz="2000" i="1">
                                  <a:latin typeface="Cambria Math" panose="02040503050406030204" pitchFamily="18" charset="0"/>
                                  <a:ea typeface="Times New Roman" panose="02020603050405020304" pitchFamily="18" charset="0"/>
                                  <a:cs typeface="2  Kamran" panose="00000400000000000000" pitchFamily="2" charset="-78"/>
                                </a:rPr>
                                <m:t>                                                   </m:t>
                              </m:r>
                            </m:e>
                            <m:e>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1</m:t>
                                  </m:r>
                                </m:num>
                                <m:den>
                                  <m:r>
                                    <a:rPr lang="en-US" sz="2000" i="1">
                                      <a:latin typeface="Cambria Math" panose="02040503050406030204" pitchFamily="18" charset="0"/>
                                      <a:ea typeface="Times New Roman" panose="02020603050405020304" pitchFamily="18" charset="0"/>
                                      <a:cs typeface="2  Kamran" panose="00000400000000000000" pitchFamily="2" charset="-78"/>
                                    </a:rPr>
                                    <m:t>2</m:t>
                                  </m:r>
                                </m:den>
                              </m:f>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𝐵</m:t>
                              </m:r>
                              <m:r>
                                <a:rPr lang="en-US" sz="2000" i="1">
                                  <a:latin typeface="Cambria Math" panose="02040503050406030204" pitchFamily="18" charset="0"/>
                                  <a:ea typeface="Times New Roman" panose="02020603050405020304" pitchFamily="18" charset="0"/>
                                  <a:cs typeface="2  Kamran" panose="00000400000000000000" pitchFamily="2" charset="-78"/>
                                </a:rPr>
                                <m:t>1</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e>
                              </m:d>
                            </m:e>
                          </m:eqAr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fa-IR" sz="2000">
                          <a:latin typeface="Cambria Math" panose="02040503050406030204" pitchFamily="18" charset="0"/>
                          <a:ea typeface="Times New Roman" panose="02020603050405020304" pitchFamily="18" charset="0"/>
                          <a:cs typeface="2  Kamran" panose="00000400000000000000" pitchFamily="2" charset="-78"/>
                        </a:rPr>
                        <m:t>بالا</m:t>
                      </m:r>
                      <m:r>
                        <a:rPr lang="fa-IR" sz="2000">
                          <a:latin typeface="Cambria Math" panose="02040503050406030204" pitchFamily="18" charset="0"/>
                          <a:ea typeface="Times New Roman" panose="02020603050405020304" pitchFamily="18" charset="0"/>
                          <a:cs typeface="Cambria Math" panose="02040503050406030204" pitchFamily="18" charset="0"/>
                        </a:rPr>
                        <m:t> </m:t>
                      </m:r>
                      <m:r>
                        <a:rPr lang="fa-IR" sz="2000">
                          <a:latin typeface="Cambria Math" panose="02040503050406030204" pitchFamily="18" charset="0"/>
                          <a:ea typeface="Times New Roman" panose="02020603050405020304" pitchFamily="18" charset="0"/>
                          <a:cs typeface="2  Kamran" panose="00000400000000000000" pitchFamily="2" charset="-78"/>
                        </a:rPr>
                        <m:t>کران</m:t>
                      </m:r>
                      <m:r>
                        <a:rPr lang="en-US" sz="2000" b="1">
                          <a:latin typeface="Cambria Math" panose="02040503050406030204" pitchFamily="18" charset="0"/>
                          <a:ea typeface="Times New Roman" panose="02020603050405020304" pitchFamily="18" charset="0"/>
                          <a:cs typeface="2  Kamran" panose="00000400000000000000" pitchFamily="2" charset="-78"/>
                        </a:rPr>
                        <m:t> :</m:t>
                      </m:r>
                      <m:d>
                        <m:dPr>
                          <m:begChr m:val="{"/>
                          <m:endChr m:val=""/>
                          <m:ctrlPr>
                            <a:rPr lang="en-US" sz="2000" b="1"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𝑣</m:t>
                              </m:r>
                              <m:r>
                                <a:rPr lang="en-US" sz="2000" i="1">
                                  <a:latin typeface="Cambria Math" panose="02040503050406030204" pitchFamily="18" charset="0"/>
                                  <a:ea typeface="Times New Roman" panose="02020603050405020304" pitchFamily="18" charset="0"/>
                                  <a:cs typeface="2  Kamran" panose="00000400000000000000" pitchFamily="2" charset="-78"/>
                                </a:rPr>
                                <m:t>                                               </m:t>
                              </m:r>
                            </m:e>
                            <m:e>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1</m:t>
                                  </m:r>
                                </m:num>
                                <m:den>
                                  <m:r>
                                    <a:rPr lang="en-US" sz="2000" i="1">
                                      <a:latin typeface="Cambria Math" panose="02040503050406030204" pitchFamily="18" charset="0"/>
                                      <a:ea typeface="Times New Roman" panose="02020603050405020304" pitchFamily="18" charset="0"/>
                                      <a:cs typeface="2  Kamran" panose="00000400000000000000" pitchFamily="2" charset="-78"/>
                                    </a:rPr>
                                    <m:t>2</m:t>
                                  </m:r>
                                </m:den>
                              </m:f>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𝐵</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4</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m:t>
                              </m:r>
                            </m:e>
                          </m:eqAr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𝐼𝐹</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𝑉𝑖</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3</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𝑜𝑛</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𝑜𝑓𝑓</m:t>
                              </m:r>
                            </m:e>
                          </m:eqAr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2</m:t>
                              </m:r>
                            </m:num>
                            <m:den>
                              <m:r>
                                <a:rPr lang="en-US" sz="2000" i="1">
                                  <a:latin typeface="Cambria Math" panose="02040503050406030204" pitchFamily="18" charset="0"/>
                                  <a:ea typeface="Times New Roman" panose="02020603050405020304" pitchFamily="18" charset="0"/>
                                  <a:cs typeface="2  Kamran" panose="00000400000000000000" pitchFamily="2" charset="-78"/>
                                </a:rPr>
                                <m:t>2</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1</m:t>
                              </m:r>
                            </m:den>
                          </m:f>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3</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2</m:t>
                          </m:r>
                        </m:e>
                      </m:d>
                      <m:r>
                        <a:rPr lang="en-US" sz="2000" i="1">
                          <a:latin typeface="Cambria Math" panose="02040503050406030204" pitchFamily="18" charset="0"/>
                          <a:ea typeface="Times New Roman" panose="02020603050405020304" pitchFamily="18" charset="0"/>
                          <a:cs typeface="2  Kamran" panose="00000400000000000000" pitchFamily="2" charset="-78"/>
                        </a:rPr>
                        <m:t>𝑣</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 name="Rectangle 1">
                <a:extLst>
                  <a:ext uri="{FF2B5EF4-FFF2-40B4-BE49-F238E27FC236}">
                    <a16:creationId xmlns:a16="http://schemas.microsoft.com/office/drawing/2014/main" id="{ECF984E2-5D06-4471-AE21-EF5683DCC5C8}"/>
                  </a:ext>
                </a:extLst>
              </p:cNvPr>
              <p:cNvSpPr>
                <a:spLocks noRot="1" noChangeAspect="1" noMove="1" noResize="1" noEditPoints="1" noAdjustHandles="1" noChangeArrowheads="1" noChangeShapeType="1" noTextEdit="1"/>
              </p:cNvSpPr>
              <p:nvPr/>
            </p:nvSpPr>
            <p:spPr>
              <a:xfrm>
                <a:off x="1736035" y="476502"/>
                <a:ext cx="6096000" cy="3146759"/>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306FD26-1801-435F-8AEB-411268669DA5}"/>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69274" y="1278218"/>
            <a:ext cx="3419144" cy="1991581"/>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8641A153-015E-49C1-B26A-95B596386161}"/>
              </a:ext>
            </a:extLst>
          </p:cNvPr>
          <p:cNvPicPr/>
          <p:nvPr/>
        </p:nvPicPr>
        <p:blipFill>
          <a:blip r:embed="rId5">
            <a:extLst>
              <a:ext uri="{28A0092B-C50C-407E-A947-70E740481C1C}">
                <a14:useLocalDpi xmlns:a14="http://schemas.microsoft.com/office/drawing/2010/main" val="0"/>
              </a:ext>
            </a:extLst>
          </a:blip>
          <a:stretch>
            <a:fillRect/>
          </a:stretch>
        </p:blipFill>
        <p:spPr>
          <a:xfrm>
            <a:off x="5805888" y="3939174"/>
            <a:ext cx="3601720" cy="213550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6" name="Picture 5">
            <a:hlinkClick r:id="rId6" action="ppaction://hlinksldjump"/>
            <a:extLst>
              <a:ext uri="{FF2B5EF4-FFF2-40B4-BE49-F238E27FC236}">
                <a16:creationId xmlns:a16="http://schemas.microsoft.com/office/drawing/2014/main" id="{4A3B595D-87A9-4114-9A7C-F981A9459E7F}"/>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8" action="ppaction://hlinksldjump"/>
            <a:extLst>
              <a:ext uri="{FF2B5EF4-FFF2-40B4-BE49-F238E27FC236}">
                <a16:creationId xmlns:a16="http://schemas.microsoft.com/office/drawing/2014/main" id="{7A777737-BB22-407F-BCCE-5945C5072016}"/>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0" action="ppaction://hlinksldjump"/>
            <a:extLst>
              <a:ext uri="{FF2B5EF4-FFF2-40B4-BE49-F238E27FC236}">
                <a16:creationId xmlns:a16="http://schemas.microsoft.com/office/drawing/2014/main" id="{229F3B40-B06F-4640-A70A-C44EBCC3DB0F}"/>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2" action="ppaction://hlinksldjump"/>
            <a:extLst>
              <a:ext uri="{FF2B5EF4-FFF2-40B4-BE49-F238E27FC236}">
                <a16:creationId xmlns:a16="http://schemas.microsoft.com/office/drawing/2014/main" id="{0F15B534-81FE-425E-83A6-8DC953E01EB6}"/>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5067493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4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36323-A54C-46DB-9F82-86825D7CABDB}"/>
              </a:ext>
            </a:extLst>
          </p:cNvPr>
          <p:cNvSpPr/>
          <p:nvPr/>
        </p:nvSpPr>
        <p:spPr>
          <a:xfrm>
            <a:off x="10043028" y="815009"/>
            <a:ext cx="2037738" cy="619272"/>
          </a:xfrm>
          <a:prstGeom prst="rect">
            <a:avLst/>
          </a:prstGeom>
        </p:spPr>
        <p:txBody>
          <a:bodyPr wrap="none">
            <a:spAutoFit/>
          </a:bodyPr>
          <a:lstStyle/>
          <a:p>
            <a:pPr marL="457200" algn="ctr" rtl="1">
              <a:lnSpc>
                <a:spcPct val="107000"/>
              </a:lnSpc>
              <a:spcAft>
                <a:spcPts val="800"/>
              </a:spcAft>
            </a:pPr>
            <a:r>
              <a:rPr lang="fa-IR" sz="3200" b="1" dirty="0">
                <a:latin typeface="Calibri" panose="020F0502020204030204" pitchFamily="34" charset="0"/>
                <a:ea typeface="Calibri" panose="020F0502020204030204" pitchFamily="34" charset="0"/>
                <a:cs typeface="2  Kamran" panose="00000400000000000000" pitchFamily="2" charset="-78"/>
              </a:rPr>
              <a:t>قسمت ب :</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9130487-DD99-4D2C-8859-2E31727EC553}"/>
              </a:ext>
            </a:extLst>
          </p:cNvPr>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128"/>
          <a:stretch/>
        </p:blipFill>
        <p:spPr bwMode="auto">
          <a:xfrm>
            <a:off x="1990261" y="1124645"/>
            <a:ext cx="3144447" cy="2730049"/>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3456DB7-5D31-41A4-8961-E31CA8BC4E41}"/>
                  </a:ext>
                </a:extLst>
              </p:cNvPr>
              <p:cNvSpPr/>
              <p:nvPr/>
            </p:nvSpPr>
            <p:spPr>
              <a:xfrm>
                <a:off x="1246031" y="4157405"/>
                <a:ext cx="6096000" cy="1244187"/>
              </a:xfrm>
              <a:prstGeom prst="rect">
                <a:avLst/>
              </a:prstGeom>
            </p:spPr>
            <p:txBody>
              <a:bodyPr>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𝐼𝐹</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𝑉𝑖</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3</m:t>
                      </m:r>
                      <m:d>
                        <m:dPr>
                          <m:begChr m:val="{"/>
                          <m:endChr m:val=""/>
                          <m:ctrlPr>
                            <a:rPr lang="en-US" sz="2000"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sz="2000" i="1">
                                  <a:latin typeface="Cambria Math" panose="02040503050406030204" pitchFamily="18" charset="0"/>
                                  <a:ea typeface="Calibri" panose="020F0502020204030204" pitchFamily="34" charset="0"/>
                                  <a:cs typeface="2  Kamran" panose="00000400000000000000" pitchFamily="2" charset="-78"/>
                                </a:rPr>
                              </m:ctrlPr>
                            </m:eqArrPr>
                            <m:e>
                              <m:sSub>
                                <m:sSubPr>
                                  <m:ctrlPr>
                                    <a:rPr lang="en-US" sz="2400" i="1">
                                      <a:latin typeface="Cambria Math" panose="02040503050406030204" pitchFamily="18" charset="0"/>
                                      <a:ea typeface="Times New Roman" panose="02020603050405020304" pitchFamily="18" charset="0"/>
                                      <a:cs typeface="2  Kamran" panose="00000400000000000000" pitchFamily="2" charset="-78"/>
                                    </a:rPr>
                                  </m:ctrlPr>
                                </m:sSubPr>
                                <m:e>
                                  <m:r>
                                    <a:rPr lang="en-US" sz="2400" i="1">
                                      <a:latin typeface="Cambria Math" panose="02040503050406030204" pitchFamily="18" charset="0"/>
                                      <a:ea typeface="Times New Roman" panose="02020603050405020304" pitchFamily="18" charset="0"/>
                                      <a:cs typeface="2  Kamran" panose="00000400000000000000" pitchFamily="2" charset="-78"/>
                                    </a:rPr>
                                    <m:t>𝐷</m:t>
                                  </m:r>
                                </m:e>
                                <m:sub>
                                  <m:r>
                                    <a:rPr lang="en-US" sz="24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𝑜𝑛</m:t>
                              </m:r>
                            </m:e>
                            <m:e>
                              <m:sSub>
                                <m:sSubPr>
                                  <m:ctrlPr>
                                    <a:rPr lang="en-US" sz="2400" i="1">
                                      <a:latin typeface="Cambria Math" panose="02040503050406030204" pitchFamily="18" charset="0"/>
                                      <a:ea typeface="Times New Roman" panose="02020603050405020304" pitchFamily="18" charset="0"/>
                                      <a:cs typeface="2  Kamran" panose="00000400000000000000" pitchFamily="2" charset="-78"/>
                                    </a:rPr>
                                  </m:ctrlPr>
                                </m:sSubPr>
                                <m:e>
                                  <m:r>
                                    <a:rPr lang="en-US" sz="2400" i="1">
                                      <a:latin typeface="Cambria Math" panose="02040503050406030204" pitchFamily="18" charset="0"/>
                                      <a:ea typeface="Times New Roman" panose="02020603050405020304" pitchFamily="18" charset="0"/>
                                      <a:cs typeface="2  Kamran" panose="00000400000000000000" pitchFamily="2" charset="-78"/>
                                    </a:rPr>
                                    <m:t>𝐷</m:t>
                                  </m:r>
                                </m:e>
                                <m:sub>
                                  <m:r>
                                    <a:rPr lang="en-US" sz="24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𝑜𝑛</m:t>
                              </m:r>
                            </m:e>
                          </m:eqAr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𝑣𝑜</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Calibri" panose="020F0502020204030204" pitchFamily="34" charset="0"/>
                              <a:cs typeface="2  Kamran" panose="00000400000000000000" pitchFamily="2" charset="-78"/>
                            </a:rPr>
                            <m:t>0</m:t>
                          </m:r>
                        </m:e>
                      </m:d>
                    </m:oMath>
                  </m:oMathPara>
                </a14:m>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2000" dirty="0">
                    <a:latin typeface="Calibri" panose="020F0502020204030204" pitchFamily="34" charset="0"/>
                    <a:ea typeface="Times New Roman" panose="02020603050405020304" pitchFamily="18" charset="0"/>
                    <a:cs typeface="2  Kamran"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53456DB7-5D31-41A4-8961-E31CA8BC4E41}"/>
                  </a:ext>
                </a:extLst>
              </p:cNvPr>
              <p:cNvSpPr>
                <a:spLocks noRot="1" noChangeAspect="1" noMove="1" noResize="1" noEditPoints="1" noAdjustHandles="1" noChangeArrowheads="1" noChangeShapeType="1" noTextEdit="1"/>
              </p:cNvSpPr>
              <p:nvPr/>
            </p:nvSpPr>
            <p:spPr>
              <a:xfrm>
                <a:off x="1246031" y="4157405"/>
                <a:ext cx="6096000" cy="1244187"/>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160A01C-F034-452F-9502-C741233A48FA}"/>
              </a:ext>
            </a:extLst>
          </p:cNvPr>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00846" y="4157405"/>
            <a:ext cx="2537582" cy="222954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7" name="Picture 6">
            <a:hlinkClick r:id="rId7" action="ppaction://hlinksldjump"/>
            <a:extLst>
              <a:ext uri="{FF2B5EF4-FFF2-40B4-BE49-F238E27FC236}">
                <a16:creationId xmlns:a16="http://schemas.microsoft.com/office/drawing/2014/main" id="{E68BBA63-6507-4CBC-A633-1F059D86A677}"/>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8" name="Picture 7">
            <a:hlinkClick r:id="rId9" action="ppaction://hlinksldjump"/>
            <a:extLst>
              <a:ext uri="{FF2B5EF4-FFF2-40B4-BE49-F238E27FC236}">
                <a16:creationId xmlns:a16="http://schemas.microsoft.com/office/drawing/2014/main" id="{AEF8CF5A-CE36-4E54-95AD-23ECB8B5B383}"/>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9" name="Picture 8">
            <a:hlinkClick r:id="rId11" action="ppaction://hlinksldjump"/>
            <a:extLst>
              <a:ext uri="{FF2B5EF4-FFF2-40B4-BE49-F238E27FC236}">
                <a16:creationId xmlns:a16="http://schemas.microsoft.com/office/drawing/2014/main" id="{40F79E02-43A0-4032-8F97-425D8C24CCDE}"/>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0" name="Picture 9">
            <a:hlinkClick r:id="rId13" action="ppaction://hlinksldjump"/>
            <a:extLst>
              <a:ext uri="{FF2B5EF4-FFF2-40B4-BE49-F238E27FC236}">
                <a16:creationId xmlns:a16="http://schemas.microsoft.com/office/drawing/2014/main" id="{A625B50D-D21A-4851-B829-392BEFF9838B}"/>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448724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45"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B195FE9-22F5-4EA0-8DF2-B60FE4D59522}"/>
                  </a:ext>
                </a:extLst>
              </p:cNvPr>
              <p:cNvSpPr/>
              <p:nvPr/>
            </p:nvSpPr>
            <p:spPr>
              <a:xfrm>
                <a:off x="1745887" y="751951"/>
                <a:ext cx="6862328" cy="8145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𝐼𝐹</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&lt;</m:t>
                      </m:r>
                      <m:r>
                        <a:rPr lang="en-US" sz="2400" i="1">
                          <a:latin typeface="Cambria Math" panose="02040503050406030204" pitchFamily="18" charset="0"/>
                        </a:rPr>
                        <m:t>𝑉𝑖</m:t>
                      </m:r>
                      <m:r>
                        <a:rPr lang="en-US" sz="2400">
                          <a:latin typeface="Cambria Math" panose="02040503050406030204" pitchFamily="18" charset="0"/>
                        </a:rPr>
                        <m:t>&lt;</m:t>
                      </m:r>
                      <m:r>
                        <a:rPr lang="en-US" sz="2400">
                          <a:latin typeface="Cambria Math" panose="02040503050406030204" pitchFamily="18" charset="0"/>
                        </a:rPr>
                        <m:t>3</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i="1">
                                  <a:latin typeface="Cambria Math" panose="02040503050406030204" pitchFamily="18" charset="0"/>
                                </a:rPr>
                                <m:t>𝑜𝑛</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𝑜𝑓𝑓</m:t>
                              </m:r>
                            </m:e>
                          </m:eqArr>
                          <m:r>
                            <a:rPr lang="en-US" sz="2400">
                              <a:latin typeface="Cambria Math" panose="02040503050406030204" pitchFamily="18" charset="0"/>
                            </a:rPr>
                            <m:t>→</m:t>
                          </m:r>
                          <m:r>
                            <a:rPr lang="en-US" sz="2400" i="1">
                              <a:latin typeface="Cambria Math" panose="02040503050406030204" pitchFamily="18" charset="0"/>
                            </a:rPr>
                            <m:t>𝑣𝑜</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num>
                            <m:den>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1</m:t>
                              </m:r>
                            </m:den>
                          </m:f>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𝑣</m:t>
                          </m:r>
                        </m:e>
                      </m:d>
                    </m:oMath>
                  </m:oMathPara>
                </a14:m>
                <a:endParaRPr lang="en-US" sz="2400" dirty="0"/>
              </a:p>
            </p:txBody>
          </p:sp>
        </mc:Choice>
        <mc:Fallback xmlns="">
          <p:sp>
            <p:nvSpPr>
              <p:cNvPr id="2" name="Rectangle 1">
                <a:extLst>
                  <a:ext uri="{FF2B5EF4-FFF2-40B4-BE49-F238E27FC236}">
                    <a16:creationId xmlns:a16="http://schemas.microsoft.com/office/drawing/2014/main" id="{1B195FE9-22F5-4EA0-8DF2-B60FE4D59522}"/>
                  </a:ext>
                </a:extLst>
              </p:cNvPr>
              <p:cNvSpPr>
                <a:spLocks noRot="1" noChangeAspect="1" noMove="1" noResize="1" noEditPoints="1" noAdjustHandles="1" noChangeArrowheads="1" noChangeShapeType="1" noTextEdit="1"/>
              </p:cNvSpPr>
              <p:nvPr/>
            </p:nvSpPr>
            <p:spPr>
              <a:xfrm>
                <a:off x="1745887" y="751951"/>
                <a:ext cx="6862328" cy="814518"/>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053FDC-8B05-4D78-986B-0D44FDC47B52}"/>
              </a:ext>
            </a:extLst>
          </p:cNvPr>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2267"/>
          <a:stretch/>
        </p:blipFill>
        <p:spPr bwMode="auto">
          <a:xfrm>
            <a:off x="8608215" y="1302214"/>
            <a:ext cx="2800682" cy="2126786"/>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662C1B8-3645-4359-A0F8-13191C64ED83}"/>
                  </a:ext>
                </a:extLst>
              </p:cNvPr>
              <p:cNvSpPr/>
              <p:nvPr/>
            </p:nvSpPr>
            <p:spPr>
              <a:xfrm>
                <a:off x="1386449" y="3053593"/>
                <a:ext cx="6851491" cy="822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𝐼𝐹</m:t>
                      </m:r>
                      <m:r>
                        <a:rPr lang="en-US" sz="2400">
                          <a:latin typeface="Cambria Math" panose="02040503050406030204" pitchFamily="18" charset="0"/>
                        </a:rPr>
                        <m:t>:</m:t>
                      </m:r>
                      <m:r>
                        <a:rPr lang="en-US" sz="2400" i="1">
                          <a:latin typeface="Cambria Math" panose="02040503050406030204" pitchFamily="18" charset="0"/>
                        </a:rPr>
                        <m:t>𝑉𝑖</m:t>
                      </m:r>
                      <m:r>
                        <a:rPr lang="en-US" sz="2400">
                          <a:latin typeface="Cambria Math" panose="02040503050406030204" pitchFamily="18" charset="0"/>
                        </a:rPr>
                        <m:t>≥</m:t>
                      </m:r>
                      <m:r>
                        <a:rPr lang="en-US" sz="2400">
                          <a:latin typeface="Cambria Math" panose="02040503050406030204" pitchFamily="18" charset="0"/>
                        </a:rPr>
                        <m:t>3</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i="1">
                                  <a:latin typeface="Cambria Math" panose="02040503050406030204" pitchFamily="18" charset="0"/>
                                </a:rPr>
                                <m:t>𝑜𝑓𝑓</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𝑜𝑓𝑓</m:t>
                              </m:r>
                            </m:e>
                          </m:eqArr>
                          <m:r>
                            <a:rPr lang="en-US" sz="2400">
                              <a:latin typeface="Cambria Math" panose="02040503050406030204" pitchFamily="18" charset="0"/>
                            </a:rPr>
                            <m:t>→</m:t>
                          </m:r>
                          <m:r>
                            <a:rPr lang="en-US" sz="2400" i="1">
                              <a:latin typeface="Cambria Math" panose="02040503050406030204" pitchFamily="18" charset="0"/>
                            </a:rPr>
                            <m:t>𝑣𝑜</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num>
                            <m:den>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1</m:t>
                              </m:r>
                            </m:den>
                          </m:f>
                          <m:r>
                            <a:rPr lang="en-US" sz="2400">
                              <a:latin typeface="Cambria Math" panose="02040503050406030204" pitchFamily="18" charset="0"/>
                            </a:rPr>
                            <m:t>∗</m:t>
                          </m:r>
                          <m:r>
                            <a:rPr lang="en-US" sz="2400" i="1">
                              <a:latin typeface="Cambria Math" panose="02040503050406030204" pitchFamily="18" charset="0"/>
                            </a:rPr>
                            <m:t>𝑣𝑖</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r>
                            <a:rPr lang="en-US" sz="2400" i="1">
                              <a:latin typeface="Cambria Math" panose="02040503050406030204" pitchFamily="18" charset="0"/>
                            </a:rPr>
                            <m:t>𝑣𝑖</m:t>
                          </m:r>
                        </m:e>
                      </m:d>
                    </m:oMath>
                  </m:oMathPara>
                </a14:m>
                <a:endParaRPr lang="en-US" sz="2400" dirty="0"/>
              </a:p>
            </p:txBody>
          </p:sp>
        </mc:Choice>
        <mc:Fallback xmlns="">
          <p:sp>
            <p:nvSpPr>
              <p:cNvPr id="4" name="Rectangle 3">
                <a:extLst>
                  <a:ext uri="{FF2B5EF4-FFF2-40B4-BE49-F238E27FC236}">
                    <a16:creationId xmlns:a16="http://schemas.microsoft.com/office/drawing/2014/main" id="{8662C1B8-3645-4359-A0F8-13191C64ED83}"/>
                  </a:ext>
                </a:extLst>
              </p:cNvPr>
              <p:cNvSpPr>
                <a:spLocks noRot="1" noChangeAspect="1" noMove="1" noResize="1" noEditPoints="1" noAdjustHandles="1" noChangeArrowheads="1" noChangeShapeType="1" noTextEdit="1"/>
              </p:cNvSpPr>
              <p:nvPr/>
            </p:nvSpPr>
            <p:spPr>
              <a:xfrm>
                <a:off x="1386449" y="3053593"/>
                <a:ext cx="6851491" cy="822020"/>
              </a:xfrm>
              <a:prstGeom prst="rect">
                <a:avLst/>
              </a:prstGeom>
              <a:blipFill>
                <a:blip r:embed="rId5"/>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B7EE505-CC5A-46C5-95DF-BBCC115AC23D}"/>
              </a:ext>
            </a:extLst>
          </p:cNvPr>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542023" y="4159225"/>
            <a:ext cx="2933065" cy="228155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6" name="Picture 5">
            <a:hlinkClick r:id="rId8" action="ppaction://hlinksldjump"/>
            <a:extLst>
              <a:ext uri="{FF2B5EF4-FFF2-40B4-BE49-F238E27FC236}">
                <a16:creationId xmlns:a16="http://schemas.microsoft.com/office/drawing/2014/main" id="{D22F0BB5-4C57-44F8-B84E-30380B01680A}"/>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10" action="ppaction://hlinksldjump"/>
            <a:extLst>
              <a:ext uri="{FF2B5EF4-FFF2-40B4-BE49-F238E27FC236}">
                <a16:creationId xmlns:a16="http://schemas.microsoft.com/office/drawing/2014/main" id="{A1706DE2-DE2A-499C-83DB-D14F00F7365F}"/>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2" action="ppaction://hlinksldjump"/>
            <a:extLst>
              <a:ext uri="{FF2B5EF4-FFF2-40B4-BE49-F238E27FC236}">
                <a16:creationId xmlns:a16="http://schemas.microsoft.com/office/drawing/2014/main" id="{F9237C9B-87F2-42A2-96F0-7F35E45F728E}"/>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4" action="ppaction://hlinksldjump"/>
            <a:extLst>
              <a:ext uri="{FF2B5EF4-FFF2-40B4-BE49-F238E27FC236}">
                <a16:creationId xmlns:a16="http://schemas.microsoft.com/office/drawing/2014/main" id="{5AD8E497-540D-4D92-BDBF-B181385AAD9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654184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80">
                                          <p:stCondLst>
                                            <p:cond delay="0"/>
                                          </p:stCondLst>
                                        </p:cTn>
                                        <p:tgtEl>
                                          <p:spTgt spid="3"/>
                                        </p:tgtEl>
                                      </p:cBhvr>
                                    </p:animEffect>
                                    <p:anim calcmode="lin" valueType="num">
                                      <p:cBhvr>
                                        <p:cTn id="3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gtEl>
                                      </p:cBhvr>
                                      <p:to x="100000" y="60000"/>
                                    </p:animScale>
                                    <p:animScale>
                                      <p:cBhvr>
                                        <p:cTn id="42" dur="166" decel="50000">
                                          <p:stCondLst>
                                            <p:cond delay="676"/>
                                          </p:stCondLst>
                                        </p:cTn>
                                        <p:tgtEl>
                                          <p:spTgt spid="3"/>
                                        </p:tgtEl>
                                      </p:cBhvr>
                                      <p:to x="100000" y="100000"/>
                                    </p:animScale>
                                    <p:animScale>
                                      <p:cBhvr>
                                        <p:cTn id="43" dur="26">
                                          <p:stCondLst>
                                            <p:cond delay="1312"/>
                                          </p:stCondLst>
                                        </p:cTn>
                                        <p:tgtEl>
                                          <p:spTgt spid="3"/>
                                        </p:tgtEl>
                                      </p:cBhvr>
                                      <p:to x="100000" y="80000"/>
                                    </p:animScale>
                                    <p:animScale>
                                      <p:cBhvr>
                                        <p:cTn id="44" dur="166" decel="50000">
                                          <p:stCondLst>
                                            <p:cond delay="1338"/>
                                          </p:stCondLst>
                                        </p:cTn>
                                        <p:tgtEl>
                                          <p:spTgt spid="3"/>
                                        </p:tgtEl>
                                      </p:cBhvr>
                                      <p:to x="100000" y="100000"/>
                                    </p:animScale>
                                    <p:animScale>
                                      <p:cBhvr>
                                        <p:cTn id="45" dur="26">
                                          <p:stCondLst>
                                            <p:cond delay="1642"/>
                                          </p:stCondLst>
                                        </p:cTn>
                                        <p:tgtEl>
                                          <p:spTgt spid="3"/>
                                        </p:tgtEl>
                                      </p:cBhvr>
                                      <p:to x="100000" y="90000"/>
                                    </p:animScale>
                                    <p:animScale>
                                      <p:cBhvr>
                                        <p:cTn id="46" dur="166" decel="50000">
                                          <p:stCondLst>
                                            <p:cond delay="1668"/>
                                          </p:stCondLst>
                                        </p:cTn>
                                        <p:tgtEl>
                                          <p:spTgt spid="3"/>
                                        </p:tgtEl>
                                      </p:cBhvr>
                                      <p:to x="100000" y="100000"/>
                                    </p:animScale>
                                    <p:animScale>
                                      <p:cBhvr>
                                        <p:cTn id="47" dur="26">
                                          <p:stCondLst>
                                            <p:cond delay="1808"/>
                                          </p:stCondLst>
                                        </p:cTn>
                                        <p:tgtEl>
                                          <p:spTgt spid="3"/>
                                        </p:tgtEl>
                                      </p:cBhvr>
                                      <p:to x="100000" y="95000"/>
                                    </p:animScale>
                                    <p:animScale>
                                      <p:cBhvr>
                                        <p:cTn id="48" dur="166" decel="50000">
                                          <p:stCondLst>
                                            <p:cond delay="1834"/>
                                          </p:stCondLst>
                                        </p:cTn>
                                        <p:tgtEl>
                                          <p:spTgt spid="3"/>
                                        </p:tgtEl>
                                      </p:cBhvr>
                                      <p:to x="100000" y="100000"/>
                                    </p:animScale>
                                  </p:childTnLst>
                                </p:cTn>
                              </p:par>
                            </p:childTnLst>
                          </p:cTn>
                        </p:par>
                        <p:par>
                          <p:cTn id="49" fill="hold">
                            <p:stCondLst>
                              <p:cond delay="20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par>
                          <p:cTn id="66" fill="hold">
                            <p:stCondLst>
                              <p:cond delay="4000"/>
                            </p:stCondLst>
                            <p:childTnLst>
                              <p:par>
                                <p:cTn id="67" presetID="26"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80">
                                          <p:stCondLst>
                                            <p:cond delay="0"/>
                                          </p:stCondLst>
                                        </p:cTn>
                                        <p:tgtEl>
                                          <p:spTgt spid="5"/>
                                        </p:tgtEl>
                                      </p:cBhvr>
                                    </p:animEffect>
                                    <p:anim calcmode="lin" valueType="num">
                                      <p:cBhvr>
                                        <p:cTn id="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gtEl>
                                      </p:cBhvr>
                                      <p:to x="100000" y="60000"/>
                                    </p:animScale>
                                    <p:animScale>
                                      <p:cBhvr>
                                        <p:cTn id="76" dur="166" decel="50000">
                                          <p:stCondLst>
                                            <p:cond delay="676"/>
                                          </p:stCondLst>
                                        </p:cTn>
                                        <p:tgtEl>
                                          <p:spTgt spid="5"/>
                                        </p:tgtEl>
                                      </p:cBhvr>
                                      <p:to x="100000" y="100000"/>
                                    </p:animScale>
                                    <p:animScale>
                                      <p:cBhvr>
                                        <p:cTn id="77" dur="26">
                                          <p:stCondLst>
                                            <p:cond delay="1312"/>
                                          </p:stCondLst>
                                        </p:cTn>
                                        <p:tgtEl>
                                          <p:spTgt spid="5"/>
                                        </p:tgtEl>
                                      </p:cBhvr>
                                      <p:to x="100000" y="80000"/>
                                    </p:animScale>
                                    <p:animScale>
                                      <p:cBhvr>
                                        <p:cTn id="78" dur="166" decel="50000">
                                          <p:stCondLst>
                                            <p:cond delay="1338"/>
                                          </p:stCondLst>
                                        </p:cTn>
                                        <p:tgtEl>
                                          <p:spTgt spid="5"/>
                                        </p:tgtEl>
                                      </p:cBhvr>
                                      <p:to x="100000" y="100000"/>
                                    </p:animScale>
                                    <p:animScale>
                                      <p:cBhvr>
                                        <p:cTn id="79" dur="26">
                                          <p:stCondLst>
                                            <p:cond delay="1642"/>
                                          </p:stCondLst>
                                        </p:cTn>
                                        <p:tgtEl>
                                          <p:spTgt spid="5"/>
                                        </p:tgtEl>
                                      </p:cBhvr>
                                      <p:to x="100000" y="90000"/>
                                    </p:animScale>
                                    <p:animScale>
                                      <p:cBhvr>
                                        <p:cTn id="80" dur="166" decel="50000">
                                          <p:stCondLst>
                                            <p:cond delay="1668"/>
                                          </p:stCondLst>
                                        </p:cTn>
                                        <p:tgtEl>
                                          <p:spTgt spid="5"/>
                                        </p:tgtEl>
                                      </p:cBhvr>
                                      <p:to x="100000" y="100000"/>
                                    </p:animScale>
                                    <p:animScale>
                                      <p:cBhvr>
                                        <p:cTn id="81" dur="26">
                                          <p:stCondLst>
                                            <p:cond delay="1808"/>
                                          </p:stCondLst>
                                        </p:cTn>
                                        <p:tgtEl>
                                          <p:spTgt spid="5"/>
                                        </p:tgtEl>
                                      </p:cBhvr>
                                      <p:to x="100000" y="95000"/>
                                    </p:animScale>
                                    <p:animScale>
                                      <p:cBhvr>
                                        <p:cTn id="8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76345E-A10E-4578-8761-B0CEDD0FD03C}"/>
                  </a:ext>
                </a:extLst>
              </p:cNvPr>
              <p:cNvSpPr/>
              <p:nvPr/>
            </p:nvSpPr>
            <p:spPr>
              <a:xfrm>
                <a:off x="3756074" y="1128785"/>
                <a:ext cx="7540283" cy="888705"/>
              </a:xfrm>
              <a:prstGeom prst="rect">
                <a:avLst/>
              </a:prstGeom>
            </p:spPr>
            <p:txBody>
              <a:bodyPr wrap="square">
                <a:spAutoFit/>
              </a:bodyPr>
              <a:lstStyle/>
              <a:p>
                <a:pPr algn="r" rtl="1"/>
                <a:r>
                  <a:rPr lang="fa-IR" sz="2400" b="1" dirty="0">
                    <a:latin typeface="Calibri" panose="020F0502020204030204" pitchFamily="34" charset="0"/>
                    <a:ea typeface="Calibri" panose="020F0502020204030204" pitchFamily="34" charset="0"/>
                    <a:cs typeface="2  Kamran" panose="00000400000000000000" pitchFamily="2" charset="-78"/>
                  </a:rPr>
                  <a:t>مثال : در مدار زیر مشخصه انتقالی را به ازای </a:t>
                </a: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2  Kamran" panose="00000400000000000000" pitchFamily="2" charset="-78"/>
                          </a:rPr>
                        </m:ctrlPr>
                      </m:sSubPr>
                      <m:e>
                        <m:r>
                          <a:rPr lang="en-US" sz="24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400" i="1">
                            <a:latin typeface="Cambria Math" panose="02040503050406030204" pitchFamily="18" charset="0"/>
                            <a:ea typeface="Times New Roman" panose="02020603050405020304" pitchFamily="18" charset="0"/>
                            <a:cs typeface="2  Kamran" panose="00000400000000000000" pitchFamily="2" charset="-78"/>
                          </a:rPr>
                          <m:t>(</m:t>
                        </m:r>
                        <m:r>
                          <a:rPr lang="en-US" sz="2400" i="1">
                            <a:latin typeface="Cambria Math" panose="02040503050406030204" pitchFamily="18" charset="0"/>
                            <a:ea typeface="Times New Roman" panose="02020603050405020304" pitchFamily="18" charset="0"/>
                            <a:cs typeface="2  Kamran" panose="00000400000000000000" pitchFamily="2" charset="-78"/>
                          </a:rPr>
                          <m:t>𝑜𝑛</m:t>
                        </m:r>
                        <m:r>
                          <a:rPr lang="en-US" sz="2400" i="1">
                            <a:latin typeface="Cambria Math" panose="02040503050406030204" pitchFamily="18" charset="0"/>
                            <a:ea typeface="Times New Roman" panose="02020603050405020304" pitchFamily="18" charset="0"/>
                            <a:cs typeface="2  Kamran" panose="00000400000000000000" pitchFamily="2" charset="-78"/>
                          </a:rPr>
                          <m:t>)</m:t>
                        </m:r>
                      </m:sub>
                    </m:sSub>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0</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6</m:t>
                    </m:r>
                    <m:r>
                      <a:rPr lang="en-US" sz="2400" i="1">
                        <a:latin typeface="Cambria Math" panose="02040503050406030204" pitchFamily="18" charset="0"/>
                        <a:ea typeface="Calibri" panose="020F0502020204030204" pitchFamily="34" charset="0"/>
                        <a:cs typeface="2  Kamran" panose="00000400000000000000" pitchFamily="2" charset="-78"/>
                      </a:rPr>
                      <m:t>𝑣</m:t>
                    </m:r>
                    <m:r>
                      <a:rPr lang="fa-IR" sz="2400">
                        <a:latin typeface="Cambria Math" panose="02040503050406030204" pitchFamily="18" charset="0"/>
                        <a:ea typeface="Calibri" panose="020F0502020204030204" pitchFamily="34" charset="0"/>
                        <a:cs typeface="2  Kamran" panose="00000400000000000000" pitchFamily="2" charset="-78"/>
                      </a:rPr>
                      <m:t> </m:t>
                    </m:r>
                    <m:r>
                      <a:rPr lang="fa-IR" sz="2400">
                        <a:latin typeface="Cambria Math" panose="02040503050406030204" pitchFamily="18" charset="0"/>
                        <a:ea typeface="Calibri" panose="020F0502020204030204" pitchFamily="34" charset="0"/>
                        <a:cs typeface="2  Kamran" panose="00000400000000000000" pitchFamily="2" charset="-78"/>
                      </a:rPr>
                      <m:t>و</m:t>
                    </m:r>
                    <m:r>
                      <a:rPr lang="fa-IR" sz="2400">
                        <a:latin typeface="Cambria Math" panose="02040503050406030204" pitchFamily="18" charset="0"/>
                        <a:ea typeface="Calibri" panose="020F0502020204030204" pitchFamily="34" charset="0"/>
                        <a:cs typeface="2  Kamran" panose="00000400000000000000" pitchFamily="2" charset="-78"/>
                      </a:rPr>
                      <m:t> </m:t>
                    </m:r>
                    <m:r>
                      <a:rPr lang="en-US" sz="2400" i="1">
                        <a:latin typeface="Cambria Math" panose="02040503050406030204" pitchFamily="18" charset="0"/>
                        <a:ea typeface="Calibri" panose="020F0502020204030204" pitchFamily="34" charset="0"/>
                        <a:cs typeface="2  Kamran" panose="00000400000000000000" pitchFamily="2" charset="-78"/>
                      </a:rPr>
                      <m:t>𝑅𝐹</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0</m:t>
                    </m:r>
                  </m:oMath>
                </a14:m>
                <a:r>
                  <a:rPr lang="fa-IR" sz="2400" b="1" dirty="0">
                    <a:latin typeface="Calibri" panose="020F0502020204030204" pitchFamily="34" charset="0"/>
                    <a:ea typeface="Calibri" panose="020F0502020204030204" pitchFamily="34" charset="0"/>
                    <a:cs typeface="2  Kamran" panose="00000400000000000000" pitchFamily="2" charset="-78"/>
                  </a:rPr>
                  <a:t>  مدار زیر را تحلیل کنید .</a:t>
                </a:r>
                <a:endParaRPr lang="en-US" sz="2400" dirty="0"/>
              </a:p>
            </p:txBody>
          </p:sp>
        </mc:Choice>
        <mc:Fallback xmlns="">
          <p:sp>
            <p:nvSpPr>
              <p:cNvPr id="3" name="Rectangle 2">
                <a:extLst>
                  <a:ext uri="{FF2B5EF4-FFF2-40B4-BE49-F238E27FC236}">
                    <a16:creationId xmlns:a16="http://schemas.microsoft.com/office/drawing/2014/main" id="{3076345E-A10E-4578-8761-B0CEDD0FD03C}"/>
                  </a:ext>
                </a:extLst>
              </p:cNvPr>
              <p:cNvSpPr>
                <a:spLocks noRot="1" noChangeAspect="1" noMove="1" noResize="1" noEditPoints="1" noAdjustHandles="1" noChangeArrowheads="1" noChangeShapeType="1" noTextEdit="1"/>
              </p:cNvSpPr>
              <p:nvPr/>
            </p:nvSpPr>
            <p:spPr>
              <a:xfrm>
                <a:off x="3756074" y="1128785"/>
                <a:ext cx="7540283" cy="888705"/>
              </a:xfrm>
              <a:prstGeom prst="rect">
                <a:avLst/>
              </a:prstGeom>
              <a:blipFill>
                <a:blip r:embed="rId2"/>
                <a:stretch>
                  <a:fillRect r="-1293" b="-164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59558BB-B07E-4828-B2DD-AEDA01F949FA}"/>
              </a:ext>
            </a:extLst>
          </p:cNvPr>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884" t="8224" r="2936"/>
          <a:stretch/>
        </p:blipFill>
        <p:spPr bwMode="auto">
          <a:xfrm>
            <a:off x="2400349" y="2581128"/>
            <a:ext cx="3958248" cy="2525444"/>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5" name="Picture 4">
            <a:hlinkClick r:id="rId5" action="ppaction://hlinksldjump"/>
            <a:extLst>
              <a:ext uri="{FF2B5EF4-FFF2-40B4-BE49-F238E27FC236}">
                <a16:creationId xmlns:a16="http://schemas.microsoft.com/office/drawing/2014/main" id="{EA9CBD77-64C9-49FB-BB82-4133754C9F90}"/>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7" action="ppaction://hlinksldjump"/>
            <a:extLst>
              <a:ext uri="{FF2B5EF4-FFF2-40B4-BE49-F238E27FC236}">
                <a16:creationId xmlns:a16="http://schemas.microsoft.com/office/drawing/2014/main" id="{F638D6A2-AFB0-44B6-BA0E-1A74FD934DC0}"/>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9" action="ppaction://hlinksldjump"/>
            <a:extLst>
              <a:ext uri="{FF2B5EF4-FFF2-40B4-BE49-F238E27FC236}">
                <a16:creationId xmlns:a16="http://schemas.microsoft.com/office/drawing/2014/main" id="{B362B1CC-272B-4194-9D47-D4536375800E}"/>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8" name="Picture 7">
            <a:hlinkClick r:id="rId11" action="ppaction://hlinksldjump"/>
            <a:extLst>
              <a:ext uri="{FF2B5EF4-FFF2-40B4-BE49-F238E27FC236}">
                <a16:creationId xmlns:a16="http://schemas.microsoft.com/office/drawing/2014/main" id="{53C8D5E0-068B-49A2-8979-121B823B509B}"/>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893976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E5703F9-92F5-4FE6-8393-1F871E0846BC}"/>
                  </a:ext>
                </a:extLst>
              </p:cNvPr>
              <p:cNvSpPr/>
              <p:nvPr/>
            </p:nvSpPr>
            <p:spPr>
              <a:xfrm>
                <a:off x="1766168" y="1214544"/>
                <a:ext cx="4859919" cy="15604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𝑡</m:t>
                                  </m:r>
                                  <m:r>
                                    <a:rPr lang="en-US" sz="2400" i="1">
                                      <a:latin typeface="Cambria Math" panose="02040503050406030204" pitchFamily="18" charset="0"/>
                                    </a:rPr>
                                    <m:t>h</m:t>
                                  </m:r>
                                </m:sub>
                              </m:sSub>
                              <m:r>
                                <a:rPr lang="en-US" sz="2400">
                                  <a:latin typeface="Cambria Math" panose="02040503050406030204" pitchFamily="18" charset="0"/>
                                </a:rPr>
                                <m:t>=</m:t>
                              </m:r>
                              <m:r>
                                <a:rPr lang="en-US" sz="2400">
                                  <a:latin typeface="Cambria Math" panose="02040503050406030204" pitchFamily="18" charset="0"/>
                                </a:rPr>
                                <m:t>7</m:t>
                              </m:r>
                              <m:r>
                                <a:rPr lang="en-US" sz="2400">
                                  <a:latin typeface="Cambria Math" panose="02040503050406030204" pitchFamily="18" charset="0"/>
                                </a:rPr>
                                <m:t>.</m:t>
                              </m:r>
                              <m:r>
                                <a:rPr lang="en-US" sz="240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15</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15</m:t>
                                  </m:r>
                                  <m:r>
                                    <a:rPr lang="en-US" sz="2400">
                                      <a:latin typeface="Cambria Math" panose="02040503050406030204" pitchFamily="18" charset="0"/>
                                    </a:rPr>
                                    <m:t>∗</m:t>
                                  </m:r>
                                  <m:r>
                                    <a:rPr lang="en-US" sz="2400">
                                      <a:latin typeface="Cambria Math" panose="02040503050406030204" pitchFamily="18" charset="0"/>
                                    </a:rPr>
                                    <m:t>7</m:t>
                                  </m:r>
                                  <m:r>
                                    <a:rPr lang="en-US" sz="2400">
                                      <a:latin typeface="Cambria Math" panose="02040503050406030204" pitchFamily="18" charset="0"/>
                                    </a:rPr>
                                    <m:t>.</m:t>
                                  </m:r>
                                  <m:r>
                                    <a:rPr lang="en-US" sz="2400">
                                      <a:latin typeface="Cambria Math" panose="02040503050406030204" pitchFamily="18" charset="0"/>
                                    </a:rPr>
                                    <m:t>5</m:t>
                                  </m:r>
                                </m:num>
                                <m:den>
                                  <m:r>
                                    <a:rPr lang="en-US" sz="2400">
                                      <a:latin typeface="Cambria Math" panose="02040503050406030204" pitchFamily="18" charset="0"/>
                                    </a:rPr>
                                    <m:t>15</m:t>
                                  </m:r>
                                  <m:r>
                                    <a:rPr lang="en-US" sz="2400">
                                      <a:latin typeface="Cambria Math" panose="02040503050406030204" pitchFamily="18" charset="0"/>
                                    </a:rPr>
                                    <m:t>+</m:t>
                                  </m:r>
                                  <m:r>
                                    <a:rPr lang="en-US" sz="2400">
                                      <a:latin typeface="Cambria Math" panose="02040503050406030204" pitchFamily="18" charset="0"/>
                                    </a:rPr>
                                    <m:t>7</m:t>
                                  </m:r>
                                  <m:r>
                                    <a:rPr lang="en-US" sz="2400">
                                      <a:latin typeface="Cambria Math" panose="02040503050406030204" pitchFamily="18" charset="0"/>
                                    </a:rPr>
                                    <m:t>.</m:t>
                                  </m:r>
                                  <m:r>
                                    <a:rPr lang="en-US" sz="2400">
                                      <a:latin typeface="Cambria Math" panose="02040503050406030204" pitchFamily="18" charset="0"/>
                                    </a:rPr>
                                    <m:t>5</m:t>
                                  </m:r>
                                </m:den>
                              </m:f>
                              <m:r>
                                <a:rPr lang="en-US" sz="2400">
                                  <a:latin typeface="Cambria Math" panose="02040503050406030204" pitchFamily="18" charset="0"/>
                                </a:rPr>
                                <m:t>=</m:t>
                              </m:r>
                              <m:r>
                                <a:rPr lang="en-US" sz="2400">
                                  <a:latin typeface="Cambria Math" panose="02040503050406030204" pitchFamily="18" charset="0"/>
                                </a:rPr>
                                <m:t>5</m:t>
                              </m:r>
                              <m:r>
                                <a:rPr lang="en-US" sz="2400" i="1">
                                  <a:latin typeface="Cambria Math" panose="02040503050406030204" pitchFamily="18" charset="0"/>
                                </a:rPr>
                                <m:t>𝑘</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𝑡</m:t>
                                  </m:r>
                                  <m:r>
                                    <a:rPr lang="en-US" sz="2400" i="1">
                                      <a:latin typeface="Cambria Math" panose="02040503050406030204" pitchFamily="18" charset="0"/>
                                    </a:rPr>
                                    <m:t>h</m:t>
                                  </m:r>
                                </m:sub>
                              </m:sSub>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7</m:t>
                                  </m:r>
                                  <m:r>
                                    <a:rPr lang="en-US" sz="2400">
                                      <a:latin typeface="Cambria Math" panose="02040503050406030204" pitchFamily="18" charset="0"/>
                                    </a:rPr>
                                    <m:t>.</m:t>
                                  </m:r>
                                  <m:r>
                                    <a:rPr lang="en-US" sz="2400">
                                      <a:latin typeface="Cambria Math" panose="02040503050406030204" pitchFamily="18" charset="0"/>
                                    </a:rPr>
                                    <m:t>5</m:t>
                                  </m:r>
                                </m:num>
                                <m:den>
                                  <m:r>
                                    <a:rPr lang="en-US" sz="2400">
                                      <a:latin typeface="Cambria Math" panose="02040503050406030204" pitchFamily="18" charset="0"/>
                                    </a:rPr>
                                    <m:t>7</m:t>
                                  </m:r>
                                  <m:r>
                                    <a:rPr lang="en-US" sz="2400">
                                      <a:latin typeface="Cambria Math" panose="02040503050406030204" pitchFamily="18" charset="0"/>
                                    </a:rPr>
                                    <m:t>.</m:t>
                                  </m:r>
                                  <m:r>
                                    <a:rPr lang="en-US" sz="2400">
                                      <a:latin typeface="Cambria Math" panose="02040503050406030204" pitchFamily="18" charset="0"/>
                                    </a:rPr>
                                    <m:t>5</m:t>
                                  </m:r>
                                  <m:r>
                                    <a:rPr lang="en-US" sz="2400">
                                      <a:latin typeface="Cambria Math" panose="02040503050406030204" pitchFamily="18" charset="0"/>
                                    </a:rPr>
                                    <m:t>+</m:t>
                                  </m:r>
                                  <m:r>
                                    <a:rPr lang="en-US" sz="2400">
                                      <a:latin typeface="Cambria Math" panose="02040503050406030204" pitchFamily="18" charset="0"/>
                                    </a:rPr>
                                    <m:t>15</m:t>
                                  </m:r>
                                </m:den>
                              </m:f>
                              <m:r>
                                <a:rPr lang="en-US" sz="2400" i="1">
                                  <a:latin typeface="Cambria Math" panose="02040503050406030204" pitchFamily="18" charset="0"/>
                                </a:rPr>
                                <m:t>𝑣𝑖</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r>
                                <a:rPr lang="en-US" sz="2400" i="1">
                                  <a:latin typeface="Cambria Math" panose="02040503050406030204" pitchFamily="18" charset="0"/>
                                </a:rPr>
                                <m:t>𝑣𝑖</m:t>
                              </m:r>
                              <m:r>
                                <a:rPr lang="en-US" sz="2400">
                                  <a:latin typeface="Cambria Math" panose="02040503050406030204" pitchFamily="18" charset="0"/>
                                </a:rPr>
                                <m:t>                </m:t>
                              </m:r>
                            </m:e>
                          </m:eqArr>
                          <m:r>
                            <a:rPr lang="en-US" sz="2400">
                              <a:latin typeface="Cambria Math" panose="02040503050406030204" pitchFamily="18" charset="0"/>
                            </a:rPr>
                            <m:t> </m:t>
                          </m:r>
                        </m:e>
                      </m:d>
                    </m:oMath>
                  </m:oMathPara>
                </a14:m>
                <a:endParaRPr lang="en-US" sz="2400" dirty="0"/>
              </a:p>
            </p:txBody>
          </p:sp>
        </mc:Choice>
        <mc:Fallback>
          <p:sp>
            <p:nvSpPr>
              <p:cNvPr id="2" name="Rectangle 1">
                <a:extLst>
                  <a:ext uri="{FF2B5EF4-FFF2-40B4-BE49-F238E27FC236}">
                    <a16:creationId xmlns:a16="http://schemas.microsoft.com/office/drawing/2014/main" id="{8E5703F9-92F5-4FE6-8393-1F871E0846BC}"/>
                  </a:ext>
                </a:extLst>
              </p:cNvPr>
              <p:cNvSpPr>
                <a:spLocks noRot="1" noChangeAspect="1" noMove="1" noResize="1" noEditPoints="1" noAdjustHandles="1" noChangeArrowheads="1" noChangeShapeType="1" noTextEdit="1"/>
              </p:cNvSpPr>
              <p:nvPr/>
            </p:nvSpPr>
            <p:spPr>
              <a:xfrm>
                <a:off x="1766168" y="1214544"/>
                <a:ext cx="4859919" cy="1560492"/>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067A3C3-6C0C-44A5-9094-8CCB566E4395}"/>
              </a:ext>
            </a:extLst>
          </p:cNvPr>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19" t="4649" r="3119" b="-4649"/>
          <a:stretch/>
        </p:blipFill>
        <p:spPr bwMode="auto">
          <a:xfrm>
            <a:off x="8032653" y="995300"/>
            <a:ext cx="3789112" cy="199898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9650C1-1A0A-4E66-806B-F1E2B594E252}"/>
                  </a:ext>
                </a:extLst>
              </p:cNvPr>
              <p:cNvSpPr/>
              <p:nvPr/>
            </p:nvSpPr>
            <p:spPr>
              <a:xfrm>
                <a:off x="1689703" y="3109123"/>
                <a:ext cx="6096000" cy="297549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𝑖𝑓</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r>
                        <a:rPr lang="en-US" sz="2400" i="1">
                          <a:latin typeface="Cambria Math" panose="02040503050406030204" pitchFamily="18" charset="0"/>
                        </a:rPr>
                        <m:t>𝑣𝑖</m:t>
                      </m:r>
                      <m:r>
                        <a:rPr lang="en-US" sz="2400">
                          <a:latin typeface="Cambria Math" panose="02040503050406030204" pitchFamily="18" charset="0"/>
                        </a:rPr>
                        <m:t>&lt;−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6</m:t>
                      </m:r>
                      <m:r>
                        <a:rPr lang="en-US" sz="2400" i="1">
                          <a:latin typeface="Cambria Math" panose="02040503050406030204" pitchFamily="18" charset="0"/>
                        </a:rPr>
                        <m:t>𝑣</m:t>
                      </m:r>
                      <m:r>
                        <a:rPr lang="en-US" sz="2400">
                          <a:latin typeface="Cambria Math" panose="02040503050406030204" pitchFamily="18" charset="0"/>
                        </a:rPr>
                        <m:t>→</m:t>
                      </m:r>
                      <m:r>
                        <a:rPr lang="en-US" sz="2400" i="1">
                          <a:latin typeface="Cambria Math" panose="02040503050406030204" pitchFamily="18" charset="0"/>
                        </a:rPr>
                        <m:t>𝑣𝑖</m:t>
                      </m:r>
                      <m:r>
                        <a:rPr lang="en-US" sz="2400">
                          <a:latin typeface="Cambria Math" panose="02040503050406030204" pitchFamily="18" charset="0"/>
                        </a:rPr>
                        <m:t>&lt;−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8</m:t>
                      </m:r>
                      <m:r>
                        <a:rPr lang="en-US" sz="2400" i="1">
                          <a:latin typeface="Cambria Math" panose="02040503050406030204" pitchFamily="18" charset="0"/>
                        </a:rPr>
                        <m:t>𝑣</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1</m:t>
                                  </m:r>
                                </m:sub>
                              </m:sSub>
                              <m:r>
                                <a:rPr lang="en-US" sz="2400">
                                  <a:latin typeface="Cambria Math" panose="02040503050406030204" pitchFamily="18" charset="0"/>
                                </a:rPr>
                                <m:t>=</m:t>
                              </m:r>
                              <m:r>
                                <a:rPr lang="en-US" sz="2400" i="1">
                                  <a:latin typeface="Cambria Math" panose="02040503050406030204" pitchFamily="18" charset="0"/>
                                </a:rPr>
                                <m:t>𝑜𝑓𝑓</m:t>
                              </m:r>
                            </m:e>
                            <m:e>
                              <m:r>
                                <a:rPr lang="en-US" sz="2400">
                                  <a:latin typeface="Cambria Math" panose="02040503050406030204" pitchFamily="18" charset="0"/>
                                </a:rPr>
                                <m:t>&amp;</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2</m:t>
                                  </m:r>
                                </m:sub>
                              </m:sSub>
                              <m:r>
                                <a:rPr lang="en-US" sz="2400">
                                  <a:latin typeface="Cambria Math" panose="02040503050406030204" pitchFamily="18" charset="0"/>
                                </a:rPr>
                                <m:t>=</m:t>
                              </m:r>
                              <m:r>
                                <a:rPr lang="en-US" sz="2400" i="1">
                                  <a:latin typeface="Cambria Math" panose="02040503050406030204" pitchFamily="18" charset="0"/>
                                </a:rPr>
                                <m:t>𝑜𝑛</m:t>
                              </m:r>
                              <m:r>
                                <a:rPr lang="en-US" sz="2400">
                                  <a:latin typeface="Cambria Math" panose="02040503050406030204" pitchFamily="18" charset="0"/>
                                </a:rPr>
                                <m:t>   </m:t>
                              </m:r>
                            </m:e>
                          </m:eqArr>
                          <m:r>
                            <a:rPr lang="en-US" sz="2400">
                              <a:latin typeface="Cambria Math" panose="02040503050406030204" pitchFamily="18" charset="0"/>
                            </a:rPr>
                            <m:t>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r>
                                    <a:rPr lang="en-US" sz="2400">
                                      <a:latin typeface="Cambria Math" panose="02040503050406030204" pitchFamily="18" charset="0"/>
                                    </a:rPr>
                                    <m:t>&amp;</m:t>
                                  </m:r>
                                  <m:r>
                                    <a:rPr lang="en-US" sz="2400" i="1">
                                      <a:latin typeface="Cambria Math" panose="02040503050406030204" pitchFamily="18" charset="0"/>
                                    </a:rPr>
                                    <m:t>𝑣𝑜</m:t>
                                  </m:r>
                                  <m:r>
                                    <a:rPr lang="en-US" sz="2400">
                                      <a:latin typeface="Cambria Math" panose="02040503050406030204" pitchFamily="18" charset="0"/>
                                    </a:rPr>
                                    <m:t>=</m:t>
                                  </m:r>
                                  <m:r>
                                    <a:rPr lang="en-US" sz="2400">
                                      <a:latin typeface="Cambria Math" panose="02040503050406030204" pitchFamily="18" charset="0"/>
                                    </a:rPr>
                                    <m:t>5</m:t>
                                  </m:r>
                                  <m:r>
                                    <a:rPr lang="en-US" sz="2400">
                                      <a:latin typeface="Cambria Math" panose="02040503050406030204" pitchFamily="18" charset="0"/>
                                    </a:rPr>
                                    <m:t>∗</m:t>
                                  </m:r>
                                  <m:r>
                                    <a:rPr lang="en-US" sz="2400" i="1">
                                      <a:latin typeface="Cambria Math" panose="02040503050406030204" pitchFamily="18" charset="0"/>
                                    </a:rPr>
                                    <m:t>𝑖</m:t>
                                  </m:r>
                                  <m:r>
                                    <a:rPr lang="en-US" sz="2400">
                                      <a:latin typeface="Cambria Math" panose="02040503050406030204" pitchFamily="18" charset="0"/>
                                    </a:rPr>
                                    <m:t>                          </m:t>
                                  </m:r>
                                </m:e>
                                <m:e>
                                  <m:r>
                                    <a:rPr lang="en-US" sz="2400">
                                      <a:latin typeface="Cambria Math" panose="02040503050406030204" pitchFamily="18" charset="0"/>
                                    </a:rPr>
                                    <m:t>&amp;−</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r>
                                    <a:rPr lang="en-US" sz="2400" i="1">
                                      <a:latin typeface="Cambria Math" panose="02040503050406030204" pitchFamily="18" charset="0"/>
                                    </a:rPr>
                                    <m:t>𝑣𝑖</m:t>
                                  </m:r>
                                  <m:r>
                                    <a:rPr lang="en-US" sz="2400">
                                      <a:latin typeface="Cambria Math" panose="02040503050406030204" pitchFamily="18" charset="0"/>
                                    </a:rPr>
                                    <m:t>+</m:t>
                                  </m:r>
                                  <m:r>
                                    <a:rPr lang="en-US" sz="2400">
                                      <a:latin typeface="Cambria Math" panose="02040503050406030204" pitchFamily="18" charset="0"/>
                                    </a:rPr>
                                    <m:t>5</m:t>
                                  </m:r>
                                  <m:r>
                                    <a:rPr lang="en-US" sz="2400" i="1">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6</m:t>
                                  </m:r>
                                  <m:r>
                                    <a:rPr lang="en-US" sz="2400">
                                      <a:latin typeface="Cambria Math" panose="02040503050406030204" pitchFamily="18" charset="0"/>
                                    </a:rPr>
                                    <m:t>+</m:t>
                                  </m:r>
                                  <m:r>
                                    <a:rPr lang="en-US" sz="2400">
                                      <a:latin typeface="Cambria Math" panose="02040503050406030204" pitchFamily="18" charset="0"/>
                                    </a:rPr>
                                    <m:t>5</m:t>
                                  </m:r>
                                  <m:r>
                                    <a:rPr lang="en-US" sz="2400" i="1">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0</m:t>
                                  </m:r>
                                </m:e>
                                <m:e>
                                  <m:r>
                                    <a:rPr lang="en-US" sz="2400">
                                      <a:latin typeface="Cambria Math" panose="02040503050406030204" pitchFamily="18" charset="0"/>
                                    </a:rPr>
                                    <m:t>&amp;</m:t>
                                  </m:r>
                                  <m:r>
                                    <a:rPr lang="en-US" sz="2400" i="1">
                                      <a:latin typeface="Cambria Math" panose="02040503050406030204" pitchFamily="18" charset="0"/>
                                    </a:rPr>
                                    <m:t>𝐼</m:t>
                                  </m:r>
                                  <m:r>
                                    <a:rPr lang="en-US" sz="2400">
                                      <a:latin typeface="Cambria Math" panose="02040503050406030204" pitchFamily="18" charset="0"/>
                                    </a:rPr>
                                    <m:t>=</m:t>
                                  </m:r>
                                  <m:f>
                                    <m:fPr>
                                      <m:ctrlPr>
                                        <a:rPr lang="en-US" sz="2400" i="1">
                                          <a:latin typeface="Cambria Math" panose="02040503050406030204" pitchFamily="18" charset="0"/>
                                        </a:rPr>
                                      </m:ctrlPr>
                                    </m:fPr>
                                    <m:num>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3</m:t>
                                          </m:r>
                                        </m:den>
                                      </m:f>
                                      <m:r>
                                        <a:rPr lang="en-US" sz="2400" i="1">
                                          <a:latin typeface="Cambria Math" panose="02040503050406030204" pitchFamily="18" charset="0"/>
                                        </a:rPr>
                                        <m:t>𝑣𝑖</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6</m:t>
                                      </m:r>
                                    </m:num>
                                    <m:den>
                                      <m:r>
                                        <a:rPr lang="en-US" sz="2400">
                                          <a:latin typeface="Cambria Math" panose="02040503050406030204" pitchFamily="18" charset="0"/>
                                        </a:rPr>
                                        <m:t>10</m:t>
                                      </m:r>
                                    </m:den>
                                  </m:f>
                                  <m:r>
                                    <a:rPr lang="en-US" sz="2400">
                                      <a:latin typeface="Cambria Math" panose="02040503050406030204" pitchFamily="18" charset="0"/>
                                    </a:rPr>
                                    <m:t>                  </m:t>
                                  </m:r>
                                </m:e>
                              </m:eqArr>
                            </m:e>
                          </m:d>
                        </m:e>
                      </m:d>
                    </m:oMath>
                  </m:oMathPara>
                </a14:m>
                <a:endParaRPr lang="en-US" sz="2400" dirty="0"/>
              </a:p>
            </p:txBody>
          </p:sp>
        </mc:Choice>
        <mc:Fallback>
          <p:sp>
            <p:nvSpPr>
              <p:cNvPr id="4" name="Rectangle 3">
                <a:extLst>
                  <a:ext uri="{FF2B5EF4-FFF2-40B4-BE49-F238E27FC236}">
                    <a16:creationId xmlns:a16="http://schemas.microsoft.com/office/drawing/2014/main" id="{EF9650C1-1A0A-4E66-806B-F1E2B594E252}"/>
                  </a:ext>
                </a:extLst>
              </p:cNvPr>
              <p:cNvSpPr>
                <a:spLocks noRot="1" noChangeAspect="1" noMove="1" noResize="1" noEditPoints="1" noAdjustHandles="1" noChangeArrowheads="1" noChangeShapeType="1" noTextEdit="1"/>
              </p:cNvSpPr>
              <p:nvPr/>
            </p:nvSpPr>
            <p:spPr>
              <a:xfrm>
                <a:off x="1689703" y="3109123"/>
                <a:ext cx="6096000" cy="2975495"/>
              </a:xfrm>
              <a:prstGeom prst="rect">
                <a:avLst/>
              </a:prstGeom>
              <a:blipFill>
                <a:blip r:embed="rId5"/>
                <a:stretch>
                  <a:fillRect l="-6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00E6A79-2792-496E-BC57-38D49C03B206}"/>
              </a:ext>
            </a:extLst>
          </p:cNvPr>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1674" t="4760"/>
          <a:stretch/>
        </p:blipFill>
        <p:spPr bwMode="auto">
          <a:xfrm>
            <a:off x="8032653" y="3927124"/>
            <a:ext cx="3434189" cy="1998979"/>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6" name="Picture 5">
            <a:hlinkClick r:id="rId8" action="ppaction://hlinksldjump"/>
            <a:extLst>
              <a:ext uri="{FF2B5EF4-FFF2-40B4-BE49-F238E27FC236}">
                <a16:creationId xmlns:a16="http://schemas.microsoft.com/office/drawing/2014/main" id="{B6AA150C-2140-413A-9A0F-D680892F4837}"/>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7" name="Picture 6">
            <a:hlinkClick r:id="rId10" action="ppaction://hlinksldjump"/>
            <a:extLst>
              <a:ext uri="{FF2B5EF4-FFF2-40B4-BE49-F238E27FC236}">
                <a16:creationId xmlns:a16="http://schemas.microsoft.com/office/drawing/2014/main" id="{64E6330D-AA84-4A31-914E-BFF03BA2CA29}"/>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8" name="Picture 7">
            <a:hlinkClick r:id="rId12" action="ppaction://hlinksldjump"/>
            <a:extLst>
              <a:ext uri="{FF2B5EF4-FFF2-40B4-BE49-F238E27FC236}">
                <a16:creationId xmlns:a16="http://schemas.microsoft.com/office/drawing/2014/main" id="{AFFCC6D3-AD14-4356-B447-403D6BFF84E8}"/>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9" name="Picture 8">
            <a:hlinkClick r:id="rId14" action="ppaction://hlinksldjump"/>
            <a:extLst>
              <a:ext uri="{FF2B5EF4-FFF2-40B4-BE49-F238E27FC236}">
                <a16:creationId xmlns:a16="http://schemas.microsoft.com/office/drawing/2014/main" id="{62061924-F2C0-458F-A5A8-7908378C7E84}"/>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0890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9301202-B905-4E3C-B52A-70FFE78B0B0E}"/>
                  </a:ext>
                </a:extLst>
              </p:cNvPr>
              <p:cNvSpPr/>
              <p:nvPr/>
            </p:nvSpPr>
            <p:spPr>
              <a:xfrm>
                <a:off x="1500554" y="582499"/>
                <a:ext cx="6096000" cy="3238131"/>
              </a:xfrm>
              <a:prstGeom prst="rect">
                <a:avLst/>
              </a:prstGeom>
            </p:spPr>
            <p:txBody>
              <a:bodyPr>
                <a:spAutoFit/>
              </a:bodyPr>
              <a:lstStyle/>
              <a:p>
                <a:pPr marL="457200"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2  Kamran" panose="00000400000000000000" pitchFamily="2" charset="-78"/>
                        </a:rPr>
                        <m:t>𝐼𝐹</m:t>
                      </m:r>
                      <m:r>
                        <a:rPr lang="en-US" sz="2000" i="1">
                          <a:latin typeface="Cambria Math" panose="02040503050406030204" pitchFamily="18" charset="0"/>
                          <a:ea typeface="Calibri" panose="020F0502020204030204" pitchFamily="34"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m:t>
                      </m:r>
                      <m:r>
                        <a:rPr lang="en-US" sz="2000" i="1">
                          <a:latin typeface="Cambria Math" panose="02040503050406030204" pitchFamily="18" charset="0"/>
                          <a:ea typeface="Times New Roman" panose="02020603050405020304" pitchFamily="18" charset="0"/>
                          <a:cs typeface="2  Kamran" panose="00000400000000000000" pitchFamily="2" charset="-78"/>
                        </a:rPr>
                        <m:t>&lt;</m:t>
                      </m:r>
                      <m:f>
                        <m:fPr>
                          <m:ctrlPr>
                            <a:rPr lang="en-US" sz="2000" i="1">
                              <a:latin typeface="Cambria Math" panose="02040503050406030204" pitchFamily="18" charset="0"/>
                              <a:ea typeface="Times New Roman" panose="02020603050405020304" pitchFamily="18" charset="0"/>
                              <a:cs typeface="2  Kamran" panose="00000400000000000000" pitchFamily="2" charset="-78"/>
                            </a:rPr>
                          </m:ctrlPr>
                        </m:fPr>
                        <m:num>
                          <m:r>
                            <a:rPr lang="en-US" sz="2000" i="1">
                              <a:latin typeface="Cambria Math" panose="02040503050406030204" pitchFamily="18" charset="0"/>
                              <a:ea typeface="Times New Roman" panose="02020603050405020304" pitchFamily="18" charset="0"/>
                              <a:cs typeface="2  Kamran" panose="00000400000000000000" pitchFamily="2" charset="-78"/>
                            </a:rPr>
                            <m:t>1</m:t>
                          </m:r>
                        </m:num>
                        <m:den>
                          <m:r>
                            <a:rPr lang="en-US" sz="2000" i="1">
                              <a:latin typeface="Cambria Math" panose="02040503050406030204" pitchFamily="18" charset="0"/>
                              <a:ea typeface="Times New Roman" panose="02020603050405020304" pitchFamily="18" charset="0"/>
                              <a:cs typeface="2  Kamran" panose="00000400000000000000" pitchFamily="2" charset="-78"/>
                            </a:rPr>
                            <m:t>3</m:t>
                          </m:r>
                        </m:den>
                      </m:f>
                      <m:r>
                        <a:rPr lang="en-US" sz="2000" i="1">
                          <a:latin typeface="Cambria Math" panose="02040503050406030204" pitchFamily="18" charset="0"/>
                          <a:ea typeface="Times New Roman" panose="02020603050405020304" pitchFamily="18" charset="0"/>
                          <a:cs typeface="2  Kamran" panose="00000400000000000000" pitchFamily="2" charset="-78"/>
                        </a:rPr>
                        <m:t>𝑉𝑖</m:t>
                      </m:r>
                      <m:r>
                        <a:rPr lang="en-US" sz="2000" i="1">
                          <a:latin typeface="Cambria Math" panose="02040503050406030204" pitchFamily="18" charset="0"/>
                          <a:ea typeface="Times New Roman" panose="02020603050405020304" pitchFamily="18" charset="0"/>
                          <a:cs typeface="2  Kamran" panose="00000400000000000000" pitchFamily="2" charset="-78"/>
                        </a:rPr>
                        <m:t>&lt;</m:t>
                      </m:r>
                      <m:r>
                        <a:rPr lang="en-US" sz="2000" i="1">
                          <a:latin typeface="Cambria Math" panose="02040503050406030204" pitchFamily="18" charset="0"/>
                          <a:ea typeface="Times New Roman" panose="02020603050405020304" pitchFamily="18" charset="0"/>
                          <a:cs typeface="2  Kamran" panose="00000400000000000000" pitchFamily="2" charset="-78"/>
                        </a:rPr>
                        <m:t>0</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m:t>
                      </m:r>
                      <m:r>
                        <a:rPr lang="en-US" sz="2000" i="1">
                          <a:latin typeface="Cambria Math" panose="02040503050406030204" pitchFamily="18" charset="0"/>
                          <a:ea typeface="Times New Roman" panose="02020603050405020304" pitchFamily="18" charset="0"/>
                          <a:cs typeface="2  Kamran" panose="00000400000000000000" pitchFamily="2" charset="-78"/>
                        </a:rPr>
                        <m:t>𝑣</m:t>
                      </m:r>
                    </m:oMath>
                  </m:oMathPara>
                </a14:m>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1</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8</m:t>
                      </m:r>
                      <m:r>
                        <a:rPr lang="en-US" sz="2000" i="1">
                          <a:latin typeface="Cambria Math" panose="02040503050406030204" pitchFamily="18" charset="0"/>
                          <a:ea typeface="Times New Roman" panose="02020603050405020304" pitchFamily="18" charset="0"/>
                          <a:cs typeface="2  Kamran" panose="00000400000000000000" pitchFamily="2" charset="-78"/>
                        </a:rPr>
                        <m:t>&lt;</m:t>
                      </m:r>
                      <m:r>
                        <a:rPr lang="en-US" sz="2000" i="1">
                          <a:latin typeface="Cambria Math" panose="02040503050406030204" pitchFamily="18" charset="0"/>
                          <a:ea typeface="Times New Roman" panose="02020603050405020304" pitchFamily="18" charset="0"/>
                          <a:cs typeface="2  Kamran" panose="00000400000000000000" pitchFamily="2" charset="-78"/>
                        </a:rPr>
                        <m:t>𝑣𝑖</m:t>
                      </m:r>
                      <m:r>
                        <a:rPr lang="en-US" sz="2000" i="1">
                          <a:latin typeface="Cambria Math" panose="02040503050406030204" pitchFamily="18" charset="0"/>
                          <a:ea typeface="Times New Roman" panose="02020603050405020304" pitchFamily="18" charset="0"/>
                          <a:cs typeface="2  Kamran" panose="00000400000000000000" pitchFamily="2" charset="-78"/>
                        </a:rPr>
                        <m:t>&lt;</m:t>
                      </m:r>
                      <m:r>
                        <a:rPr lang="en-US" sz="2000" i="1">
                          <a:latin typeface="Cambria Math" panose="02040503050406030204" pitchFamily="18" charset="0"/>
                          <a:ea typeface="Times New Roman" panose="02020603050405020304" pitchFamily="18" charset="0"/>
                          <a:cs typeface="2  Kamran" panose="00000400000000000000" pitchFamily="2" charset="-78"/>
                        </a:rPr>
                        <m:t>1</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8</m:t>
                      </m:r>
                      <m:r>
                        <a:rPr lang="en-US" sz="2000" i="1">
                          <a:latin typeface="Cambria Math" panose="02040503050406030204" pitchFamily="18" charset="0"/>
                          <a:ea typeface="Times New Roman" panose="02020603050405020304" pitchFamily="18" charset="0"/>
                          <a:cs typeface="2  Kamran" panose="00000400000000000000" pitchFamily="2" charset="-78"/>
                        </a:rPr>
                        <m:t>𝑣</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400" i="1">
                                      <a:latin typeface="Cambria Math" panose="02040503050406030204" pitchFamily="18" charset="0"/>
                                      <a:ea typeface="Times New Roman" panose="02020603050405020304" pitchFamily="18" charset="0"/>
                                      <a:cs typeface="2  Kamran" panose="00000400000000000000" pitchFamily="2" charset="-78"/>
                                    </a:rPr>
                                  </m:ctrlPr>
                                </m:sSubPr>
                                <m:e>
                                  <m:r>
                                    <a:rPr lang="en-US" sz="2400" i="1">
                                      <a:latin typeface="Cambria Math" panose="02040503050406030204" pitchFamily="18" charset="0"/>
                                      <a:ea typeface="Times New Roman" panose="02020603050405020304" pitchFamily="18" charset="0"/>
                                      <a:cs typeface="2  Kamran" panose="00000400000000000000" pitchFamily="2" charset="-78"/>
                                    </a:rPr>
                                    <m:t>𝐷</m:t>
                                  </m:r>
                                </m:e>
                                <m:sub>
                                  <m:r>
                                    <a:rPr lang="en-US" sz="24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𝑜𝑓𝑓</m:t>
                              </m:r>
                            </m:e>
                            <m:e>
                              <m:sSub>
                                <m:sSubPr>
                                  <m:ctrlPr>
                                    <a:rPr lang="en-US" sz="2400" i="1">
                                      <a:latin typeface="Cambria Math" panose="02040503050406030204" pitchFamily="18" charset="0"/>
                                      <a:ea typeface="Times New Roman" panose="02020603050405020304" pitchFamily="18" charset="0"/>
                                      <a:cs typeface="2  Kamran" panose="00000400000000000000" pitchFamily="2" charset="-78"/>
                                    </a:rPr>
                                  </m:ctrlPr>
                                </m:sSubPr>
                                <m:e>
                                  <m:r>
                                    <a:rPr lang="en-US" sz="2400" i="1">
                                      <a:latin typeface="Cambria Math" panose="02040503050406030204" pitchFamily="18" charset="0"/>
                                      <a:ea typeface="Times New Roman" panose="02020603050405020304" pitchFamily="18" charset="0"/>
                                      <a:cs typeface="2  Kamran" panose="00000400000000000000" pitchFamily="2" charset="-78"/>
                                    </a:rPr>
                                    <m:t>𝐷</m:t>
                                  </m:r>
                                </m:e>
                                <m:sub>
                                  <m:r>
                                    <a:rPr lang="en-US" sz="24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𝑜𝑓𝑓</m:t>
                              </m:r>
                            </m:e>
                          </m:eqAr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m:t>
                          </m:r>
                        </m:e>
                      </m:d>
                    </m:oMath>
                  </m:oMathPara>
                </a14:m>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libri" panose="020F0502020204030204" pitchFamily="34" charset="0"/>
                          <a:cs typeface="2  Kamran" panose="00000400000000000000" pitchFamily="2" charset="-78"/>
                        </a:rPr>
                        <m:t>𝐼𝐹</m:t>
                      </m:r>
                      <m:r>
                        <a:rPr lang="en-US" sz="2400" i="1">
                          <a:latin typeface="Cambria Math" panose="02040503050406030204" pitchFamily="18" charset="0"/>
                          <a:ea typeface="Calibri" panose="020F0502020204030204" pitchFamily="34" charset="0"/>
                          <a:cs typeface="2  Kamran" panose="00000400000000000000" pitchFamily="2" charset="-78"/>
                        </a:rPr>
                        <m:t>:</m:t>
                      </m:r>
                      <m:f>
                        <m:fPr>
                          <m:ctrlPr>
                            <a:rPr lang="en-US" sz="2400" i="1">
                              <a:latin typeface="Cambria Math" panose="02040503050406030204" pitchFamily="18" charset="0"/>
                              <a:ea typeface="Calibri" panose="020F0502020204030204" pitchFamily="34" charset="0"/>
                              <a:cs typeface="2  Kamran" panose="00000400000000000000" pitchFamily="2" charset="-78"/>
                            </a:rPr>
                          </m:ctrlPr>
                        </m:fPr>
                        <m:num>
                          <m:r>
                            <a:rPr lang="en-US" sz="2400" i="1">
                              <a:latin typeface="Cambria Math" panose="02040503050406030204" pitchFamily="18" charset="0"/>
                              <a:ea typeface="Calibri" panose="020F0502020204030204" pitchFamily="34" charset="0"/>
                              <a:cs typeface="2  Kamran" panose="00000400000000000000" pitchFamily="2" charset="-78"/>
                            </a:rPr>
                            <m:t>1</m:t>
                          </m:r>
                        </m:num>
                        <m:den>
                          <m:r>
                            <a:rPr lang="en-US" sz="2400" i="1">
                              <a:latin typeface="Cambria Math" panose="02040503050406030204" pitchFamily="18" charset="0"/>
                              <a:ea typeface="Calibri" panose="020F0502020204030204" pitchFamily="34" charset="0"/>
                              <a:cs typeface="2  Kamran" panose="00000400000000000000" pitchFamily="2" charset="-78"/>
                            </a:rPr>
                            <m:t>3</m:t>
                          </m:r>
                        </m:den>
                      </m:f>
                      <m:r>
                        <a:rPr lang="en-US" sz="2400" i="1">
                          <a:latin typeface="Cambria Math" panose="02040503050406030204" pitchFamily="18" charset="0"/>
                          <a:ea typeface="Calibri" panose="020F0502020204030204" pitchFamily="34" charset="0"/>
                          <a:cs typeface="2  Kamran" panose="00000400000000000000" pitchFamily="2" charset="-78"/>
                        </a:rPr>
                        <m:t>𝑉𝑖</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0</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6</m:t>
                      </m:r>
                      <m:r>
                        <a:rPr lang="en-US" sz="2400" i="1">
                          <a:latin typeface="Cambria Math" panose="02040503050406030204" pitchFamily="18" charset="0"/>
                          <a:ea typeface="Calibri" panose="020F0502020204030204" pitchFamily="34" charset="0"/>
                          <a:cs typeface="2  Kamran" panose="00000400000000000000" pitchFamily="2" charset="-78"/>
                        </a:rPr>
                        <m:t>𝑣</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𝑣𝑖</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1</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8</m:t>
                      </m:r>
                      <m:r>
                        <a:rPr lang="en-US" sz="2400" i="1">
                          <a:latin typeface="Cambria Math" panose="02040503050406030204" pitchFamily="18" charset="0"/>
                          <a:ea typeface="Calibri" panose="020F0502020204030204" pitchFamily="34" charset="0"/>
                          <a:cs typeface="2  Kamran" panose="00000400000000000000" pitchFamily="2" charset="-78"/>
                        </a:rPr>
                        <m:t>𝑣</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𝑣𝑜</m:t>
                      </m:r>
                      <m:r>
                        <a:rPr lang="en-US" sz="2400" i="1">
                          <a:latin typeface="Cambria Math" panose="02040503050406030204" pitchFamily="18" charset="0"/>
                          <a:ea typeface="Calibri" panose="020F0502020204030204" pitchFamily="34" charset="0"/>
                          <a:cs typeface="2  Kamran" panose="00000400000000000000" pitchFamily="2" charset="-78"/>
                        </a:rPr>
                        <m:t>=</m:t>
                      </m:r>
                      <m:f>
                        <m:fPr>
                          <m:ctrlPr>
                            <a:rPr lang="en-US" sz="2400" i="1">
                              <a:latin typeface="Cambria Math" panose="02040503050406030204" pitchFamily="18" charset="0"/>
                              <a:ea typeface="Calibri" panose="020F0502020204030204" pitchFamily="34" charset="0"/>
                              <a:cs typeface="2  Kamran" panose="00000400000000000000" pitchFamily="2" charset="-78"/>
                            </a:rPr>
                          </m:ctrlPr>
                        </m:fPr>
                        <m:num>
                          <m:r>
                            <a:rPr lang="en-US" sz="2400" i="1">
                              <a:latin typeface="Cambria Math" panose="02040503050406030204" pitchFamily="18" charset="0"/>
                              <a:ea typeface="Calibri" panose="020F0502020204030204" pitchFamily="34" charset="0"/>
                              <a:cs typeface="2  Kamran" panose="00000400000000000000" pitchFamily="2" charset="-78"/>
                            </a:rPr>
                            <m:t>1</m:t>
                          </m:r>
                        </m:num>
                        <m:den>
                          <m:r>
                            <a:rPr lang="en-US" sz="2400" i="1">
                              <a:latin typeface="Cambria Math" panose="02040503050406030204" pitchFamily="18" charset="0"/>
                              <a:ea typeface="Calibri" panose="020F0502020204030204" pitchFamily="34" charset="0"/>
                              <a:cs typeface="2  Kamran" panose="00000400000000000000" pitchFamily="2" charset="-78"/>
                            </a:rPr>
                            <m:t>6</m:t>
                          </m:r>
                        </m:den>
                      </m:f>
                      <m:r>
                        <a:rPr lang="en-US" sz="2400" i="1">
                          <a:latin typeface="Cambria Math" panose="02040503050406030204" pitchFamily="18" charset="0"/>
                          <a:ea typeface="Calibri" panose="020F0502020204030204" pitchFamily="34" charset="0"/>
                          <a:cs typeface="2  Kamran" panose="00000400000000000000" pitchFamily="2" charset="-78"/>
                        </a:rPr>
                        <m:t>𝑣𝑖</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0</m:t>
                      </m:r>
                      <m:r>
                        <a:rPr lang="en-US" sz="2400" i="1">
                          <a:latin typeface="Cambria Math" panose="02040503050406030204" pitchFamily="18" charset="0"/>
                          <a:ea typeface="Calibri" panose="020F0502020204030204" pitchFamily="34" charset="0"/>
                          <a:cs typeface="2  Kamran" panose="00000400000000000000" pitchFamily="2" charset="-78"/>
                        </a:rPr>
                        <m:t>.</m:t>
                      </m:r>
                      <m:r>
                        <a:rPr lang="en-US" sz="2400" i="1">
                          <a:latin typeface="Cambria Math" panose="02040503050406030204" pitchFamily="18" charset="0"/>
                          <a:ea typeface="Calibri" panose="020F0502020204030204" pitchFamily="34" charset="0"/>
                          <a:cs typeface="2  Kamran" panose="00000400000000000000" pitchFamily="2" charset="-78"/>
                        </a:rPr>
                        <m:t>3</m:t>
                      </m:r>
                    </m:oMath>
                  </m:oMathPara>
                </a14:m>
                <a:endParaRPr lang="en-US" sz="14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C9301202-B905-4E3C-B52A-70FFE78B0B0E}"/>
                  </a:ext>
                </a:extLst>
              </p:cNvPr>
              <p:cNvSpPr>
                <a:spLocks noRot="1" noChangeAspect="1" noMove="1" noResize="1" noEditPoints="1" noAdjustHandles="1" noChangeArrowheads="1" noChangeShapeType="1" noTextEdit="1"/>
              </p:cNvSpPr>
              <p:nvPr/>
            </p:nvSpPr>
            <p:spPr>
              <a:xfrm>
                <a:off x="1500554" y="582499"/>
                <a:ext cx="6096000" cy="3238131"/>
              </a:xfrm>
              <a:prstGeom prst="rect">
                <a:avLst/>
              </a:prstGeom>
              <a:blipFill>
                <a:blip r:embed="rId3"/>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356DF29-9A3E-4CD5-8CA0-CB5846B20874}"/>
              </a:ext>
            </a:extLst>
          </p:cNvPr>
          <p:cNvPicPr/>
          <p:nvPr/>
        </p:nvPicPr>
        <p:blipFill>
          <a:blip r:embed="rId4">
            <a:extLst>
              <a:ext uri="{28A0092B-C50C-407E-A947-70E740481C1C}">
                <a14:useLocalDpi xmlns:a14="http://schemas.microsoft.com/office/drawing/2010/main" val="0"/>
              </a:ext>
            </a:extLst>
          </a:blip>
          <a:stretch>
            <a:fillRect/>
          </a:stretch>
        </p:blipFill>
        <p:spPr>
          <a:xfrm>
            <a:off x="6405659" y="2999075"/>
            <a:ext cx="4834426" cy="323813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4" name="Picture 3">
            <a:hlinkClick r:id="rId5" action="ppaction://hlinksldjump"/>
            <a:extLst>
              <a:ext uri="{FF2B5EF4-FFF2-40B4-BE49-F238E27FC236}">
                <a16:creationId xmlns:a16="http://schemas.microsoft.com/office/drawing/2014/main" id="{E49966EF-A248-440D-8E39-F5790319D3B4}"/>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7" action="ppaction://hlinksldjump"/>
            <a:extLst>
              <a:ext uri="{FF2B5EF4-FFF2-40B4-BE49-F238E27FC236}">
                <a16:creationId xmlns:a16="http://schemas.microsoft.com/office/drawing/2014/main" id="{267479F8-0060-4C3F-9DE3-0A358E1A6B04}"/>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9" action="ppaction://hlinksldjump"/>
            <a:extLst>
              <a:ext uri="{FF2B5EF4-FFF2-40B4-BE49-F238E27FC236}">
                <a16:creationId xmlns:a16="http://schemas.microsoft.com/office/drawing/2014/main" id="{10F6EDD9-FECB-46AF-94CE-3F6694FBAB84}"/>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11" action="ppaction://hlinksldjump"/>
            <a:extLst>
              <a:ext uri="{FF2B5EF4-FFF2-40B4-BE49-F238E27FC236}">
                <a16:creationId xmlns:a16="http://schemas.microsoft.com/office/drawing/2014/main" id="{1098F2E8-DE59-4FB2-94FA-F4A842EB87E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9105759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heel(1)">
                                      <p:cBhvr>
                                        <p:cTn id="19" dur="2000"/>
                                        <p:tgtEl>
                                          <p:spTgt spid="2">
                                            <p:txEl>
                                              <p:pRg st="0" end="0"/>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heel(1)">
                                      <p:cBhvr>
                                        <p:cTn id="22" dur="2000"/>
                                        <p:tgtEl>
                                          <p:spTgt spid="2">
                                            <p:txEl>
                                              <p:pRg st="1" end="1"/>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heel(1)">
                                      <p:cBhvr>
                                        <p:cTn id="25" dur="2000"/>
                                        <p:tgtEl>
                                          <p:spTgt spid="2">
                                            <p:txEl>
                                              <p:pRg st="2" end="2"/>
                                            </p:txEl>
                                          </p:spTgt>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4FF3E-6650-49B6-B405-A4DF71FC5485}"/>
              </a:ext>
            </a:extLst>
          </p:cNvPr>
          <p:cNvSpPr/>
          <p:nvPr/>
        </p:nvSpPr>
        <p:spPr>
          <a:xfrm>
            <a:off x="4886744" y="1123987"/>
            <a:ext cx="6635150" cy="523220"/>
          </a:xfrm>
          <a:prstGeom prst="rect">
            <a:avLst/>
          </a:prstGeom>
        </p:spPr>
        <p:txBody>
          <a:bodyPr wrap="none">
            <a:spAutoFit/>
          </a:bodyPr>
          <a:lstStyle/>
          <a:p>
            <a:r>
              <a:rPr lang="fa-IR" sz="2800" b="1" dirty="0">
                <a:latin typeface="Calibri" panose="020F0502020204030204" pitchFamily="34" charset="0"/>
                <a:ea typeface="Calibri" panose="020F0502020204030204" pitchFamily="34" charset="0"/>
                <a:cs typeface="2  Kamran" panose="00000400000000000000" pitchFamily="2" charset="-78"/>
              </a:rPr>
              <a:t>مثال :با فرض ایده ال بودن دیود ها مشخصه انتقالی را بدست اورید </a:t>
            </a:r>
            <a:endParaRPr lang="en-US" sz="2800" dirty="0"/>
          </a:p>
        </p:txBody>
      </p:sp>
      <p:pic>
        <p:nvPicPr>
          <p:cNvPr id="3" name="Picture 2">
            <a:extLst>
              <a:ext uri="{FF2B5EF4-FFF2-40B4-BE49-F238E27FC236}">
                <a16:creationId xmlns:a16="http://schemas.microsoft.com/office/drawing/2014/main" id="{27F08211-6AB6-480A-8883-6086AD73598B}"/>
              </a:ext>
            </a:extLst>
          </p:cNvPr>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142" t="5831" r="3281"/>
          <a:stretch/>
        </p:blipFill>
        <p:spPr bwMode="auto">
          <a:xfrm>
            <a:off x="2738801" y="2682833"/>
            <a:ext cx="3555982" cy="294934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4" name="Picture 3">
            <a:hlinkClick r:id="rId4" action="ppaction://hlinksldjump"/>
            <a:extLst>
              <a:ext uri="{FF2B5EF4-FFF2-40B4-BE49-F238E27FC236}">
                <a16:creationId xmlns:a16="http://schemas.microsoft.com/office/drawing/2014/main" id="{6BDCA99F-D3D5-45D8-ABD2-A334303D097D}"/>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6" action="ppaction://hlinksldjump"/>
            <a:extLst>
              <a:ext uri="{FF2B5EF4-FFF2-40B4-BE49-F238E27FC236}">
                <a16:creationId xmlns:a16="http://schemas.microsoft.com/office/drawing/2014/main" id="{ED166EE6-BB6A-4183-A039-3FDFCF618D24}"/>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8" action="ppaction://hlinksldjump"/>
            <a:extLst>
              <a:ext uri="{FF2B5EF4-FFF2-40B4-BE49-F238E27FC236}">
                <a16:creationId xmlns:a16="http://schemas.microsoft.com/office/drawing/2014/main" id="{3853B9A8-0CC1-48DC-8703-9074FCF92094}"/>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10" action="ppaction://hlinksldjump"/>
            <a:extLst>
              <a:ext uri="{FF2B5EF4-FFF2-40B4-BE49-F238E27FC236}">
                <a16:creationId xmlns:a16="http://schemas.microsoft.com/office/drawing/2014/main" id="{6E0FC557-39AB-49A2-AC97-1C0DE7E1277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230260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C379175-1497-419A-8052-5EB99CCD95A0}"/>
                  </a:ext>
                </a:extLst>
              </p:cNvPr>
              <p:cNvSpPr/>
              <p:nvPr/>
            </p:nvSpPr>
            <p:spPr>
              <a:xfrm>
                <a:off x="1140505" y="519585"/>
                <a:ext cx="7766535" cy="1344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𝐼𝐹</m:t>
                      </m:r>
                      <m:r>
                        <a:rPr lang="en-US">
                          <a:latin typeface="Cambria Math" panose="02040503050406030204" pitchFamily="18" charset="0"/>
                        </a:rPr>
                        <m:t>:</m:t>
                      </m:r>
                      <m:r>
                        <a:rPr lang="en-US" i="1">
                          <a:latin typeface="Cambria Math" panose="02040503050406030204" pitchFamily="18" charset="0"/>
                        </a:rPr>
                        <m:t>𝑉𝑖</m:t>
                      </m:r>
                      <m:r>
                        <a:rPr lang="en-US">
                          <a:latin typeface="Cambria Math" panose="02040503050406030204" pitchFamily="18" charset="0"/>
                        </a:rPr>
                        <m:t>&lt;</m:t>
                      </m:r>
                      <m:r>
                        <a:rPr lang="en-US">
                          <a:latin typeface="Cambria Math" panose="02040503050406030204" pitchFamily="18" charset="0"/>
                        </a:rPr>
                        <m:t>2</m:t>
                      </m:r>
                      <m:r>
                        <a:rPr lang="en-US">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𝑜𝑓𝑓</m:t>
                              </m:r>
                            </m:e>
                            <m:e>
                              <m:r>
                                <a:rPr lang="en-US">
                                  <a:latin typeface="Cambria Math" panose="02040503050406030204" pitchFamily="18" charset="0"/>
                                </a:rPr>
                                <m:t>&amp;</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𝑜𝑛</m:t>
                              </m:r>
                              <m:r>
                                <a:rPr lang="en-US">
                                  <a:latin typeface="Cambria Math" panose="02040503050406030204" pitchFamily="18" charset="0"/>
                                </a:rPr>
                                <m:t>  </m:t>
                              </m:r>
                            </m:e>
                          </m:eqArr>
                        </m:e>
                      </m:d>
                      <m:r>
                        <a:rPr lang="en-US">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𝑖</m:t>
                              </m:r>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𝑖</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𝑖</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e>
                            <m:e>
                              <m:r>
                                <a:rPr lang="en-US">
                                  <a:latin typeface="Cambria Math" panose="02040503050406030204" pitchFamily="18" charset="0"/>
                                </a:rPr>
                                <m:t>&amp;</m:t>
                              </m:r>
                              <m:r>
                                <a:rPr lang="en-US" i="1">
                                  <a:latin typeface="Cambria Math" panose="02040503050406030204" pitchFamily="18" charset="0"/>
                                </a:rPr>
                                <m:t>𝑣𝑜</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d>
                                <m:dPr>
                                  <m:ctrlPr>
                                    <a:rPr lang="en-US" i="1">
                                      <a:latin typeface="Cambria Math" panose="02040503050406030204" pitchFamily="18" charset="0"/>
                                    </a:rPr>
                                  </m:ctrlPr>
                                </m:dPr>
                                <m:e>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e>
                              </m:d>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𝑣</m:t>
                              </m:r>
                            </m:e>
                          </m:eqArr>
                        </m:e>
                      </m:d>
                    </m:oMath>
                  </m:oMathPara>
                </a14:m>
                <a:endParaRPr lang="en-US" dirty="0"/>
              </a:p>
            </p:txBody>
          </p:sp>
        </mc:Choice>
        <mc:Fallback>
          <p:sp>
            <p:nvSpPr>
              <p:cNvPr id="2" name="Rectangle 1">
                <a:extLst>
                  <a:ext uri="{FF2B5EF4-FFF2-40B4-BE49-F238E27FC236}">
                    <a16:creationId xmlns:a16="http://schemas.microsoft.com/office/drawing/2014/main" id="{2C379175-1497-419A-8052-5EB99CCD95A0}"/>
                  </a:ext>
                </a:extLst>
              </p:cNvPr>
              <p:cNvSpPr>
                <a:spLocks noRot="1" noChangeAspect="1" noMove="1" noResize="1" noEditPoints="1" noAdjustHandles="1" noChangeArrowheads="1" noChangeShapeType="1" noTextEdit="1"/>
              </p:cNvSpPr>
              <p:nvPr/>
            </p:nvSpPr>
            <p:spPr>
              <a:xfrm>
                <a:off x="1140505" y="519585"/>
                <a:ext cx="7766535" cy="1344855"/>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31AAD8A-2B7E-4518-AEF8-D091EAB9F3E0}"/>
              </a:ext>
            </a:extLst>
          </p:cNvPr>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53893" y="519585"/>
            <a:ext cx="3161030" cy="1792605"/>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3E34A35-C064-4C69-8FE6-F5D54BE70011}"/>
                  </a:ext>
                </a:extLst>
              </p:cNvPr>
              <p:cNvSpPr/>
              <p:nvPr/>
            </p:nvSpPr>
            <p:spPr>
              <a:xfrm>
                <a:off x="1584105" y="2269004"/>
                <a:ext cx="4617912" cy="658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𝐼𝐹</m:t>
                      </m:r>
                      <m:r>
                        <a:rPr lang="en-US" sz="2000">
                          <a:latin typeface="Cambria Math" panose="02040503050406030204" pitchFamily="18" charset="0"/>
                        </a:rPr>
                        <m:t>:</m:t>
                      </m:r>
                      <m:r>
                        <a:rPr lang="en-US" sz="2000">
                          <a:latin typeface="Cambria Math" panose="02040503050406030204" pitchFamily="18" charset="0"/>
                        </a:rPr>
                        <m:t>2</m:t>
                      </m:r>
                      <m:r>
                        <a:rPr lang="en-US" sz="2000">
                          <a:latin typeface="Cambria Math" panose="02040503050406030204" pitchFamily="18" charset="0"/>
                        </a:rPr>
                        <m:t>≤</m:t>
                      </m:r>
                      <m:r>
                        <a:rPr lang="en-US" sz="2000" i="1">
                          <a:latin typeface="Cambria Math" panose="02040503050406030204" pitchFamily="18" charset="0"/>
                        </a:rPr>
                        <m:t>𝑉𝑖</m:t>
                      </m:r>
                      <m:r>
                        <a:rPr lang="en-US" sz="2000">
                          <a:latin typeface="Cambria Math" panose="02040503050406030204" pitchFamily="18" charset="0"/>
                        </a:rPr>
                        <m:t>&lt;</m:t>
                      </m:r>
                      <m:r>
                        <a:rPr lang="en-US" sz="2000">
                          <a:latin typeface="Cambria Math" panose="02040503050406030204" pitchFamily="18" charset="0"/>
                        </a:rPr>
                        <m:t>5</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a:latin typeface="Cambria Math" panose="02040503050406030204" pitchFamily="18" charset="0"/>
                                    </a:rPr>
                                    <m:t>1</m:t>
                                  </m:r>
                                </m:sub>
                              </m:sSub>
                              <m:r>
                                <a:rPr lang="en-US" sz="2000">
                                  <a:latin typeface="Cambria Math" panose="02040503050406030204" pitchFamily="18" charset="0"/>
                                </a:rPr>
                                <m:t>=</m:t>
                              </m:r>
                              <m:r>
                                <a:rPr lang="en-US" sz="2000" i="1">
                                  <a:latin typeface="Cambria Math" panose="02040503050406030204" pitchFamily="18" charset="0"/>
                                </a:rPr>
                                <m:t>𝑜𝑛</m:t>
                              </m:r>
                            </m:e>
                            <m:e>
                              <m:r>
                                <a:rPr lang="en-US" sz="2000">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a:latin typeface="Cambria Math" panose="02040503050406030204" pitchFamily="18" charset="0"/>
                                    </a:rPr>
                                    <m:t>2</m:t>
                                  </m:r>
                                </m:sub>
                              </m:sSub>
                              <m:r>
                                <a:rPr lang="en-US" sz="2000">
                                  <a:latin typeface="Cambria Math" panose="02040503050406030204" pitchFamily="18" charset="0"/>
                                </a:rPr>
                                <m:t>=</m:t>
                              </m:r>
                              <m:r>
                                <a:rPr lang="en-US" sz="2000" i="1">
                                  <a:latin typeface="Cambria Math" panose="02040503050406030204" pitchFamily="18" charset="0"/>
                                </a:rPr>
                                <m:t>𝑜𝑛</m:t>
                              </m:r>
                            </m:e>
                          </m:eqArr>
                          <m:r>
                            <a:rPr lang="en-US" sz="2000">
                              <a:latin typeface="Cambria Math" panose="02040503050406030204" pitchFamily="18" charset="0"/>
                            </a:rPr>
                            <m:t>→</m:t>
                          </m:r>
                          <m:r>
                            <a:rPr lang="en-US" sz="2000" i="1">
                              <a:latin typeface="Cambria Math" panose="02040503050406030204" pitchFamily="18" charset="0"/>
                            </a:rPr>
                            <m:t>𝑣𝑜</m:t>
                          </m:r>
                          <m:r>
                            <a:rPr lang="en-US" sz="2000">
                              <a:latin typeface="Cambria Math" panose="02040503050406030204" pitchFamily="18" charset="0"/>
                            </a:rPr>
                            <m:t>=</m:t>
                          </m:r>
                          <m:r>
                            <a:rPr lang="en-US" sz="2000" i="1">
                              <a:latin typeface="Cambria Math" panose="02040503050406030204" pitchFamily="18" charset="0"/>
                            </a:rPr>
                            <m:t>𝑣𝑖</m:t>
                          </m:r>
                        </m:e>
                      </m:d>
                    </m:oMath>
                  </m:oMathPara>
                </a14:m>
                <a:endParaRPr lang="en-US" sz="2000" dirty="0"/>
              </a:p>
            </p:txBody>
          </p:sp>
        </mc:Choice>
        <mc:Fallback>
          <p:sp>
            <p:nvSpPr>
              <p:cNvPr id="4" name="Rectangle 3">
                <a:extLst>
                  <a:ext uri="{FF2B5EF4-FFF2-40B4-BE49-F238E27FC236}">
                    <a16:creationId xmlns:a16="http://schemas.microsoft.com/office/drawing/2014/main" id="{63E34A35-C064-4C69-8FE6-F5D54BE70011}"/>
                  </a:ext>
                </a:extLst>
              </p:cNvPr>
              <p:cNvSpPr>
                <a:spLocks noRot="1" noChangeAspect="1" noMove="1" noResize="1" noEditPoints="1" noAdjustHandles="1" noChangeArrowheads="1" noChangeShapeType="1" noTextEdit="1"/>
              </p:cNvSpPr>
              <p:nvPr/>
            </p:nvSpPr>
            <p:spPr>
              <a:xfrm>
                <a:off x="1584105" y="2269004"/>
                <a:ext cx="4617912" cy="658194"/>
              </a:xfrm>
              <a:prstGeom prst="rect">
                <a:avLst/>
              </a:prstGeom>
              <a:blipFill>
                <a:blip r:embed="rId5"/>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FFC9D1E-2537-41F2-AA4D-CF7A1A7816AB}"/>
              </a:ext>
            </a:extLst>
          </p:cNvPr>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665129" y="2788131"/>
            <a:ext cx="3049794" cy="175768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8A33513-6D95-4156-97EF-83F59C2C605B}"/>
                  </a:ext>
                </a:extLst>
              </p:cNvPr>
              <p:cNvSpPr/>
              <p:nvPr/>
            </p:nvSpPr>
            <p:spPr>
              <a:xfrm>
                <a:off x="705829" y="3542206"/>
                <a:ext cx="8635888" cy="21820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𝐼𝐹</m:t>
                      </m:r>
                      <m:r>
                        <a:rPr lang="en-US" sz="2000">
                          <a:latin typeface="Cambria Math" panose="02040503050406030204" pitchFamily="18" charset="0"/>
                        </a:rPr>
                        <m:t>:</m:t>
                      </m:r>
                      <m:r>
                        <a:rPr lang="en-US" sz="2000" i="1">
                          <a:latin typeface="Cambria Math" panose="02040503050406030204" pitchFamily="18" charset="0"/>
                        </a:rPr>
                        <m:t>𝑉𝑖</m:t>
                      </m:r>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eqArr>
                                <m:eqArrPr>
                                  <m:ctrlPr>
                                    <a:rPr lang="en-US" sz="2000" i="1">
                                      <a:latin typeface="Cambria Math" panose="02040503050406030204" pitchFamily="18" charset="0"/>
                                    </a:rPr>
                                  </m:ctrlPr>
                                </m:eqArrPr>
                                <m:e>
                                  <m:r>
                                    <a:rPr lang="en-US" sz="2000">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a:latin typeface="Cambria Math" panose="02040503050406030204" pitchFamily="18" charset="0"/>
                                        </a:rPr>
                                        <m:t>1</m:t>
                                      </m:r>
                                    </m:sub>
                                  </m:sSub>
                                  <m:r>
                                    <a:rPr lang="en-US" sz="2000">
                                      <a:latin typeface="Cambria Math" panose="02040503050406030204" pitchFamily="18" charset="0"/>
                                    </a:rPr>
                                    <m:t>=</m:t>
                                  </m:r>
                                  <m:r>
                                    <a:rPr lang="en-US" sz="2000" i="1">
                                      <a:latin typeface="Cambria Math" panose="02040503050406030204" pitchFamily="18" charset="0"/>
                                    </a:rPr>
                                    <m:t>𝑜𝑛</m:t>
                                  </m:r>
                                </m:e>
                                <m:e>
                                  <m:r>
                                    <a:rPr lang="en-US" sz="2000">
                                      <a:latin typeface="Cambria Math" panose="02040503050406030204" pitchFamily="18" charset="0"/>
                                    </a:rPr>
                                    <m:t>&amp;</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a:latin typeface="Cambria Math" panose="02040503050406030204" pitchFamily="18" charset="0"/>
                                        </a:rPr>
                                        <m:t>2</m:t>
                                      </m:r>
                                    </m:sub>
                                  </m:sSub>
                                  <m:r>
                                    <a:rPr lang="en-US" sz="2000">
                                      <a:latin typeface="Cambria Math" panose="02040503050406030204" pitchFamily="18" charset="0"/>
                                    </a:rPr>
                                    <m:t>=</m:t>
                                  </m:r>
                                  <m:r>
                                    <a:rPr lang="en-US" sz="2000" i="1">
                                      <a:latin typeface="Cambria Math" panose="02040503050406030204" pitchFamily="18" charset="0"/>
                                    </a:rPr>
                                    <m:t>𝑜𝑓𝑓</m:t>
                                  </m:r>
                                </m:e>
                              </m:eqArr>
                            </m:e>
                            <m:e>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a:latin typeface="Cambria Math" panose="02040503050406030204" pitchFamily="18" charset="0"/>
                                        </a:rPr>
                                        <m:t>&amp;−</m:t>
                                      </m:r>
                                      <m:r>
                                        <a:rPr lang="en-US" sz="2000" i="1">
                                          <a:latin typeface="Cambria Math" panose="02040503050406030204" pitchFamily="18" charset="0"/>
                                        </a:rPr>
                                        <m:t>𝑣𝑖</m:t>
                                      </m:r>
                                      <m:r>
                                        <a:rPr lang="en-US" sz="2000">
                                          <a:latin typeface="Cambria Math" panose="02040503050406030204" pitchFamily="18" charset="0"/>
                                        </a:rPr>
                                        <m:t>+</m:t>
                                      </m:r>
                                      <m:r>
                                        <a:rPr lang="en-US" sz="2000">
                                          <a:latin typeface="Cambria Math" panose="02040503050406030204" pitchFamily="18" charset="0"/>
                                        </a:rPr>
                                        <m:t>2</m:t>
                                      </m:r>
                                      <m:r>
                                        <a:rPr lang="en-US" sz="2000" i="1">
                                          <a:latin typeface="Cambria Math" panose="02040503050406030204" pitchFamily="18" charset="0"/>
                                        </a:rPr>
                                        <m:t>𝑖</m:t>
                                      </m:r>
                                      <m:r>
                                        <a:rPr lang="en-US" sz="2000">
                                          <a:latin typeface="Cambria Math" panose="02040503050406030204" pitchFamily="18" charset="0"/>
                                        </a:rPr>
                                        <m:t>+</m:t>
                                      </m:r>
                                      <m:r>
                                        <a:rPr lang="en-US" sz="2000">
                                          <a:latin typeface="Cambria Math" panose="02040503050406030204" pitchFamily="18" charset="0"/>
                                        </a:rPr>
                                        <m:t>2</m:t>
                                      </m:r>
                                      <m:r>
                                        <a:rPr lang="en-US" sz="2000" i="1">
                                          <a:latin typeface="Cambria Math" panose="02040503050406030204" pitchFamily="18" charset="0"/>
                                        </a:rPr>
                                        <m:t>𝑖</m:t>
                                      </m:r>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r>
                                        <a:rPr lang="en-US" sz="2000">
                                          <a:latin typeface="Cambria Math" panose="02040503050406030204" pitchFamily="18" charset="0"/>
                                        </a:rPr>
                                        <m:t>0</m:t>
                                      </m:r>
                                      <m:r>
                                        <a:rPr lang="en-US" sz="2000">
                                          <a:latin typeface="Cambria Math" panose="02040503050406030204" pitchFamily="18" charset="0"/>
                                        </a:rPr>
                                        <m:t>→</m:t>
                                      </m:r>
                                      <m:r>
                                        <a:rPr lang="en-US" sz="2000" i="1">
                                          <a:latin typeface="Cambria Math" panose="02040503050406030204" pitchFamily="18" charset="0"/>
                                        </a:rPr>
                                        <m:t>𝐼</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𝑣𝑖</m:t>
                                          </m:r>
                                          <m:r>
                                            <a:rPr lang="en-US" sz="2000">
                                              <a:latin typeface="Cambria Math" panose="02040503050406030204" pitchFamily="18" charset="0"/>
                                            </a:rPr>
                                            <m:t>−</m:t>
                                          </m:r>
                                          <m:r>
                                            <a:rPr lang="en-US" sz="2000">
                                              <a:latin typeface="Cambria Math" panose="02040503050406030204" pitchFamily="18" charset="0"/>
                                            </a:rPr>
                                            <m:t>5</m:t>
                                          </m:r>
                                        </m:num>
                                        <m:den>
                                          <m:r>
                                            <a:rPr lang="en-US" sz="2000">
                                              <a:latin typeface="Cambria Math" panose="02040503050406030204" pitchFamily="18" charset="0"/>
                                            </a:rPr>
                                            <m:t>4</m:t>
                                          </m:r>
                                        </m:den>
                                      </m:f>
                                    </m:e>
                                    <m:e>
                                      <m:r>
                                        <a:rPr lang="en-US" sz="2000">
                                          <a:latin typeface="Cambria Math" panose="02040503050406030204" pitchFamily="18" charset="0"/>
                                        </a:rPr>
                                        <m:t>&amp;</m:t>
                                      </m:r>
                                      <m:r>
                                        <a:rPr lang="en-US" sz="2000" i="1">
                                          <a:latin typeface="Cambria Math" panose="02040503050406030204" pitchFamily="18" charset="0"/>
                                        </a:rPr>
                                        <m:t>𝑣𝑜</m:t>
                                      </m:r>
                                      <m:r>
                                        <a:rPr lang="en-US" sz="2000">
                                          <a:latin typeface="Cambria Math" panose="02040503050406030204" pitchFamily="18" charset="0"/>
                                        </a:rPr>
                                        <m:t>=</m:t>
                                      </m:r>
                                      <m:r>
                                        <a:rPr lang="en-US" sz="2000">
                                          <a:latin typeface="Cambria Math" panose="02040503050406030204" pitchFamily="18" charset="0"/>
                                        </a:rPr>
                                        <m:t>2</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𝑣𝑖</m:t>
                                          </m:r>
                                          <m:r>
                                            <a:rPr lang="en-US" sz="2000">
                                              <a:latin typeface="Cambria Math" panose="02040503050406030204" pitchFamily="18" charset="0"/>
                                            </a:rPr>
                                            <m:t>−</m:t>
                                          </m:r>
                                          <m:r>
                                            <a:rPr lang="en-US" sz="2000">
                                              <a:latin typeface="Cambria Math" panose="02040503050406030204" pitchFamily="18" charset="0"/>
                                            </a:rPr>
                                            <m:t>5</m:t>
                                          </m:r>
                                        </m:num>
                                        <m:den>
                                          <m:r>
                                            <a:rPr lang="en-US" sz="2000">
                                              <a:latin typeface="Cambria Math" panose="02040503050406030204" pitchFamily="18" charset="0"/>
                                            </a:rPr>
                                            <m:t>4</m:t>
                                          </m:r>
                                        </m:den>
                                      </m:f>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2</m:t>
                                          </m:r>
                                        </m:den>
                                      </m:f>
                                      <m:r>
                                        <a:rPr lang="en-US" sz="2000" i="1">
                                          <a:latin typeface="Cambria Math" panose="02040503050406030204" pitchFamily="18" charset="0"/>
                                        </a:rPr>
                                        <m:t>𝑣𝑖</m:t>
                                      </m:r>
                                      <m:r>
                                        <a:rPr lang="en-US" sz="2000">
                                          <a:latin typeface="Cambria Math" panose="02040503050406030204" pitchFamily="18" charset="0"/>
                                        </a:rPr>
                                        <m:t>−</m:t>
                                      </m:r>
                                      <m:r>
                                        <a:rPr lang="en-US" sz="2000">
                                          <a:latin typeface="Cambria Math" panose="02040503050406030204" pitchFamily="18" charset="0"/>
                                        </a:rPr>
                                        <m:t>2</m:t>
                                      </m:r>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r>
                                        <a:rPr lang="en-US" sz="2000" i="1">
                                          <a:latin typeface="Cambria Math" panose="02040503050406030204" pitchFamily="18" charset="0"/>
                                        </a:rPr>
                                        <m:t>𝑣𝑜</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a:latin typeface="Cambria Math" panose="02040503050406030204" pitchFamily="18" charset="0"/>
                                            </a:rPr>
                                            <m:t>2</m:t>
                                          </m:r>
                                        </m:den>
                                      </m:f>
                                      <m:r>
                                        <a:rPr lang="en-US" sz="2000" i="1">
                                          <a:latin typeface="Cambria Math" panose="02040503050406030204" pitchFamily="18" charset="0"/>
                                        </a:rPr>
                                        <m:t>𝑣𝑖</m:t>
                                      </m:r>
                                      <m:r>
                                        <a:rPr lang="en-US" sz="2000">
                                          <a:latin typeface="Cambria Math" panose="02040503050406030204" pitchFamily="18" charset="0"/>
                                        </a:rPr>
                                        <m:t>+</m:t>
                                      </m:r>
                                      <m:r>
                                        <a:rPr lang="en-US" sz="2000">
                                          <a:latin typeface="Cambria Math" panose="02040503050406030204" pitchFamily="18" charset="0"/>
                                        </a:rPr>
                                        <m:t>2</m:t>
                                      </m:r>
                                      <m:r>
                                        <a:rPr lang="en-US" sz="2000">
                                          <a:latin typeface="Cambria Math" panose="02040503050406030204" pitchFamily="18" charset="0"/>
                                        </a:rPr>
                                        <m:t>.</m:t>
                                      </m:r>
                                      <m:r>
                                        <a:rPr lang="en-US" sz="2000">
                                          <a:latin typeface="Cambria Math" panose="02040503050406030204" pitchFamily="18" charset="0"/>
                                        </a:rPr>
                                        <m:t>5</m:t>
                                      </m:r>
                                    </m:e>
                                  </m:eqArr>
                                </m:e>
                              </m:d>
                            </m:e>
                          </m:eqArr>
                        </m:e>
                      </m:d>
                    </m:oMath>
                  </m:oMathPara>
                </a14:m>
                <a:endParaRPr lang="en-US" sz="2000" dirty="0"/>
              </a:p>
            </p:txBody>
          </p:sp>
        </mc:Choice>
        <mc:Fallback>
          <p:sp>
            <p:nvSpPr>
              <p:cNvPr id="6" name="Rectangle 5">
                <a:extLst>
                  <a:ext uri="{FF2B5EF4-FFF2-40B4-BE49-F238E27FC236}">
                    <a16:creationId xmlns:a16="http://schemas.microsoft.com/office/drawing/2014/main" id="{F8A33513-6D95-4156-97EF-83F59C2C605B}"/>
                  </a:ext>
                </a:extLst>
              </p:cNvPr>
              <p:cNvSpPr>
                <a:spLocks noRot="1" noChangeAspect="1" noMove="1" noResize="1" noEditPoints="1" noAdjustHandles="1" noChangeArrowheads="1" noChangeShapeType="1" noTextEdit="1"/>
              </p:cNvSpPr>
              <p:nvPr/>
            </p:nvSpPr>
            <p:spPr>
              <a:xfrm>
                <a:off x="705829" y="3542206"/>
                <a:ext cx="8635888" cy="2182008"/>
              </a:xfrm>
              <a:prstGeom prst="rect">
                <a:avLst/>
              </a:prstGeom>
              <a:blipFill>
                <a:blip r:embed="rId8"/>
                <a:stretch>
                  <a:fillRect/>
                </a:stretch>
              </a:blipFill>
            </p:spPr>
            <p:txBody>
              <a:bodyPr/>
              <a:lstStyle/>
              <a:p>
                <a:r>
                  <a:rPr lang="en-US">
                    <a:noFill/>
                  </a:rPr>
                  <a:t> </a:t>
                </a:r>
              </a:p>
            </p:txBody>
          </p:sp>
        </mc:Fallback>
      </mc:AlternateContent>
      <p:pic>
        <p:nvPicPr>
          <p:cNvPr id="7" name="Picture 6">
            <a:hlinkClick r:id="rId9" action="ppaction://hlinksldjump"/>
            <a:extLst>
              <a:ext uri="{FF2B5EF4-FFF2-40B4-BE49-F238E27FC236}">
                <a16:creationId xmlns:a16="http://schemas.microsoft.com/office/drawing/2014/main" id="{912C226C-0A6A-417B-884E-6EAA19765220}"/>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8" name="Picture 7">
            <a:hlinkClick r:id="rId11" action="ppaction://hlinksldjump"/>
            <a:extLst>
              <a:ext uri="{FF2B5EF4-FFF2-40B4-BE49-F238E27FC236}">
                <a16:creationId xmlns:a16="http://schemas.microsoft.com/office/drawing/2014/main" id="{BEE6EE37-120A-4519-93A6-49C6CAA127D8}"/>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9" name="Picture 8">
            <a:hlinkClick r:id="rId13" action="ppaction://hlinksldjump"/>
            <a:extLst>
              <a:ext uri="{FF2B5EF4-FFF2-40B4-BE49-F238E27FC236}">
                <a16:creationId xmlns:a16="http://schemas.microsoft.com/office/drawing/2014/main" id="{6044E6FA-DBD0-442E-8B2C-5D025C50B5F7}"/>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0" name="Picture 9">
            <a:hlinkClick r:id="rId15" action="ppaction://hlinksldjump"/>
            <a:extLst>
              <a:ext uri="{FF2B5EF4-FFF2-40B4-BE49-F238E27FC236}">
                <a16:creationId xmlns:a16="http://schemas.microsoft.com/office/drawing/2014/main" id="{9EFEBAF9-3F15-4F9F-99E0-ECDA7EAF6822}"/>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303227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80">
                                          <p:stCondLst>
                                            <p:cond delay="0"/>
                                          </p:stCondLst>
                                        </p:cTn>
                                        <p:tgtEl>
                                          <p:spTgt spid="3"/>
                                        </p:tgtEl>
                                      </p:cBhvr>
                                    </p:animEffect>
                                    <p:anim calcmode="lin" valueType="num">
                                      <p:cBhvr>
                                        <p:cTn id="3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gtEl>
                                      </p:cBhvr>
                                      <p:to x="100000" y="60000"/>
                                    </p:animScale>
                                    <p:animScale>
                                      <p:cBhvr>
                                        <p:cTn id="42" dur="166" decel="50000">
                                          <p:stCondLst>
                                            <p:cond delay="676"/>
                                          </p:stCondLst>
                                        </p:cTn>
                                        <p:tgtEl>
                                          <p:spTgt spid="3"/>
                                        </p:tgtEl>
                                      </p:cBhvr>
                                      <p:to x="100000" y="100000"/>
                                    </p:animScale>
                                    <p:animScale>
                                      <p:cBhvr>
                                        <p:cTn id="43" dur="26">
                                          <p:stCondLst>
                                            <p:cond delay="1312"/>
                                          </p:stCondLst>
                                        </p:cTn>
                                        <p:tgtEl>
                                          <p:spTgt spid="3"/>
                                        </p:tgtEl>
                                      </p:cBhvr>
                                      <p:to x="100000" y="80000"/>
                                    </p:animScale>
                                    <p:animScale>
                                      <p:cBhvr>
                                        <p:cTn id="44" dur="166" decel="50000">
                                          <p:stCondLst>
                                            <p:cond delay="1338"/>
                                          </p:stCondLst>
                                        </p:cTn>
                                        <p:tgtEl>
                                          <p:spTgt spid="3"/>
                                        </p:tgtEl>
                                      </p:cBhvr>
                                      <p:to x="100000" y="100000"/>
                                    </p:animScale>
                                    <p:animScale>
                                      <p:cBhvr>
                                        <p:cTn id="45" dur="26">
                                          <p:stCondLst>
                                            <p:cond delay="1642"/>
                                          </p:stCondLst>
                                        </p:cTn>
                                        <p:tgtEl>
                                          <p:spTgt spid="3"/>
                                        </p:tgtEl>
                                      </p:cBhvr>
                                      <p:to x="100000" y="90000"/>
                                    </p:animScale>
                                    <p:animScale>
                                      <p:cBhvr>
                                        <p:cTn id="46" dur="166" decel="50000">
                                          <p:stCondLst>
                                            <p:cond delay="1668"/>
                                          </p:stCondLst>
                                        </p:cTn>
                                        <p:tgtEl>
                                          <p:spTgt spid="3"/>
                                        </p:tgtEl>
                                      </p:cBhvr>
                                      <p:to x="100000" y="100000"/>
                                    </p:animScale>
                                    <p:animScale>
                                      <p:cBhvr>
                                        <p:cTn id="47" dur="26">
                                          <p:stCondLst>
                                            <p:cond delay="1808"/>
                                          </p:stCondLst>
                                        </p:cTn>
                                        <p:tgtEl>
                                          <p:spTgt spid="3"/>
                                        </p:tgtEl>
                                      </p:cBhvr>
                                      <p:to x="100000" y="95000"/>
                                    </p:animScale>
                                    <p:animScale>
                                      <p:cBhvr>
                                        <p:cTn id="48" dur="166" decel="50000">
                                          <p:stCondLst>
                                            <p:cond delay="1834"/>
                                          </p:stCondLst>
                                        </p:cTn>
                                        <p:tgtEl>
                                          <p:spTgt spid="3"/>
                                        </p:tgtEl>
                                      </p:cBhvr>
                                      <p:to x="100000" y="100000"/>
                                    </p:animScale>
                                  </p:childTnLst>
                                </p:cTn>
                              </p:par>
                            </p:childTnLst>
                          </p:cTn>
                        </p:par>
                        <p:par>
                          <p:cTn id="49" fill="hold">
                            <p:stCondLst>
                              <p:cond delay="20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par>
                          <p:cTn id="66" fill="hold">
                            <p:stCondLst>
                              <p:cond delay="4000"/>
                            </p:stCondLst>
                            <p:childTnLst>
                              <p:par>
                                <p:cTn id="67" presetID="26"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80">
                                          <p:stCondLst>
                                            <p:cond delay="0"/>
                                          </p:stCondLst>
                                        </p:cTn>
                                        <p:tgtEl>
                                          <p:spTgt spid="5"/>
                                        </p:tgtEl>
                                      </p:cBhvr>
                                    </p:animEffect>
                                    <p:anim calcmode="lin" valueType="num">
                                      <p:cBhvr>
                                        <p:cTn id="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gtEl>
                                      </p:cBhvr>
                                      <p:to x="100000" y="60000"/>
                                    </p:animScale>
                                    <p:animScale>
                                      <p:cBhvr>
                                        <p:cTn id="76" dur="166" decel="50000">
                                          <p:stCondLst>
                                            <p:cond delay="676"/>
                                          </p:stCondLst>
                                        </p:cTn>
                                        <p:tgtEl>
                                          <p:spTgt spid="5"/>
                                        </p:tgtEl>
                                      </p:cBhvr>
                                      <p:to x="100000" y="100000"/>
                                    </p:animScale>
                                    <p:animScale>
                                      <p:cBhvr>
                                        <p:cTn id="77" dur="26">
                                          <p:stCondLst>
                                            <p:cond delay="1312"/>
                                          </p:stCondLst>
                                        </p:cTn>
                                        <p:tgtEl>
                                          <p:spTgt spid="5"/>
                                        </p:tgtEl>
                                      </p:cBhvr>
                                      <p:to x="100000" y="80000"/>
                                    </p:animScale>
                                    <p:animScale>
                                      <p:cBhvr>
                                        <p:cTn id="78" dur="166" decel="50000">
                                          <p:stCondLst>
                                            <p:cond delay="1338"/>
                                          </p:stCondLst>
                                        </p:cTn>
                                        <p:tgtEl>
                                          <p:spTgt spid="5"/>
                                        </p:tgtEl>
                                      </p:cBhvr>
                                      <p:to x="100000" y="100000"/>
                                    </p:animScale>
                                    <p:animScale>
                                      <p:cBhvr>
                                        <p:cTn id="79" dur="26">
                                          <p:stCondLst>
                                            <p:cond delay="1642"/>
                                          </p:stCondLst>
                                        </p:cTn>
                                        <p:tgtEl>
                                          <p:spTgt spid="5"/>
                                        </p:tgtEl>
                                      </p:cBhvr>
                                      <p:to x="100000" y="90000"/>
                                    </p:animScale>
                                    <p:animScale>
                                      <p:cBhvr>
                                        <p:cTn id="80" dur="166" decel="50000">
                                          <p:stCondLst>
                                            <p:cond delay="1668"/>
                                          </p:stCondLst>
                                        </p:cTn>
                                        <p:tgtEl>
                                          <p:spTgt spid="5"/>
                                        </p:tgtEl>
                                      </p:cBhvr>
                                      <p:to x="100000" y="100000"/>
                                    </p:animScale>
                                    <p:animScale>
                                      <p:cBhvr>
                                        <p:cTn id="81" dur="26">
                                          <p:stCondLst>
                                            <p:cond delay="1808"/>
                                          </p:stCondLst>
                                        </p:cTn>
                                        <p:tgtEl>
                                          <p:spTgt spid="5"/>
                                        </p:tgtEl>
                                      </p:cBhvr>
                                      <p:to x="100000" y="95000"/>
                                    </p:animScale>
                                    <p:animScale>
                                      <p:cBhvr>
                                        <p:cTn id="82" dur="166" decel="50000">
                                          <p:stCondLst>
                                            <p:cond delay="1834"/>
                                          </p:stCondLst>
                                        </p:cTn>
                                        <p:tgtEl>
                                          <p:spTgt spid="5"/>
                                        </p:tgtEl>
                                      </p:cBhvr>
                                      <p:to x="100000" y="100000"/>
                                    </p:animScale>
                                  </p:childTnLst>
                                </p:cTn>
                              </p:par>
                            </p:childTnLst>
                          </p:cTn>
                        </p:par>
                        <p:par>
                          <p:cTn id="83" fill="hold">
                            <p:stCondLst>
                              <p:cond delay="6000"/>
                            </p:stCondLst>
                            <p:childTnLst>
                              <p:par>
                                <p:cTn id="84" presetID="26" presetClass="entr" presetSubtype="0"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down)">
                                      <p:cBhvr>
                                        <p:cTn id="86" dur="580">
                                          <p:stCondLst>
                                            <p:cond delay="0"/>
                                          </p:stCondLst>
                                        </p:cTn>
                                        <p:tgtEl>
                                          <p:spTgt spid="6"/>
                                        </p:tgtEl>
                                      </p:cBhvr>
                                    </p:animEffect>
                                    <p:anim calcmode="lin" valueType="num">
                                      <p:cBhvr>
                                        <p:cTn id="8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2" dur="26">
                                          <p:stCondLst>
                                            <p:cond delay="650"/>
                                          </p:stCondLst>
                                        </p:cTn>
                                        <p:tgtEl>
                                          <p:spTgt spid="6"/>
                                        </p:tgtEl>
                                      </p:cBhvr>
                                      <p:to x="100000" y="60000"/>
                                    </p:animScale>
                                    <p:animScale>
                                      <p:cBhvr>
                                        <p:cTn id="93" dur="166" decel="50000">
                                          <p:stCondLst>
                                            <p:cond delay="676"/>
                                          </p:stCondLst>
                                        </p:cTn>
                                        <p:tgtEl>
                                          <p:spTgt spid="6"/>
                                        </p:tgtEl>
                                      </p:cBhvr>
                                      <p:to x="100000" y="100000"/>
                                    </p:animScale>
                                    <p:animScale>
                                      <p:cBhvr>
                                        <p:cTn id="94" dur="26">
                                          <p:stCondLst>
                                            <p:cond delay="1312"/>
                                          </p:stCondLst>
                                        </p:cTn>
                                        <p:tgtEl>
                                          <p:spTgt spid="6"/>
                                        </p:tgtEl>
                                      </p:cBhvr>
                                      <p:to x="100000" y="80000"/>
                                    </p:animScale>
                                    <p:animScale>
                                      <p:cBhvr>
                                        <p:cTn id="95" dur="166" decel="50000">
                                          <p:stCondLst>
                                            <p:cond delay="1338"/>
                                          </p:stCondLst>
                                        </p:cTn>
                                        <p:tgtEl>
                                          <p:spTgt spid="6"/>
                                        </p:tgtEl>
                                      </p:cBhvr>
                                      <p:to x="100000" y="100000"/>
                                    </p:animScale>
                                    <p:animScale>
                                      <p:cBhvr>
                                        <p:cTn id="96" dur="26">
                                          <p:stCondLst>
                                            <p:cond delay="1642"/>
                                          </p:stCondLst>
                                        </p:cTn>
                                        <p:tgtEl>
                                          <p:spTgt spid="6"/>
                                        </p:tgtEl>
                                      </p:cBhvr>
                                      <p:to x="100000" y="90000"/>
                                    </p:animScale>
                                    <p:animScale>
                                      <p:cBhvr>
                                        <p:cTn id="97" dur="166" decel="50000">
                                          <p:stCondLst>
                                            <p:cond delay="1668"/>
                                          </p:stCondLst>
                                        </p:cTn>
                                        <p:tgtEl>
                                          <p:spTgt spid="6"/>
                                        </p:tgtEl>
                                      </p:cBhvr>
                                      <p:to x="100000" y="100000"/>
                                    </p:animScale>
                                    <p:animScale>
                                      <p:cBhvr>
                                        <p:cTn id="98" dur="26">
                                          <p:stCondLst>
                                            <p:cond delay="1808"/>
                                          </p:stCondLst>
                                        </p:cTn>
                                        <p:tgtEl>
                                          <p:spTgt spid="6"/>
                                        </p:tgtEl>
                                      </p:cBhvr>
                                      <p:to x="100000" y="95000"/>
                                    </p:animScale>
                                    <p:animScale>
                                      <p:cBhvr>
                                        <p:cTn id="9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3F82-9026-415C-ACF0-EA54839D03AB}"/>
              </a:ext>
            </a:extLst>
          </p:cNvPr>
          <p:cNvSpPr>
            <a:spLocks noGrp="1"/>
          </p:cNvSpPr>
          <p:nvPr>
            <p:ph type="title"/>
          </p:nvPr>
        </p:nvSpPr>
        <p:spPr>
          <a:xfrm>
            <a:off x="6452290" y="145774"/>
            <a:ext cx="5426158" cy="1371600"/>
          </a:xfrm>
        </p:spPr>
        <p:txBody>
          <a:bodyPr>
            <a:normAutofit/>
          </a:bodyPr>
          <a:lstStyle/>
          <a:p>
            <a:r>
              <a:rPr lang="fa-IR" sz="3600" b="1" dirty="0">
                <a:cs typeface="2  Kamran" panose="00000400000000000000" pitchFamily="2" charset="-78"/>
              </a:rPr>
              <a:t>مشخصه های ولتاژ و جریان یک دیود </a:t>
            </a:r>
            <a:endParaRPr lang="en-US" sz="3600" b="1" dirty="0">
              <a:cs typeface="2  Kamran" panose="00000400000000000000" pitchFamily="2" charset="-78"/>
            </a:endParaRP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13CAC1B-6E99-4715-9E49-E1819FA777C1}"/>
                  </a:ext>
                </a:extLst>
              </p:cNvPr>
              <p:cNvSpPr>
                <a:spLocks noGrp="1"/>
              </p:cNvSpPr>
              <p:nvPr>
                <p:ph type="body" sz="half" idx="2"/>
              </p:nvPr>
            </p:nvSpPr>
            <p:spPr>
              <a:xfrm>
                <a:off x="4240695" y="3740426"/>
                <a:ext cx="8962971" cy="3442251"/>
              </a:xfrm>
            </p:spPr>
            <p:txBody>
              <a:bodyPr>
                <a:noAutofit/>
              </a:bodyPr>
              <a:lstStyle/>
              <a:p>
                <a:pPr lvl="0" rtl="1"/>
                <a:r>
                  <a:rPr lang="fa-IR" sz="2400" b="1" dirty="0">
                    <a:cs typeface="2  Kamran" panose="00000400000000000000" pitchFamily="2" charset="-78"/>
                  </a:rPr>
                  <a:t>اگر پارامتر ها با حرف بزرگ و اندیس بزرگ باشند در حوزه ی  </a:t>
                </a:r>
                <a14:m>
                  <m:oMath xmlns:m="http://schemas.openxmlformats.org/officeDocument/2006/math">
                    <m:r>
                      <m:rPr>
                        <m:sty m:val="p"/>
                      </m:rPr>
                      <a:rPr lang="en-US" sz="2400">
                        <a:latin typeface="Cambria Math" panose="02040503050406030204" pitchFamily="18" charset="0"/>
                      </a:rPr>
                      <m:t>DC</m:t>
                    </m:r>
                  </m:oMath>
                </a14:m>
                <a:r>
                  <a:rPr lang="fa-IR" sz="2400" b="1" dirty="0">
                    <a:cs typeface="2  Kamran" panose="00000400000000000000" pitchFamily="2" charset="-78"/>
                  </a:rPr>
                  <a:t> میباشند .</a:t>
                </a:r>
                <a:endParaRPr lang="en-US" sz="2400" dirty="0">
                  <a:cs typeface="2  Kamran" panose="00000400000000000000" pitchFamily="2" charset="-78"/>
                </a:endParaRPr>
              </a:p>
              <a:p>
                <a:pPr rtl="1"/>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𝑉𝐵</m:t>
                      </m:r>
                      <m:r>
                        <a:rPr lang="en-US" sz="2400" i="1">
                          <a:latin typeface="Cambria Math" panose="02040503050406030204" pitchFamily="18" charset="0"/>
                        </a:rPr>
                        <m:t>,</m:t>
                      </m:r>
                      <m:r>
                        <a:rPr lang="en-US" sz="2400" i="1">
                          <a:latin typeface="Cambria Math" panose="02040503050406030204" pitchFamily="18" charset="0"/>
                        </a:rPr>
                        <m:t>𝐼𝐶</m:t>
                      </m:r>
                    </m:oMath>
                  </m:oMathPara>
                </a14:m>
                <a:endParaRPr lang="en-US" sz="2400" dirty="0">
                  <a:cs typeface="2  Kamran" panose="00000400000000000000" pitchFamily="2" charset="-78"/>
                </a:endParaRPr>
              </a:p>
              <a:p>
                <a:pPr lvl="0" rtl="1"/>
                <a:r>
                  <a:rPr lang="fa-IR" sz="2400" b="1" dirty="0">
                    <a:cs typeface="2  Kamran" panose="00000400000000000000" pitchFamily="2" charset="-78"/>
                  </a:rPr>
                  <a:t> اگر پارامتر ها با حرف کوچک و اندیس کوچک باشند در حوزه ی</a:t>
                </a:r>
                <a14:m>
                  <m:oMath xmlns:m="http://schemas.openxmlformats.org/officeDocument/2006/math">
                    <m:r>
                      <a:rPr lang="fa-IR" sz="2400" i="1">
                        <a:latin typeface="Cambria Math" panose="02040503050406030204" pitchFamily="18" charset="0"/>
                      </a:rPr>
                      <m:t> </m:t>
                    </m:r>
                    <m:r>
                      <a:rPr lang="en-US" sz="2400" i="1">
                        <a:latin typeface="Cambria Math" panose="02040503050406030204" pitchFamily="18" charset="0"/>
                      </a:rPr>
                      <m:t>𝐴𝐶</m:t>
                    </m:r>
                  </m:oMath>
                </a14:m>
                <a:r>
                  <a:rPr lang="fa-IR" sz="2400" b="1" dirty="0">
                    <a:cs typeface="2  Kamran" panose="00000400000000000000" pitchFamily="2" charset="-78"/>
                  </a:rPr>
                  <a:t>میباشند </a:t>
                </a:r>
                <a:r>
                  <a:rPr lang="en-US" sz="2400" b="1" dirty="0">
                    <a:cs typeface="2  Kamran" panose="00000400000000000000" pitchFamily="2" charset="-78"/>
                  </a:rPr>
                  <a:t>.</a:t>
                </a:r>
                <a:endParaRPr lang="en-US" sz="2400" dirty="0">
                  <a:cs typeface="2  Kamran" panose="00000400000000000000" pitchFamily="2" charset="-78"/>
                </a:endParaRPr>
              </a:p>
              <a:p>
                <a:pPr rtl="1"/>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𝑣𝑏</m:t>
                      </m:r>
                      <m:r>
                        <a:rPr lang="en-US" sz="2400" i="1">
                          <a:latin typeface="Cambria Math" panose="02040503050406030204" pitchFamily="18" charset="0"/>
                        </a:rPr>
                        <m:t>,</m:t>
                      </m:r>
                      <m:r>
                        <a:rPr lang="en-US" sz="2400" i="1">
                          <a:latin typeface="Cambria Math" panose="02040503050406030204" pitchFamily="18" charset="0"/>
                        </a:rPr>
                        <m:t>𝑖𝑐</m:t>
                      </m:r>
                    </m:oMath>
                  </m:oMathPara>
                </a14:m>
                <a:endParaRPr lang="en-US" sz="2400" dirty="0">
                  <a:cs typeface="2  Kamran" panose="00000400000000000000" pitchFamily="2" charset="-78"/>
                </a:endParaRPr>
              </a:p>
              <a:p>
                <a:pPr lvl="0" rtl="1"/>
                <a:r>
                  <a:rPr lang="fa-IR" sz="2400" b="1" dirty="0">
                    <a:cs typeface="2  Kamran" panose="00000400000000000000" pitchFamily="2" charset="-78"/>
                  </a:rPr>
                  <a:t>اگر پارامتر ها با حرف کوچک و اندیس بزرگ باشند در حوزه ی  لحظه ای میباشند.</a:t>
                </a:r>
                <a:endParaRPr lang="en-US" sz="2400" dirty="0">
                  <a:cs typeface="2  Kamran" panose="00000400000000000000" pitchFamily="2" charset="-78"/>
                </a:endParaRPr>
              </a:p>
              <a:p>
                <a:pPr rtl="1"/>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𝑖𝐷</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m:oMathPara>
                </a14:m>
                <a:endParaRPr lang="en-US" sz="2400" dirty="0">
                  <a:cs typeface="2  Kamran" panose="00000400000000000000" pitchFamily="2" charset="-78"/>
                </a:endParaRPr>
              </a:p>
              <a:p>
                <a:endParaRPr lang="en-US" sz="2400" dirty="0">
                  <a:cs typeface="2  Kamran" panose="00000400000000000000" pitchFamily="2" charset="-78"/>
                </a:endParaRPr>
              </a:p>
            </p:txBody>
          </p:sp>
        </mc:Choice>
        <mc:Fallback xmlns="">
          <p:sp>
            <p:nvSpPr>
              <p:cNvPr id="4" name="Text Placeholder 3">
                <a:extLst>
                  <a:ext uri="{FF2B5EF4-FFF2-40B4-BE49-F238E27FC236}">
                    <a16:creationId xmlns:a16="http://schemas.microsoft.com/office/drawing/2014/main" id="{813CAC1B-6E99-4715-9E49-E1819FA777C1}"/>
                  </a:ext>
                </a:extLst>
              </p:cNvPr>
              <p:cNvSpPr>
                <a:spLocks noGrp="1" noRot="1" noChangeAspect="1" noMove="1" noResize="1" noEditPoints="1" noAdjustHandles="1" noChangeArrowheads="1" noChangeShapeType="1" noTextEdit="1"/>
              </p:cNvSpPr>
              <p:nvPr>
                <p:ph type="body" sz="half" idx="2"/>
              </p:nvPr>
            </p:nvSpPr>
            <p:spPr>
              <a:xfrm>
                <a:off x="4240695" y="3740426"/>
                <a:ext cx="8962971" cy="3442251"/>
              </a:xfrm>
              <a:blipFill>
                <a:blip r:embed="rId2"/>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976D580-7BC8-4B77-82EA-0119D12737C4}"/>
              </a:ext>
            </a:extLst>
          </p:cNvPr>
          <p:cNvPicPr>
            <a:picLocks noChangeAspect="1"/>
          </p:cNvPicPr>
          <p:nvPr/>
        </p:nvPicPr>
        <p:blipFill>
          <a:blip r:embed="rId3"/>
          <a:stretch>
            <a:fillRect/>
          </a:stretch>
        </p:blipFill>
        <p:spPr>
          <a:xfrm>
            <a:off x="1667702" y="1139172"/>
            <a:ext cx="3275359" cy="3956804"/>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pic>
        <p:nvPicPr>
          <p:cNvPr id="5" name="Picture 4">
            <a:hlinkClick r:id="rId4" action="ppaction://hlinksldjump"/>
            <a:extLst>
              <a:ext uri="{FF2B5EF4-FFF2-40B4-BE49-F238E27FC236}">
                <a16:creationId xmlns:a16="http://schemas.microsoft.com/office/drawing/2014/main" id="{1DD340B3-37CC-4A9E-8967-AA89A91C25F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6" action="ppaction://hlinksldjump"/>
            <a:extLst>
              <a:ext uri="{FF2B5EF4-FFF2-40B4-BE49-F238E27FC236}">
                <a16:creationId xmlns:a16="http://schemas.microsoft.com/office/drawing/2014/main" id="{6CC3FB50-C210-422A-AD67-4F67097CA7A6}"/>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8" action="ppaction://hlinksldjump"/>
            <a:extLst>
              <a:ext uri="{FF2B5EF4-FFF2-40B4-BE49-F238E27FC236}">
                <a16:creationId xmlns:a16="http://schemas.microsoft.com/office/drawing/2014/main" id="{B09263C3-EABC-4607-8F1B-13666F1477F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spTree>
    <p:extLst>
      <p:ext uri="{BB962C8B-B14F-4D97-AF65-F5344CB8AC3E}">
        <p14:creationId xmlns:p14="http://schemas.microsoft.com/office/powerpoint/2010/main" val="1434797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5"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5000"/>
                            </p:stCondLst>
                            <p:childTnLst>
                              <p:par>
                                <p:cTn id="21" presetID="45"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7000"/>
                            </p:stCondLst>
                            <p:childTnLst>
                              <p:par>
                                <p:cTn id="27" presetID="45"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2000"/>
                                        <p:tgtEl>
                                          <p:spTgt spid="4">
                                            <p:txEl>
                                              <p:pRg st="2" end="2"/>
                                            </p:txEl>
                                          </p:spTgt>
                                        </p:tgtEl>
                                      </p:cBhvr>
                                    </p:animEffect>
                                    <p:anim calcmode="lin" valueType="num">
                                      <p:cBhvr>
                                        <p:cTn id="30"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9000"/>
                            </p:stCondLst>
                            <p:childTnLst>
                              <p:par>
                                <p:cTn id="33" presetID="45" presetClass="entr" presetSubtype="0"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38" fill="hold">
                            <p:stCondLst>
                              <p:cond delay="11000"/>
                            </p:stCondLst>
                            <p:childTnLst>
                              <p:par>
                                <p:cTn id="39" presetID="45" presetClass="entr" presetSubtype="0"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2000"/>
                                        <p:tgtEl>
                                          <p:spTgt spid="4">
                                            <p:txEl>
                                              <p:pRg st="4" end="4"/>
                                            </p:txEl>
                                          </p:spTgt>
                                        </p:tgtEl>
                                      </p:cBhvr>
                                    </p:animEffect>
                                    <p:anim calcmode="lin" valueType="num">
                                      <p:cBhvr>
                                        <p:cTn id="42"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43"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par>
                          <p:cTn id="44" fill="hold">
                            <p:stCondLst>
                              <p:cond delay="13000"/>
                            </p:stCondLst>
                            <p:childTnLst>
                              <p:par>
                                <p:cTn id="45" presetID="45" presetClass="entr" presetSubtype="0" fill="hold" grpId="0" nodeType="after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anim calcmode="lin" valueType="num">
                                      <p:cBhvr>
                                        <p:cTn id="48"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4">
                                            <p:txEl>
                                              <p:pRg st="5" end="5"/>
                                            </p:txEl>
                                          </p:spTgt>
                                        </p:tgtEl>
                                        <p:attrNameLst>
                                          <p:attrName>ppt_h</p:attrName>
                                        </p:attrNameLst>
                                      </p:cBhvr>
                                      <p:tavLst>
                                        <p:tav tm="0">
                                          <p:val>
                                            <p:strVal val="#ppt_h"/>
                                          </p:val>
                                        </p:tav>
                                        <p:tav tm="100000">
                                          <p:val>
                                            <p:strVal val="#ppt_h"/>
                                          </p:val>
                                        </p:tav>
                                      </p:tavLst>
                                    </p:anim>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0F7AB-5858-454E-8B87-838EDDDF6659}"/>
              </a:ext>
            </a:extLst>
          </p:cNvPr>
          <p:cNvSpPr/>
          <p:nvPr/>
        </p:nvSpPr>
        <p:spPr>
          <a:xfrm>
            <a:off x="7141785" y="968530"/>
            <a:ext cx="4331635" cy="553357"/>
          </a:xfrm>
          <a:prstGeom prst="rect">
            <a:avLst/>
          </a:prstGeom>
        </p:spPr>
        <p:txBody>
          <a:bodyPr wrap="none">
            <a:spAutoFit/>
          </a:bodyPr>
          <a:lstStyle/>
          <a:p>
            <a:pPr marL="4572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مثال : مشخصه انتقالی را بدست اورید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2A3B2FB-2A0A-4D40-897F-9DEDE613A31D}"/>
              </a:ext>
            </a:extLst>
          </p:cNvPr>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36858" y="1871621"/>
            <a:ext cx="3489933" cy="3114757"/>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5" name="Picture 4">
            <a:hlinkClick r:id="rId4" action="ppaction://hlinksldjump"/>
            <a:extLst>
              <a:ext uri="{FF2B5EF4-FFF2-40B4-BE49-F238E27FC236}">
                <a16:creationId xmlns:a16="http://schemas.microsoft.com/office/drawing/2014/main" id="{CBC5F1B0-DFD4-4541-B41A-25527F8E4CC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6" name="Picture 5">
            <a:hlinkClick r:id="rId6" action="ppaction://hlinksldjump"/>
            <a:extLst>
              <a:ext uri="{FF2B5EF4-FFF2-40B4-BE49-F238E27FC236}">
                <a16:creationId xmlns:a16="http://schemas.microsoft.com/office/drawing/2014/main" id="{7C12E3B8-0DA5-49D0-AA7C-202C8A8F67C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8" action="ppaction://hlinksldjump"/>
            <a:extLst>
              <a:ext uri="{FF2B5EF4-FFF2-40B4-BE49-F238E27FC236}">
                <a16:creationId xmlns:a16="http://schemas.microsoft.com/office/drawing/2014/main" id="{61419A9A-F041-4ECF-8113-D16B8717C55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8" name="Picture 7">
            <a:hlinkClick r:id="rId10" action="ppaction://hlinksldjump"/>
            <a:extLst>
              <a:ext uri="{FF2B5EF4-FFF2-40B4-BE49-F238E27FC236}">
                <a16:creationId xmlns:a16="http://schemas.microsoft.com/office/drawing/2014/main" id="{FC29EE4B-4FAA-470B-9317-3FD7C6DB02C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507357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48FE3AB-302F-43D9-86BE-3F927461B855}"/>
                  </a:ext>
                </a:extLst>
              </p:cNvPr>
              <p:cNvSpPr/>
              <p:nvPr/>
            </p:nvSpPr>
            <p:spPr>
              <a:xfrm>
                <a:off x="1351721" y="792701"/>
                <a:ext cx="7858540" cy="2636299"/>
              </a:xfrm>
              <a:prstGeom prst="rect">
                <a:avLst/>
              </a:prstGeom>
            </p:spPr>
            <p:txBody>
              <a:bodyPr wrap="square">
                <a:spAutoFit/>
              </a:bodyPr>
              <a:lstStyle/>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libri" panose="020F0502020204030204" pitchFamily="34" charset="0"/>
                          <a:cs typeface="2  Kamran" panose="00000400000000000000" pitchFamily="2" charset="-78"/>
                        </a:rPr>
                        <m:t>𝐼𝐹</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𝑉𝐼</m:t>
                      </m:r>
                      <m:r>
                        <a:rPr lang="en-US" i="1">
                          <a:latin typeface="Cambria Math" panose="02040503050406030204" pitchFamily="18" charset="0"/>
                          <a:ea typeface="Calibri" panose="020F0502020204030204" pitchFamily="34" charset="0"/>
                          <a:cs typeface="2  Kamran" panose="00000400000000000000" pitchFamily="2" charset="-78"/>
                        </a:rPr>
                        <m:t>&lt;−</m:t>
                      </m:r>
                      <m:r>
                        <a:rPr lang="en-US" i="1">
                          <a:latin typeface="Cambria Math" panose="02040503050406030204" pitchFamily="18" charset="0"/>
                          <a:ea typeface="Calibri" panose="020F0502020204030204" pitchFamily="34" charset="0"/>
                          <a:cs typeface="2  Kamran" panose="00000400000000000000" pitchFamily="2" charset="-78"/>
                        </a:rPr>
                        <m:t>9</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6</m:t>
                      </m:r>
                      <m:r>
                        <a:rPr lang="en-US" i="1">
                          <a:latin typeface="Cambria Math" panose="02040503050406030204" pitchFamily="18" charset="0"/>
                          <a:ea typeface="Calibri" panose="020F0502020204030204" pitchFamily="34" charset="0"/>
                          <a:cs typeface="2  Kamran" panose="00000400000000000000" pitchFamily="2" charset="-78"/>
                        </a:rPr>
                        <m:t>𝑉</m:t>
                      </m:r>
                      <m:d>
                        <m:dPr>
                          <m:begChr m:val="{"/>
                          <m:endChr m:val=""/>
                          <m:ctrlPr>
                            <a:rPr lang="en-US" i="1">
                              <a:latin typeface="Cambria Math" panose="02040503050406030204" pitchFamily="18" charset="0"/>
                              <a:ea typeface="Calibri" panose="020F0502020204030204" pitchFamily="34" charset="0"/>
                              <a:cs typeface="2  Kamran" panose="00000400000000000000" pitchFamily="2" charset="-78"/>
                            </a:rPr>
                          </m:ctrlPr>
                        </m:dPr>
                        <m:e>
                          <m:eqArr>
                            <m:eqArrPr>
                              <m:ctrlPr>
                                <a:rPr lang="en-US" i="1">
                                  <a:latin typeface="Cambria Math" panose="02040503050406030204" pitchFamily="18" charset="0"/>
                                  <a:ea typeface="Calibri" panose="020F0502020204030204" pitchFamily="34"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Calibri" panose="020F0502020204030204" pitchFamily="34"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𝑜𝑛</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3</m:t>
                                  </m:r>
                                </m:sub>
                              </m:sSub>
                              <m:r>
                                <a:rPr lang="en-US" i="1">
                                  <a:latin typeface="Cambria Math" panose="02040503050406030204" pitchFamily="18" charset="0"/>
                                  <a:ea typeface="Calibri" panose="020F0502020204030204" pitchFamily="34"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4</m:t>
                                  </m:r>
                                </m:sub>
                              </m:sSub>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𝑜𝑓𝑓</m:t>
                              </m:r>
                            </m:e>
                          </m:eqAr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𝑣𝑜</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0</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7</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0</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7</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8</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2</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9</m:t>
                          </m:r>
                          <m:r>
                            <a:rPr lang="en-US" i="1">
                              <a:latin typeface="Cambria Math" panose="02040503050406030204" pitchFamily="18" charset="0"/>
                              <a:ea typeface="Calibri" panose="020F0502020204030204" pitchFamily="34" charset="0"/>
                              <a:cs typeface="2  Kamran" panose="00000400000000000000" pitchFamily="2" charset="-78"/>
                            </a:rPr>
                            <m:t>.</m:t>
                          </m:r>
                          <m:r>
                            <a:rPr lang="en-US" i="1">
                              <a:latin typeface="Cambria Math" panose="02040503050406030204" pitchFamily="18" charset="0"/>
                              <a:ea typeface="Calibri" panose="020F0502020204030204" pitchFamily="34" charset="0"/>
                              <a:cs typeface="2  Kamran" panose="00000400000000000000" pitchFamily="2" charset="-78"/>
                            </a:rPr>
                            <m:t>6</m:t>
                          </m: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𝑉𝑍</m:t>
                      </m:r>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2  Kamran" panose="00000400000000000000" pitchFamily="2" charset="-78"/>
                        </a:rPr>
                        <m:t>𝐼𝐹</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9</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m:t>
                      </m:r>
                      <m:r>
                        <a:rPr lang="en-US" sz="2000" i="1">
                          <a:latin typeface="Cambria Math" panose="02040503050406030204" pitchFamily="18" charset="0"/>
                          <a:ea typeface="Times New Roman" panose="02020603050405020304" pitchFamily="18" charset="0"/>
                          <a:cs typeface="2  Kamran" panose="00000400000000000000" pitchFamily="2" charset="-78"/>
                        </a:rPr>
                        <m:t>&lt;</m:t>
                      </m:r>
                      <m:r>
                        <a:rPr lang="en-US" sz="2000" i="1">
                          <a:latin typeface="Cambria Math" panose="02040503050406030204" pitchFamily="18" charset="0"/>
                          <a:ea typeface="Times New Roman" panose="02020603050405020304" pitchFamily="18" charset="0"/>
                          <a:cs typeface="2  Kamran" panose="00000400000000000000" pitchFamily="2" charset="-78"/>
                        </a:rPr>
                        <m:t>𝑉𝑖</m:t>
                      </m:r>
                      <m:r>
                        <a:rPr lang="en-US" sz="2000" i="1">
                          <a:latin typeface="Cambria Math" panose="02040503050406030204" pitchFamily="18" charset="0"/>
                          <a:ea typeface="Times New Roman" panose="02020603050405020304" pitchFamily="18" charset="0"/>
                          <a:cs typeface="2  Kamran" panose="00000400000000000000" pitchFamily="2" charset="-78"/>
                        </a:rPr>
                        <m:t>&lt;</m:t>
                      </m:r>
                      <m:r>
                        <a:rPr lang="en-US" sz="2000" i="1">
                          <a:latin typeface="Cambria Math" panose="02040503050406030204" pitchFamily="18" charset="0"/>
                          <a:ea typeface="Times New Roman" panose="02020603050405020304" pitchFamily="18" charset="0"/>
                          <a:cs typeface="2  Kamran" panose="00000400000000000000" pitchFamily="2" charset="-78"/>
                        </a:rPr>
                        <m:t>9</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6</m:t>
                      </m:r>
                      <m:r>
                        <a:rPr lang="en-US" sz="2000" i="1">
                          <a:latin typeface="Cambria Math" panose="02040503050406030204" pitchFamily="18" charset="0"/>
                          <a:ea typeface="Times New Roman" panose="02020603050405020304" pitchFamily="18" charset="0"/>
                          <a:cs typeface="2  Kamran" panose="00000400000000000000" pitchFamily="2" charset="-78"/>
                        </a:rPr>
                        <m:t>𝑣</m:t>
                      </m:r>
                      <m:r>
                        <a:rPr lang="en-US" sz="2000"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sz="2000"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sz="2000"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𝑜𝑓𝑓</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3</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4</m:t>
                                  </m:r>
                                </m:sub>
                              </m:sSub>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𝑜𝑓𝑓</m:t>
                              </m:r>
                            </m:e>
                          </m:eqAr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𝑣𝑜</m:t>
                          </m:r>
                          <m:r>
                            <a:rPr lang="en-US" sz="2000" i="1">
                              <a:latin typeface="Cambria Math" panose="02040503050406030204" pitchFamily="18" charset="0"/>
                              <a:ea typeface="Times New Roman" panose="02020603050405020304" pitchFamily="18" charset="0"/>
                              <a:cs typeface="2  Kamran" panose="00000400000000000000" pitchFamily="2" charset="-78"/>
                            </a:rPr>
                            <m:t>=</m:t>
                          </m:r>
                          <m:r>
                            <a:rPr lang="en-US" sz="2000" i="1">
                              <a:latin typeface="Cambria Math" panose="02040503050406030204" pitchFamily="18" charset="0"/>
                              <a:ea typeface="Times New Roman" panose="02020603050405020304" pitchFamily="18" charset="0"/>
                              <a:cs typeface="2  Kamran" panose="00000400000000000000" pitchFamily="2" charset="-78"/>
                            </a:rPr>
                            <m:t>𝑣𝑖</m:t>
                          </m: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2  Kamran" panose="00000400000000000000" pitchFamily="2" charset="-78"/>
                        </a:rPr>
                        <m:t>𝐼𝐹</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𝑉𝑖</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9</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m:t>
                      </m:r>
                      <m:r>
                        <a:rPr lang="en-US" i="1">
                          <a:latin typeface="Cambria Math" panose="02040503050406030204" pitchFamily="18" charset="0"/>
                          <a:ea typeface="Times New Roman" panose="02020603050405020304" pitchFamily="18" charset="0"/>
                          <a:cs typeface="2  Kamran" panose="00000400000000000000" pitchFamily="2" charset="-78"/>
                        </a:rPr>
                        <m:t>→</m:t>
                      </m:r>
                      <m:d>
                        <m:dPr>
                          <m:begChr m:val="{"/>
                          <m:endChr m:val=""/>
                          <m:ctrlPr>
                            <a:rPr lang="en-US" i="1">
                              <a:latin typeface="Cambria Math" panose="02040503050406030204" pitchFamily="18" charset="0"/>
                              <a:ea typeface="Times New Roman" panose="02020603050405020304" pitchFamily="18" charset="0"/>
                              <a:cs typeface="2  Kamran" panose="00000400000000000000" pitchFamily="2" charset="-78"/>
                            </a:rPr>
                          </m:ctrlPr>
                        </m:dPr>
                        <m:e>
                          <m:eqArr>
                            <m:eqArrPr>
                              <m:ctrlPr>
                                <a:rPr lang="en-US" i="1">
                                  <a:latin typeface="Cambria Math" panose="02040503050406030204" pitchFamily="18" charset="0"/>
                                  <a:ea typeface="Times New Roman" panose="02020603050405020304" pitchFamily="18" charset="0"/>
                                  <a:cs typeface="2  Kamran" panose="00000400000000000000" pitchFamily="2" charset="-78"/>
                                </a:rPr>
                              </m:ctrlPr>
                            </m:eqArrPr>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1</m:t>
                                  </m:r>
                                </m:sub>
                              </m:sSub>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2</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𝑜𝑓𝑓</m:t>
                              </m:r>
                            </m:e>
                            <m:e>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3</m:t>
                                  </m:r>
                                </m:sub>
                              </m:sSub>
                              <m:r>
                                <a:rPr lang="en-US" i="1">
                                  <a:latin typeface="Cambria Math" panose="02040503050406030204" pitchFamily="18" charset="0"/>
                                  <a:ea typeface="Times New Roman" panose="02020603050405020304" pitchFamily="18" charset="0"/>
                                  <a:cs typeface="2  Kamran" panose="00000400000000000000" pitchFamily="2" charset="-78"/>
                                </a:rPr>
                                <m:t>,</m:t>
                              </m:r>
                              <m:sSub>
                                <m:sSubPr>
                                  <m:ctrlPr>
                                    <a:rPr lang="en-US" sz="2000" i="1">
                                      <a:latin typeface="Cambria Math" panose="02040503050406030204" pitchFamily="18" charset="0"/>
                                      <a:ea typeface="Times New Roman" panose="02020603050405020304" pitchFamily="18" charset="0"/>
                                      <a:cs typeface="2  Kamran" panose="00000400000000000000" pitchFamily="2" charset="-78"/>
                                    </a:rPr>
                                  </m:ctrlPr>
                                </m:sSubPr>
                                <m:e>
                                  <m:r>
                                    <a:rPr lang="en-US" sz="2000" i="1">
                                      <a:latin typeface="Cambria Math" panose="02040503050406030204" pitchFamily="18" charset="0"/>
                                      <a:ea typeface="Times New Roman" panose="02020603050405020304" pitchFamily="18" charset="0"/>
                                      <a:cs typeface="2  Kamran" panose="00000400000000000000" pitchFamily="2" charset="-78"/>
                                    </a:rPr>
                                    <m:t>𝐷</m:t>
                                  </m:r>
                                </m:e>
                                <m:sub>
                                  <m:r>
                                    <a:rPr lang="en-US" sz="2000" i="1">
                                      <a:latin typeface="Cambria Math" panose="02040503050406030204" pitchFamily="18" charset="0"/>
                                      <a:ea typeface="Times New Roman" panose="02020603050405020304" pitchFamily="18" charset="0"/>
                                      <a:cs typeface="2  Kamran" panose="00000400000000000000" pitchFamily="2" charset="-78"/>
                                    </a:rPr>
                                    <m:t>4</m:t>
                                  </m:r>
                                </m:sub>
                              </m:sSub>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𝑜𝑛</m:t>
                              </m:r>
                            </m:e>
                          </m:eqAr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𝑣𝑜</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7</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0</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7</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8</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2</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9</m:t>
                          </m:r>
                          <m:r>
                            <a:rPr lang="en-US" i="1">
                              <a:latin typeface="Cambria Math" panose="02040503050406030204" pitchFamily="18" charset="0"/>
                              <a:ea typeface="Times New Roman" panose="02020603050405020304" pitchFamily="18" charset="0"/>
                              <a:cs typeface="2  Kamran" panose="00000400000000000000" pitchFamily="2" charset="-78"/>
                            </a:rPr>
                            <m:t>.</m:t>
                          </m:r>
                          <m:r>
                            <a:rPr lang="en-US" i="1">
                              <a:latin typeface="Cambria Math" panose="02040503050406030204" pitchFamily="18" charset="0"/>
                              <a:ea typeface="Times New Roman" panose="02020603050405020304" pitchFamily="18" charset="0"/>
                              <a:cs typeface="2  Kamran" panose="00000400000000000000" pitchFamily="2" charset="-78"/>
                            </a:rPr>
                            <m:t>6</m:t>
                          </m:r>
                          <m:r>
                            <a:rPr lang="en-US" i="1">
                              <a:latin typeface="Cambria Math" panose="02040503050406030204" pitchFamily="18" charset="0"/>
                              <a:ea typeface="Times New Roman" panose="02020603050405020304" pitchFamily="18" charset="0"/>
                              <a:cs typeface="2  Kamran" panose="00000400000000000000" pitchFamily="2" charset="-78"/>
                            </a:rPr>
                            <m:t>𝑣</m:t>
                          </m:r>
                        </m:e>
                      </m:d>
                    </m:oMath>
                  </m:oMathPara>
                </a14:m>
                <a:endParaRPr lang="en-US" sz="12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848FE3AB-302F-43D9-86BE-3F927461B855}"/>
                  </a:ext>
                </a:extLst>
              </p:cNvPr>
              <p:cNvSpPr>
                <a:spLocks noRot="1" noChangeAspect="1" noMove="1" noResize="1" noEditPoints="1" noAdjustHandles="1" noChangeArrowheads="1" noChangeShapeType="1" noTextEdit="1"/>
              </p:cNvSpPr>
              <p:nvPr/>
            </p:nvSpPr>
            <p:spPr>
              <a:xfrm>
                <a:off x="1351721" y="792701"/>
                <a:ext cx="7858540" cy="2636299"/>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E0D9219-0D2E-4764-A3C4-729FF985ED74}"/>
              </a:ext>
            </a:extLst>
          </p:cNvPr>
          <p:cNvPicPr/>
          <p:nvPr/>
        </p:nvPicPr>
        <p:blipFill>
          <a:blip r:embed="rId3">
            <a:extLst>
              <a:ext uri="{28A0092B-C50C-407E-A947-70E740481C1C}">
                <a14:useLocalDpi xmlns:a14="http://schemas.microsoft.com/office/drawing/2010/main" val="0"/>
              </a:ext>
            </a:extLst>
          </a:blip>
          <a:stretch>
            <a:fillRect/>
          </a:stretch>
        </p:blipFill>
        <p:spPr>
          <a:xfrm>
            <a:off x="7209183" y="3743119"/>
            <a:ext cx="4390375" cy="2324253"/>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4" name="Picture 3">
            <a:hlinkClick r:id="rId4" action="ppaction://hlinksldjump"/>
            <a:extLst>
              <a:ext uri="{FF2B5EF4-FFF2-40B4-BE49-F238E27FC236}">
                <a16:creationId xmlns:a16="http://schemas.microsoft.com/office/drawing/2014/main" id="{F4E84A6C-EDE1-4432-97BB-C6FACEA39BE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6" action="ppaction://hlinksldjump"/>
            <a:extLst>
              <a:ext uri="{FF2B5EF4-FFF2-40B4-BE49-F238E27FC236}">
                <a16:creationId xmlns:a16="http://schemas.microsoft.com/office/drawing/2014/main" id="{EB766F34-F445-4411-8E82-DAE75081890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7" name="Picture 6">
            <a:hlinkClick r:id="rId8" action="ppaction://hlinksldjump"/>
            <a:extLst>
              <a:ext uri="{FF2B5EF4-FFF2-40B4-BE49-F238E27FC236}">
                <a16:creationId xmlns:a16="http://schemas.microsoft.com/office/drawing/2014/main" id="{2081825F-F8AF-4BDA-877F-156B46E4AC0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3774641" y="5919678"/>
            <a:ext cx="741576" cy="863044"/>
          </a:xfrm>
          <a:prstGeom prst="rect">
            <a:avLst/>
          </a:prstGeom>
          <a:ln>
            <a:noFill/>
          </a:ln>
        </p:spPr>
      </p:pic>
      <p:pic>
        <p:nvPicPr>
          <p:cNvPr id="8" name="Picture 7">
            <a:hlinkClick r:id="rId10" action="ppaction://hlinksldjump"/>
            <a:extLst>
              <a:ext uri="{FF2B5EF4-FFF2-40B4-BE49-F238E27FC236}">
                <a16:creationId xmlns:a16="http://schemas.microsoft.com/office/drawing/2014/main" id="{36D59768-D667-46F8-BD3D-81CBF3801AB7}"/>
              </a:ext>
            </a:extLst>
          </p:cNvPr>
          <p:cNvPicPr>
            <a:picLocks noChangeAspect="1"/>
          </p:cNvPicPr>
          <p:nvPr/>
        </p:nvPicPr>
        <p:blipFill>
          <a:blip r:embed="rId11" cstate="print">
            <a:clrChange>
              <a:clrFrom>
                <a:srgbClr val="000000">
                  <a:alpha val="14118"/>
                </a:srgbClr>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99637" y="5857302"/>
            <a:ext cx="868368" cy="868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spTree>
    <p:extLst>
      <p:ext uri="{BB962C8B-B14F-4D97-AF65-F5344CB8AC3E}">
        <p14:creationId xmlns:p14="http://schemas.microsoft.com/office/powerpoint/2010/main" val="864714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heel(3)">
                                      <p:cBhvr>
                                        <p:cTn id="16" dur="2000"/>
                                        <p:tgtEl>
                                          <p:spTgt spid="2">
                                            <p:txEl>
                                              <p:pRg st="0" end="0"/>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heel(3)">
                                      <p:cBhvr>
                                        <p:cTn id="19" dur="2000"/>
                                        <p:tgtEl>
                                          <p:spTgt spid="2">
                                            <p:txEl>
                                              <p:pRg st="1" end="1"/>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3)">
                                      <p:cBhvr>
                                        <p:cTn id="22" dur="2000"/>
                                        <p:tgtEl>
                                          <p:spTgt spid="2">
                                            <p:txEl>
                                              <p:pRg st="2" end="2"/>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heel(3)">
                                      <p:cBhvr>
                                        <p:cTn id="25" dur="2000"/>
                                        <p:tgtEl>
                                          <p:spTgt spid="2">
                                            <p:txEl>
                                              <p:pRg st="3" end="3"/>
                                            </p:txEl>
                                          </p:spTgt>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F5414FC5-A088-48A7-A09F-2C0EDD5A9FC6}"/>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17934" y="1065936"/>
            <a:ext cx="1956137" cy="19561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pic>
        <p:nvPicPr>
          <p:cNvPr id="3" name="Picture 2">
            <a:hlinkClick r:id="rId4" action="ppaction://hlinksldjump"/>
            <a:extLst>
              <a:ext uri="{FF2B5EF4-FFF2-40B4-BE49-F238E27FC236}">
                <a16:creationId xmlns:a16="http://schemas.microsoft.com/office/drawing/2014/main" id="{35809B6E-9F0F-4C64-8E7A-A59A82C1D7D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6377" y="4651387"/>
            <a:ext cx="629938" cy="629938"/>
          </a:xfrm>
          <a:prstGeom prst="rect">
            <a:avLst/>
          </a:prstGeom>
        </p:spPr>
      </p:pic>
      <p:pic>
        <p:nvPicPr>
          <p:cNvPr id="4" name="Picture 3">
            <a:hlinkClick r:id="rId6" action="ppaction://hlinksldjump"/>
            <a:extLst>
              <a:ext uri="{FF2B5EF4-FFF2-40B4-BE49-F238E27FC236}">
                <a16:creationId xmlns:a16="http://schemas.microsoft.com/office/drawing/2014/main" id="{AAB70216-B90D-49F4-8FEB-B4873C163F83}"/>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1858" y="4651387"/>
            <a:ext cx="553042" cy="553042"/>
          </a:xfrm>
          <a:prstGeom prst="rect">
            <a:avLst/>
          </a:prstGeom>
        </p:spPr>
      </p:pic>
      <p:sp>
        <p:nvSpPr>
          <p:cNvPr id="5" name="Rectangle 4">
            <a:extLst>
              <a:ext uri="{FF2B5EF4-FFF2-40B4-BE49-F238E27FC236}">
                <a16:creationId xmlns:a16="http://schemas.microsoft.com/office/drawing/2014/main" id="{6AB7C89F-692D-49F3-9C17-0032EC3FAA9F}"/>
              </a:ext>
            </a:extLst>
          </p:cNvPr>
          <p:cNvSpPr/>
          <p:nvPr/>
        </p:nvSpPr>
        <p:spPr>
          <a:xfrm>
            <a:off x="4407304" y="2967335"/>
            <a:ext cx="3377399"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End button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a:extLst>
              <a:ext uri="{FF2B5EF4-FFF2-40B4-BE49-F238E27FC236}">
                <a16:creationId xmlns:a16="http://schemas.microsoft.com/office/drawing/2014/main" id="{B6999847-69A4-4C54-ACC7-7BEDCC71165C}"/>
              </a:ext>
            </a:extLst>
          </p:cNvPr>
          <p:cNvSpPr/>
          <p:nvPr/>
        </p:nvSpPr>
        <p:spPr>
          <a:xfrm>
            <a:off x="3968896" y="5238505"/>
            <a:ext cx="1838965"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home</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a:extLst>
              <a:ext uri="{FF2B5EF4-FFF2-40B4-BE49-F238E27FC236}">
                <a16:creationId xmlns:a16="http://schemas.microsoft.com/office/drawing/2014/main" id="{7B7A962B-5B20-4192-BCA9-289BF4892721}"/>
              </a:ext>
            </a:extLst>
          </p:cNvPr>
          <p:cNvSpPr/>
          <p:nvPr/>
        </p:nvSpPr>
        <p:spPr>
          <a:xfrm>
            <a:off x="6161863" y="5281325"/>
            <a:ext cx="1838965"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menu</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274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2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DAACF9-C336-4347-B101-CD33A53259B5}"/>
                  </a:ext>
                </a:extLst>
              </p:cNvPr>
              <p:cNvSpPr txBox="1"/>
              <p:nvPr/>
            </p:nvSpPr>
            <p:spPr>
              <a:xfrm>
                <a:off x="2332383" y="823735"/>
                <a:ext cx="8123583" cy="5210529"/>
              </a:xfrm>
              <a:prstGeom prst="rect">
                <a:avLst/>
              </a:prstGeom>
              <a:noFill/>
            </p:spPr>
            <p:txBody>
              <a:bodyPr wrap="square" rtlCol="0">
                <a:spAutoFit/>
              </a:bodyPr>
              <a:lstStyle/>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میتوان نشان داد که رابطه ی ولتاژ و جریان برای یک دیود نیمه هادی به صورت رو به رو میباشد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𝐼𝐷</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𝐼𝑆</m:t>
                      </m:r>
                      <m:d>
                        <m:dPr>
                          <m:ctrlPr>
                            <a:rPr lang="en-US" sz="2800" i="1">
                              <a:latin typeface="Cambria Math" panose="02040503050406030204" pitchFamily="18" charset="0"/>
                              <a:ea typeface="Calibri" panose="020F0502020204030204" pitchFamily="34" charset="0"/>
                              <a:cs typeface="2  Kamran" panose="00000400000000000000" pitchFamily="2" charset="-78"/>
                            </a:rPr>
                          </m:ctrlPr>
                        </m:dPr>
                        <m:e>
                          <m:sSup>
                            <m:sSupPr>
                              <m:ctrlPr>
                                <a:rPr lang="en-US" sz="2800" i="1">
                                  <a:latin typeface="Cambria Math" panose="02040503050406030204" pitchFamily="18" charset="0"/>
                                  <a:ea typeface="Calibri" panose="020F0502020204030204" pitchFamily="34" charset="0"/>
                                  <a:cs typeface="2  Kamran" panose="00000400000000000000" pitchFamily="2" charset="-78"/>
                                </a:rPr>
                              </m:ctrlPr>
                            </m:sSupPr>
                            <m:e>
                              <m:r>
                                <a:rPr lang="en-US" sz="2800" i="1">
                                  <a:latin typeface="Cambria Math" panose="02040503050406030204" pitchFamily="18" charset="0"/>
                                  <a:ea typeface="Calibri" panose="020F0502020204030204" pitchFamily="34" charset="0"/>
                                  <a:cs typeface="2  Kamran" panose="00000400000000000000" pitchFamily="2" charset="-78"/>
                                </a:rPr>
                                <m:t>𝑒</m:t>
                              </m:r>
                            </m:e>
                            <m:sup>
                              <m:f>
                                <m:fPr>
                                  <m:ctrlPr>
                                    <a:rPr lang="en-US" sz="2800" i="1">
                                      <a:latin typeface="Cambria Math" panose="02040503050406030204" pitchFamily="18" charset="0"/>
                                      <a:ea typeface="Calibri" panose="020F0502020204030204" pitchFamily="34" charset="0"/>
                                      <a:cs typeface="2  Kamran" panose="00000400000000000000" pitchFamily="2" charset="-78"/>
                                    </a:rPr>
                                  </m:ctrlPr>
                                </m:fPr>
                                <m:num>
                                  <m:r>
                                    <a:rPr lang="en-US" sz="2800" i="1">
                                      <a:latin typeface="Cambria Math" panose="02040503050406030204" pitchFamily="18" charset="0"/>
                                      <a:ea typeface="Calibri" panose="020F0502020204030204" pitchFamily="34" charset="0"/>
                                      <a:cs typeface="2  Kamran" panose="00000400000000000000" pitchFamily="2" charset="-78"/>
                                    </a:rPr>
                                    <m:t>𝑣𝑑</m:t>
                                  </m:r>
                                </m:num>
                                <m:den>
                                  <m:r>
                                    <a:rPr lang="en-US" sz="2800" i="1">
                                      <a:latin typeface="Cambria Math" panose="02040503050406030204" pitchFamily="18" charset="0"/>
                                      <a:ea typeface="Calibri" panose="020F0502020204030204" pitchFamily="34" charset="0"/>
                                      <a:cs typeface="2  Kamran" panose="00000400000000000000" pitchFamily="2" charset="-78"/>
                                    </a:rPr>
                                    <m:t>𝜁</m:t>
                                  </m:r>
                                  <m:r>
                                    <a:rPr lang="en-US" sz="2800" i="1">
                                      <a:latin typeface="Cambria Math" panose="02040503050406030204" pitchFamily="18" charset="0"/>
                                      <a:ea typeface="Calibri" panose="020F0502020204030204" pitchFamily="34" charset="0"/>
                                      <a:cs typeface="2  Kamran" panose="00000400000000000000" pitchFamily="2" charset="-78"/>
                                    </a:rPr>
                                    <m:t>𝑣𝑡</m:t>
                                  </m:r>
                                </m:den>
                              </m:f>
                            </m:sup>
                          </m:sSup>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1</m:t>
                          </m:r>
                        </m:e>
                      </m:d>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در  این رابطه </a:t>
                </a:r>
                <a14:m>
                  <m:oMath xmlns:m="http://schemas.openxmlformats.org/officeDocument/2006/math">
                    <m:r>
                      <a:rPr lang="fa-IR" sz="2800" i="1">
                        <a:latin typeface="Cambria Math" panose="02040503050406030204" pitchFamily="18" charset="0"/>
                        <a:ea typeface="Calibri" panose="020F0502020204030204" pitchFamily="34" charset="0"/>
                        <a:cs typeface="Cambria Math" panose="02040503050406030204" pitchFamily="18" charset="0"/>
                      </a:rPr>
                      <m:t>𝜁</m:t>
                    </m:r>
                  </m:oMath>
                </a14:m>
                <a:r>
                  <a:rPr lang="fa-IR" sz="2800" b="1" dirty="0">
                    <a:latin typeface="Calibri" panose="020F0502020204030204" pitchFamily="34" charset="0"/>
                    <a:ea typeface="Calibri" panose="020F0502020204030204" pitchFamily="34" charset="0"/>
                    <a:cs typeface="2  Kamran" panose="00000400000000000000" pitchFamily="2" charset="-78"/>
                  </a:rPr>
                  <a:t> ضریب ثابتی است که به جنس کریستال و فناوری ساخت ان وابسته است و مقداری بین </a:t>
                </a:r>
                <a14:m>
                  <m:oMath xmlns:m="http://schemas.openxmlformats.org/officeDocument/2006/math">
                    <m:r>
                      <a:rPr lang="fa-IR" sz="2800">
                        <a:latin typeface="Cambria Math" panose="02040503050406030204" pitchFamily="18" charset="0"/>
                        <a:ea typeface="Calibri" panose="020F0502020204030204" pitchFamily="34" charset="0"/>
                        <a:cs typeface="2  Kamran" panose="00000400000000000000" pitchFamily="2" charset="-78"/>
                      </a:rPr>
                      <m:t>1</m:t>
                    </m:r>
                  </m:oMath>
                </a14:m>
                <a:r>
                  <a:rPr lang="fa-IR" sz="2800" dirty="0">
                    <a:latin typeface="Calibri" panose="020F0502020204030204" pitchFamily="34" charset="0"/>
                    <a:ea typeface="Calibri" panose="020F0502020204030204" pitchFamily="34" charset="0"/>
                    <a:cs typeface="2  Kamran" panose="00000400000000000000" pitchFamily="2" charset="-78"/>
                  </a:rPr>
                  <a:t>و</a:t>
                </a:r>
                <a14:m>
                  <m:oMath xmlns:m="http://schemas.openxmlformats.org/officeDocument/2006/math">
                    <m:r>
                      <a:rPr lang="fa-IR" sz="2800">
                        <a:latin typeface="Cambria Math" panose="02040503050406030204" pitchFamily="18" charset="0"/>
                        <a:ea typeface="Calibri" panose="020F0502020204030204" pitchFamily="34" charset="0"/>
                        <a:cs typeface="2  Kamran" panose="00000400000000000000" pitchFamily="2" charset="-78"/>
                      </a:rPr>
                      <m:t>2</m:t>
                    </m:r>
                  </m:oMath>
                </a14:m>
                <a:r>
                  <a:rPr lang="fa-IR" sz="2800" b="1" dirty="0">
                    <a:latin typeface="Calibri" panose="020F0502020204030204" pitchFamily="34" charset="0"/>
                    <a:ea typeface="Calibri" panose="020F0502020204030204" pitchFamily="34" charset="0"/>
                    <a:cs typeface="2  Kamran" panose="00000400000000000000" pitchFamily="2" charset="-78"/>
                  </a:rPr>
                  <a:t> دارد که معمولا برای سیلیکون و ژرمانیوم بیشتر استفاده میشود که برای ژرمانیوم مقدار </a:t>
                </a:r>
                <a14:m>
                  <m:oMath xmlns:m="http://schemas.openxmlformats.org/officeDocument/2006/math">
                    <m:r>
                      <a:rPr lang="fa-IR" sz="2800">
                        <a:latin typeface="Cambria Math" panose="02040503050406030204" pitchFamily="18" charset="0"/>
                        <a:ea typeface="Calibri" panose="020F0502020204030204" pitchFamily="34" charset="0"/>
                        <a:cs typeface="2  Kamran" panose="00000400000000000000" pitchFamily="2" charset="-78"/>
                      </a:rPr>
                      <m:t>1</m:t>
                    </m:r>
                  </m:oMath>
                </a14:m>
                <a:r>
                  <a:rPr lang="fa-IR" sz="2800" b="1" dirty="0">
                    <a:latin typeface="Calibri" panose="020F0502020204030204" pitchFamily="34" charset="0"/>
                    <a:ea typeface="Calibri" panose="020F0502020204030204" pitchFamily="34" charset="0"/>
                    <a:cs typeface="2  Kamran" panose="00000400000000000000" pitchFamily="2" charset="-78"/>
                  </a:rPr>
                  <a:t> بکار میرود که جهت سادگی همواره مقدار </a:t>
                </a:r>
                <a14:m>
                  <m:oMath xmlns:m="http://schemas.openxmlformats.org/officeDocument/2006/math">
                    <m:r>
                      <a:rPr lang="fa-IR" sz="2800">
                        <a:latin typeface="Cambria Math" panose="02040503050406030204" pitchFamily="18" charset="0"/>
                        <a:ea typeface="Calibri" panose="020F0502020204030204" pitchFamily="34" charset="0"/>
                        <a:cs typeface="2  Kamran" panose="00000400000000000000" pitchFamily="2" charset="-78"/>
                      </a:rPr>
                      <m:t>1</m:t>
                    </m:r>
                  </m:oMath>
                </a14:m>
                <a:r>
                  <a:rPr lang="fa-IR" sz="2800" b="1" dirty="0">
                    <a:latin typeface="Calibri" panose="020F0502020204030204" pitchFamily="34" charset="0"/>
                    <a:ea typeface="Calibri" panose="020F0502020204030204" pitchFamily="34" charset="0"/>
                    <a:cs typeface="2  Kamran" panose="00000400000000000000" pitchFamily="2" charset="-78"/>
                  </a:rPr>
                  <a:t> قرار میدهیم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𝐼𝑆</m:t>
                    </m:r>
                    <m:r>
                      <a:rPr lang="en-US" sz="2800">
                        <a:latin typeface="Cambria Math" panose="02040503050406030204" pitchFamily="18" charset="0"/>
                        <a:ea typeface="Calibri" panose="020F0502020204030204" pitchFamily="34" charset="0"/>
                        <a:cs typeface="Arial" panose="020B0604020202020204" pitchFamily="34" charset="0"/>
                      </a:rPr>
                      <m:t> </m:t>
                    </m:r>
                  </m:oMath>
                </a14:m>
                <a:r>
                  <a:rPr lang="fa-IR" sz="2800" b="1" dirty="0">
                    <a:latin typeface="Calibri" panose="020F0502020204030204" pitchFamily="34" charset="0"/>
                    <a:ea typeface="Calibri" panose="020F0502020204030204" pitchFamily="34" charset="0"/>
                    <a:cs typeface="2  Kamran" panose="00000400000000000000" pitchFamily="2" charset="-78"/>
                  </a:rPr>
                  <a:t>جریان اشباع معکوس </a:t>
                </a:r>
                <a14:m>
                  <m:oMath xmlns:m="http://schemas.openxmlformats.org/officeDocument/2006/math">
                    <m:r>
                      <a:rPr lang="fa-IR" sz="2800" b="1" i="0" smtClean="0">
                        <a:latin typeface="Cambria Math" panose="02040503050406030204" pitchFamily="18" charset="0"/>
                        <a:ea typeface="Times New Roman" panose="02020603050405020304" pitchFamily="18" charset="0"/>
                        <a:cs typeface="2  Kamran" panose="00000400000000000000" pitchFamily="2" charset="-78"/>
                      </a:rPr>
                      <m:t>   </m:t>
                    </m:r>
                    <m:r>
                      <a:rPr lang="en-US" sz="2800" i="1">
                        <a:latin typeface="Cambria Math" panose="02040503050406030204" pitchFamily="18" charset="0"/>
                        <a:ea typeface="Times New Roman" panose="02020603050405020304" pitchFamily="18" charset="0"/>
                        <a:cs typeface="2  Kamran" panose="00000400000000000000" pitchFamily="2" charset="-78"/>
                      </a:rPr>
                      <m:t>𝑉𝑇</m:t>
                    </m:r>
                    <m:r>
                      <a:rPr lang="en-US" sz="2800" i="1">
                        <a:latin typeface="Cambria Math" panose="02040503050406030204" pitchFamily="18" charset="0"/>
                        <a:ea typeface="Times New Roman" panose="02020603050405020304" pitchFamily="18" charset="0"/>
                        <a:cs typeface="2  Kamran" panose="00000400000000000000" pitchFamily="2" charset="-78"/>
                      </a:rPr>
                      <m:t>=</m:t>
                    </m:r>
                    <m:f>
                      <m:fPr>
                        <m:ctrlPr>
                          <a:rPr lang="en-US" sz="2800" i="1">
                            <a:latin typeface="Cambria Math" panose="02040503050406030204" pitchFamily="18" charset="0"/>
                            <a:ea typeface="Times New Roman" panose="02020603050405020304" pitchFamily="18" charset="0"/>
                            <a:cs typeface="2  Kamran" panose="00000400000000000000" pitchFamily="2" charset="-78"/>
                          </a:rPr>
                        </m:ctrlPr>
                      </m:fPr>
                      <m:num>
                        <m:r>
                          <a:rPr lang="en-US" sz="2800" i="1">
                            <a:latin typeface="Cambria Math" panose="02040503050406030204" pitchFamily="18" charset="0"/>
                            <a:ea typeface="Times New Roman" panose="02020603050405020304" pitchFamily="18" charset="0"/>
                            <a:cs typeface="2  Kamran" panose="00000400000000000000" pitchFamily="2" charset="-78"/>
                          </a:rPr>
                          <m:t>𝐾𝑄</m:t>
                        </m:r>
                      </m:num>
                      <m:den>
                        <m:r>
                          <a:rPr lang="en-US" sz="2800" i="1">
                            <a:latin typeface="Cambria Math" panose="02040503050406030204" pitchFamily="18" charset="0"/>
                            <a:ea typeface="Times New Roman" panose="02020603050405020304" pitchFamily="18" charset="0"/>
                            <a:cs typeface="2  Kamran" panose="00000400000000000000" pitchFamily="2" charset="-78"/>
                          </a:rPr>
                          <m:t>𝑡</m:t>
                        </m:r>
                      </m:den>
                    </m:f>
                    <m:r>
                      <a:rPr lang="fa-IR" sz="2800">
                        <a:latin typeface="Cambria Math" panose="02040503050406030204" pitchFamily="18" charset="0"/>
                        <a:ea typeface="Times New Roman" panose="02020603050405020304" pitchFamily="18" charset="0"/>
                        <a:cs typeface="2  Kamran" panose="00000400000000000000" pitchFamily="2" charset="-78"/>
                      </a:rPr>
                      <m:t>  </m:t>
                    </m:r>
                  </m:oMath>
                </a14:m>
                <a:r>
                  <a:rPr lang="fa-IR" sz="2800" b="1" dirty="0">
                    <a:latin typeface="Calibri" panose="020F0502020204030204" pitchFamily="34" charset="0"/>
                    <a:ea typeface="Calibri" panose="020F0502020204030204" pitchFamily="34" charset="0"/>
                    <a:cs typeface="2  Kamran" panose="00000400000000000000" pitchFamily="2" charset="-78"/>
                  </a:rPr>
                  <a:t>که در دمای اتاق مقدار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𝑉𝑇</m:t>
                    </m:r>
                  </m:oMath>
                </a14:m>
                <a:r>
                  <a:rPr lang="fa-IR" sz="2800" b="1" dirty="0">
                    <a:latin typeface="Calibri" panose="020F0502020204030204" pitchFamily="34" charset="0"/>
                    <a:ea typeface="Calibri" panose="020F0502020204030204" pitchFamily="34" charset="0"/>
                    <a:cs typeface="2  Kamran" panose="00000400000000000000" pitchFamily="2" charset="-78"/>
                  </a:rPr>
                  <a:t> برابر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26</m:t>
                    </m:r>
                    <m:r>
                      <a:rPr lang="en-US" sz="2800" i="1">
                        <a:latin typeface="Cambria Math" panose="02040503050406030204" pitchFamily="18" charset="0"/>
                        <a:ea typeface="Calibri" panose="020F0502020204030204" pitchFamily="34" charset="0"/>
                        <a:cs typeface="2  Kamran" panose="00000400000000000000" pitchFamily="2" charset="-78"/>
                      </a:rPr>
                      <m:t>𝑚𝑣</m:t>
                    </m:r>
                  </m:oMath>
                </a14:m>
                <a:r>
                  <a:rPr lang="en-US" sz="2800" dirty="0">
                    <a:latin typeface="Calibri" panose="020F0502020204030204" pitchFamily="34" charset="0"/>
                    <a:ea typeface="Times New Roman" panose="02020603050405020304" pitchFamily="18" charset="0"/>
                    <a:cs typeface="2  Kamran" panose="00000400000000000000" pitchFamily="2" charset="-78"/>
                  </a:rPr>
                  <a:t> </a:t>
                </a:r>
                <a:r>
                  <a:rPr lang="en-US" sz="2800" b="1" dirty="0">
                    <a:latin typeface="2  Kamran" panose="00000400000000000000" pitchFamily="2" charset="-78"/>
                    <a:ea typeface="Times New Roman" panose="02020603050405020304" pitchFamily="18" charset="0"/>
                    <a:cs typeface="Arial" panose="020B0604020202020204" pitchFamily="34" charset="0"/>
                  </a:rPr>
                  <a:t> </a:t>
                </a:r>
                <a:r>
                  <a:rPr lang="fa-IR" sz="2800" dirty="0">
                    <a:latin typeface="2  Kamran" panose="00000400000000000000" pitchFamily="2" charset="-78"/>
                    <a:ea typeface="Times New Roman" panose="02020603050405020304" pitchFamily="18" charset="0"/>
                    <a:cs typeface="Arial" panose="020B0604020202020204" pitchFamily="34" charset="0"/>
                  </a:rPr>
                  <a:t>می باشد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F9DAACF9-C336-4347-B101-CD33A53259B5}"/>
                  </a:ext>
                </a:extLst>
              </p:cNvPr>
              <p:cNvSpPr txBox="1">
                <a:spLocks noRot="1" noChangeAspect="1" noMove="1" noResize="1" noEditPoints="1" noAdjustHandles="1" noChangeArrowheads="1" noChangeShapeType="1" noTextEdit="1"/>
              </p:cNvSpPr>
              <p:nvPr/>
            </p:nvSpPr>
            <p:spPr>
              <a:xfrm>
                <a:off x="2332383" y="823735"/>
                <a:ext cx="8123583" cy="5210529"/>
              </a:xfrm>
              <a:prstGeom prst="rect">
                <a:avLst/>
              </a:prstGeom>
              <a:blipFill>
                <a:blip r:embed="rId2"/>
                <a:stretch>
                  <a:fillRect l="-2327" t="-585" r="-1577"/>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39EB0B89-00E6-4797-AD12-95B3CB1CB9E2}"/>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4" action="ppaction://hlinksldjump"/>
            <a:extLst>
              <a:ext uri="{FF2B5EF4-FFF2-40B4-BE49-F238E27FC236}">
                <a16:creationId xmlns:a16="http://schemas.microsoft.com/office/drawing/2014/main" id="{E59B0F11-4F21-493D-AF6F-BC83FF75414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6" action="ppaction://hlinksldjump"/>
            <a:extLst>
              <a:ext uri="{FF2B5EF4-FFF2-40B4-BE49-F238E27FC236}">
                <a16:creationId xmlns:a16="http://schemas.microsoft.com/office/drawing/2014/main" id="{CAA4070F-A68D-4E53-BDBE-A458D24B9F97}"/>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8" action="ppaction://hlinksldjump"/>
            <a:extLst>
              <a:ext uri="{FF2B5EF4-FFF2-40B4-BE49-F238E27FC236}">
                <a16:creationId xmlns:a16="http://schemas.microsoft.com/office/drawing/2014/main" id="{A0472C39-1285-4C17-A561-4D6329CFE8B6}"/>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726899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FF7BA4E-EE84-4641-898F-F611ACF22FD7}"/>
              </a:ext>
            </a:extLst>
          </p:cNvPr>
          <p:cNvSpPr txBox="1">
            <a:spLocks/>
          </p:cNvSpPr>
          <p:nvPr/>
        </p:nvSpPr>
        <p:spPr>
          <a:xfrm>
            <a:off x="4820178" y="609600"/>
            <a:ext cx="6987645" cy="138853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r" rtl="1">
              <a:lnSpc>
                <a:spcPct val="107000"/>
              </a:lnSpc>
              <a:spcAft>
                <a:spcPts val="800"/>
              </a:spcAft>
            </a:pPr>
            <a:r>
              <a:rPr lang="fa-IR" sz="4800" b="1" dirty="0">
                <a:latin typeface="Calibri" panose="020F0502020204030204" pitchFamily="34" charset="0"/>
                <a:ea typeface="Times New Roman" panose="02020603050405020304" pitchFamily="18" charset="0"/>
                <a:cs typeface="2  Kamran" panose="00000400000000000000" pitchFamily="2" charset="-78"/>
              </a:rPr>
              <a:t>ناحیه های منحنی :</a:t>
            </a:r>
            <a:endParaRPr lang="en-US" sz="3200" b="1" dirty="0">
              <a:latin typeface="Calibri" panose="020F0502020204030204" pitchFamily="34" charset="0"/>
              <a:ea typeface="Calibri" panose="020F0502020204030204" pitchFamily="34" charset="0"/>
              <a:cs typeface="2  Kamran" panose="00000400000000000000" pitchFamily="2" charset="-78"/>
            </a:endParaRPr>
          </a:p>
          <a:p>
            <a:pPr algn="r"/>
            <a:endParaRPr lang="en-US" sz="3200" b="1" dirty="0">
              <a:cs typeface="2  Kamran" panose="00000400000000000000" pitchFamily="2" charset="-78"/>
            </a:endParaRPr>
          </a:p>
        </p:txBody>
      </p:sp>
      <p:pic>
        <p:nvPicPr>
          <p:cNvPr id="7" name="Picture 6">
            <a:extLst>
              <a:ext uri="{FF2B5EF4-FFF2-40B4-BE49-F238E27FC236}">
                <a16:creationId xmlns:a16="http://schemas.microsoft.com/office/drawing/2014/main" id="{6F993CE4-F425-4548-8316-1F117F89F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997" y="1117738"/>
            <a:ext cx="5279247" cy="4183132"/>
          </a:xfrm>
          <a:prstGeom prst="rect">
            <a:avLst/>
          </a:prstGeom>
          <a:ln>
            <a:solidFill>
              <a:schemeClr val="accent1">
                <a:lumMod val="40000"/>
                <a:lumOff val="6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hlinkClick r:id="rId3" action="ppaction://hlinksldjump"/>
            <a:extLst>
              <a:ext uri="{FF2B5EF4-FFF2-40B4-BE49-F238E27FC236}">
                <a16:creationId xmlns:a16="http://schemas.microsoft.com/office/drawing/2014/main" id="{A2BA7E8B-74D8-47B2-990C-BA5AAAA840CF}"/>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9" name="Picture 8">
            <a:hlinkClick r:id="rId5" action="ppaction://hlinksldjump"/>
            <a:extLst>
              <a:ext uri="{FF2B5EF4-FFF2-40B4-BE49-F238E27FC236}">
                <a16:creationId xmlns:a16="http://schemas.microsoft.com/office/drawing/2014/main" id="{F926398C-6C0B-4BAC-8BBF-AD464AF90E99}"/>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10" name="Picture 9">
            <a:hlinkClick r:id="rId7" action="ppaction://hlinksldjump"/>
            <a:extLst>
              <a:ext uri="{FF2B5EF4-FFF2-40B4-BE49-F238E27FC236}">
                <a16:creationId xmlns:a16="http://schemas.microsoft.com/office/drawing/2014/main" id="{8AB0F878-2529-4B33-A509-77879D27FB4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11" name="Picture 10">
            <a:hlinkClick r:id="rId9" action="ppaction://hlinksldjump"/>
            <a:extLst>
              <a:ext uri="{FF2B5EF4-FFF2-40B4-BE49-F238E27FC236}">
                <a16:creationId xmlns:a16="http://schemas.microsoft.com/office/drawing/2014/main" id="{14C675D1-A705-4E54-B45A-722A581C1657}"/>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7395573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1343BBD-05A8-44B2-8084-7D647702D5B9}"/>
                  </a:ext>
                </a:extLst>
              </p:cNvPr>
              <p:cNvSpPr txBox="1"/>
              <p:nvPr/>
            </p:nvSpPr>
            <p:spPr>
              <a:xfrm>
                <a:off x="3856383" y="230496"/>
                <a:ext cx="7951304" cy="5541325"/>
              </a:xfrm>
              <a:prstGeom prst="rect">
                <a:avLst/>
              </a:prstGeom>
              <a:noFill/>
            </p:spPr>
            <p:txBody>
              <a:bodyPr wrap="square" rtlCol="0">
                <a:spAutoFit/>
              </a:bodyPr>
              <a:lstStyle/>
              <a:p>
                <a:pPr marL="342900" lvl="0" indent="-342900" algn="r" rtl="1">
                  <a:lnSpc>
                    <a:spcPct val="107000"/>
                  </a:lnSpc>
                  <a:spcAft>
                    <a:spcPts val="800"/>
                  </a:spcAft>
                  <a:buFont typeface="+mj-lt"/>
                  <a:buAutoNum type="arabicPeriod"/>
                </a:pPr>
                <a:r>
                  <a:rPr lang="fa-IR" sz="2800" b="1" dirty="0">
                    <a:latin typeface="Calibri" panose="020F0502020204030204" pitchFamily="34" charset="0"/>
                    <a:ea typeface="Calibri" panose="020F0502020204030204" pitchFamily="34" charset="0"/>
                    <a:cs typeface="2  Kamran" panose="00000400000000000000" pitchFamily="2" charset="-78"/>
                  </a:rPr>
                  <a:t> ناحیه بایاس مستقیم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𝑣𝑑</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 </m:t>
                    </m:r>
                  </m:oMath>
                </a14:m>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در این ناحیه تا زمانی که     باشد جریانی از دیود عبور نمیکند و به عبارتی دیود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𝑜𝑓𝑓</m:t>
                    </m:r>
                  </m:oMath>
                </a14:m>
                <a:r>
                  <a:rPr lang="fa-IR" sz="2800" b="1" dirty="0">
                    <a:latin typeface="Calibri" panose="020F0502020204030204" pitchFamily="34" charset="0"/>
                    <a:ea typeface="Calibri" panose="020F0502020204030204" pitchFamily="34" charset="0"/>
                    <a:cs typeface="2  Kamran" panose="00000400000000000000" pitchFamily="2" charset="-78"/>
                  </a:rPr>
                  <a:t> است وقتی که</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𝑣𝑑</m:t>
                    </m:r>
                  </m:oMath>
                </a14:m>
                <a:r>
                  <a:rPr lang="fa-IR" sz="2800" b="1" dirty="0">
                    <a:latin typeface="Calibri" panose="020F0502020204030204" pitchFamily="34" charset="0"/>
                    <a:ea typeface="Calibri" panose="020F0502020204030204" pitchFamily="34" charset="0"/>
                    <a:cs typeface="2  Kamran" panose="00000400000000000000" pitchFamily="2" charset="-78"/>
                  </a:rPr>
                  <a:t>  به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𝑣</m:t>
                    </m:r>
                    <m:r>
                      <a:rPr lang="en-US" sz="2800" i="1">
                        <a:latin typeface="Cambria Math" panose="02040503050406030204" pitchFamily="18" charset="0"/>
                        <a:ea typeface="Calibri" panose="020F0502020204030204" pitchFamily="34" charset="0"/>
                        <a:cs typeface="2  Kamran" panose="00000400000000000000" pitchFamily="2" charset="-78"/>
                      </a:rPr>
                      <m:t>𝛿</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برسد دیود شروع به هدایت میکند و جریان ان با اندکی افزایش در </a:t>
                </a:r>
                <a14:m>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𝑣𝑑</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به صورتی افزایش می یابد که در اصطلاح میگوییم دیود روشن است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لذا ولتاژ دو سر دیود کمی بیشتر از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𝑣</m:t>
                    </m:r>
                    <m:r>
                      <a:rPr lang="en-US" sz="2800" i="1">
                        <a:latin typeface="Cambria Math" panose="02040503050406030204" pitchFamily="18" charset="0"/>
                        <a:ea typeface="Calibri" panose="020F0502020204030204" pitchFamily="34" charset="0"/>
                        <a:cs typeface="2  Kamran" panose="00000400000000000000" pitchFamily="2" charset="-78"/>
                      </a:rPr>
                      <m:t>𝛿</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بوده و با</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𝑜𝑛</m:t>
                        </m:r>
                        <m:r>
                          <a:rPr lang="en-US" sz="2800" i="1">
                            <a:latin typeface="Cambria Math" panose="02040503050406030204" pitchFamily="18" charset="0"/>
                            <a:ea typeface="Times New Roman" panose="02020603050405020304" pitchFamily="18" charset="0"/>
                            <a:cs typeface="2  Kamran" panose="00000400000000000000" pitchFamily="2" charset="-78"/>
                          </a:rPr>
                          <m:t>)</m:t>
                        </m:r>
                      </m:sub>
                    </m:sSub>
                  </m:oMath>
                </a14:m>
                <a:r>
                  <a:rPr lang="fa-IR" sz="2800" b="1" dirty="0">
                    <a:latin typeface="Calibri" panose="020F0502020204030204" pitchFamily="34" charset="0"/>
                    <a:ea typeface="Times New Roman" panose="02020603050405020304" pitchFamily="18" charset="0"/>
                    <a:cs typeface="2  Kamran" panose="00000400000000000000" pitchFamily="2" charset="-78"/>
                  </a:rPr>
                  <a:t> نمایش میدهیم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800" b="1" dirty="0">
                    <a:latin typeface="Calibri" panose="020F0502020204030204" pitchFamily="34" charset="0"/>
                    <a:ea typeface="Calibri" panose="020F0502020204030204" pitchFamily="34" charset="0"/>
                    <a:cs typeface="2  Kamran" panose="00000400000000000000" pitchFamily="2" charset="-78"/>
                  </a:rPr>
                  <a:t>به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2  Kamran" panose="00000400000000000000" pitchFamily="2" charset="-78"/>
                          </a:rPr>
                        </m:ctrlPr>
                      </m:sSubPr>
                      <m:e>
                        <m:r>
                          <a:rPr lang="en-US" sz="2800" i="1">
                            <a:latin typeface="Cambria Math" panose="02040503050406030204" pitchFamily="18" charset="0"/>
                            <a:ea typeface="Times New Roman" panose="02020603050405020304" pitchFamily="18" charset="0"/>
                            <a:cs typeface="2  Kamran" panose="00000400000000000000" pitchFamily="2" charset="-78"/>
                          </a:rPr>
                          <m:t>𝑉𝐷</m:t>
                        </m:r>
                      </m:e>
                      <m:sub>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𝑜𝑛</m:t>
                        </m:r>
                        <m:r>
                          <a:rPr lang="en-US" sz="2800" i="1">
                            <a:latin typeface="Cambria Math" panose="02040503050406030204" pitchFamily="18" charset="0"/>
                            <a:ea typeface="Times New Roman" panose="02020603050405020304" pitchFamily="18" charset="0"/>
                            <a:cs typeface="2  Kamran" panose="00000400000000000000" pitchFamily="2" charset="-78"/>
                          </a:rPr>
                          <m:t>)</m:t>
                        </m:r>
                      </m:sub>
                    </m:sSub>
                  </m:oMath>
                </a14:m>
                <a:r>
                  <a:rPr lang="fa-IR" sz="2800" b="1" dirty="0">
                    <a:latin typeface="Calibri" panose="020F0502020204030204" pitchFamily="34" charset="0"/>
                    <a:ea typeface="Calibri" panose="020F0502020204030204" pitchFamily="34" charset="0"/>
                    <a:cs typeface="2  Kamran" panose="00000400000000000000" pitchFamily="2" charset="-78"/>
                  </a:rPr>
                  <a:t> ولتاژ هدایت دیود و به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𝑣</m:t>
                    </m:r>
                    <m:r>
                      <a:rPr lang="en-US" sz="2800" i="1">
                        <a:latin typeface="Cambria Math" panose="02040503050406030204" pitchFamily="18" charset="0"/>
                        <a:ea typeface="Calibri" panose="020F0502020204030204" pitchFamily="34" charset="0"/>
                        <a:cs typeface="2  Kamran" panose="00000400000000000000" pitchFamily="2" charset="-78"/>
                      </a:rPr>
                      <m:t>𝛿</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 ولتاژ استانه هدایت گویند که مقدار ان بستگی به جنس دیود دارد در این حالت معادله جریان</a:t>
                </a:r>
                <a:r>
                  <a:rPr lang="en-US" sz="2800" b="1" dirty="0">
                    <a:latin typeface="Calibri" panose="020F0502020204030204" pitchFamily="34" charset="0"/>
                    <a:ea typeface="Times New Roman" panose="02020603050405020304" pitchFamily="18" charset="0"/>
                    <a:cs typeface="2  Kamran" panose="00000400000000000000" pitchFamily="2" charset="-78"/>
                  </a:rPr>
                  <a:t>              </a:t>
                </a:r>
                <a:r>
                  <a:rPr lang="fa-IR" sz="2800" b="1" dirty="0">
                    <a:latin typeface="Calibri" panose="020F0502020204030204" pitchFamily="34" charset="0"/>
                    <a:ea typeface="Times New Roman" panose="02020603050405020304" pitchFamily="18" charset="0"/>
                    <a:cs typeface="2  Kamran" panose="00000400000000000000" pitchFamily="2" charset="-78"/>
                  </a:rPr>
                  <a:t>  </a:t>
                </a:r>
                <a14:m>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𝑖𝐷</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𝑖𝑠</m:t>
                    </m:r>
                    <m:r>
                      <a:rPr lang="en-US" sz="2800" i="1">
                        <a:latin typeface="Cambria Math" panose="02040503050406030204" pitchFamily="18" charset="0"/>
                        <a:ea typeface="Times New Roman" panose="02020603050405020304" pitchFamily="18" charset="0"/>
                        <a:cs typeface="2  Kamran" panose="00000400000000000000" pitchFamily="2" charset="-78"/>
                      </a:rPr>
                      <m:t>( </m:t>
                    </m:r>
                    <m:sSup>
                      <m:sSupPr>
                        <m:ctrlPr>
                          <a:rPr lang="en-US" sz="2800" i="1">
                            <a:latin typeface="Cambria Math" panose="02040503050406030204" pitchFamily="18" charset="0"/>
                            <a:ea typeface="Times New Roman" panose="02020603050405020304" pitchFamily="18" charset="0"/>
                            <a:cs typeface="2  Kamran" panose="00000400000000000000" pitchFamily="2" charset="-78"/>
                          </a:rPr>
                        </m:ctrlPr>
                      </m:sSupPr>
                      <m:e>
                        <m:r>
                          <a:rPr lang="en-US" sz="2800" i="1">
                            <a:latin typeface="Cambria Math" panose="02040503050406030204" pitchFamily="18" charset="0"/>
                            <a:ea typeface="Times New Roman" panose="02020603050405020304" pitchFamily="18" charset="0"/>
                            <a:cs typeface="2  Kamran" panose="00000400000000000000" pitchFamily="2" charset="-78"/>
                          </a:rPr>
                          <m:t>𝑒</m:t>
                        </m:r>
                      </m:e>
                      <m:sup>
                        <m:f>
                          <m:fPr>
                            <m:ctrlPr>
                              <a:rPr lang="en-US" sz="2800" i="1">
                                <a:latin typeface="Cambria Math" panose="02040503050406030204" pitchFamily="18" charset="0"/>
                                <a:ea typeface="Times New Roman" panose="02020603050405020304" pitchFamily="18" charset="0"/>
                                <a:cs typeface="2  Kamran" panose="00000400000000000000" pitchFamily="2" charset="-78"/>
                              </a:rPr>
                            </m:ctrlPr>
                          </m:fPr>
                          <m:num>
                            <m:r>
                              <a:rPr lang="en-US" sz="2800" i="1">
                                <a:latin typeface="Cambria Math" panose="02040503050406030204" pitchFamily="18" charset="0"/>
                                <a:ea typeface="Times New Roman" panose="02020603050405020304" pitchFamily="18" charset="0"/>
                                <a:cs typeface="2  Kamran" panose="00000400000000000000" pitchFamily="2" charset="-78"/>
                              </a:rPr>
                              <m:t>𝑣𝑑</m:t>
                            </m:r>
                          </m:num>
                          <m:den>
                            <m:r>
                              <a:rPr lang="en-US" sz="2800" i="1">
                                <a:latin typeface="Cambria Math" panose="02040503050406030204" pitchFamily="18" charset="0"/>
                                <a:ea typeface="Times New Roman" panose="02020603050405020304" pitchFamily="18" charset="0"/>
                                <a:cs typeface="2  Kamran" panose="00000400000000000000" pitchFamily="2" charset="-78"/>
                              </a:rPr>
                              <m:t>𝜁</m:t>
                            </m:r>
                            <m:r>
                              <a:rPr lang="en-US" sz="2800" i="1">
                                <a:latin typeface="Cambria Math" panose="02040503050406030204" pitchFamily="18" charset="0"/>
                                <a:ea typeface="Times New Roman" panose="02020603050405020304" pitchFamily="18" charset="0"/>
                                <a:cs typeface="2  Kamran" panose="00000400000000000000" pitchFamily="2" charset="-78"/>
                              </a:rPr>
                              <m:t>𝑣𝑡</m:t>
                            </m:r>
                          </m:den>
                        </m:f>
                      </m:sup>
                    </m:sSup>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1</m:t>
                    </m:r>
                    <m:r>
                      <a:rPr lang="en-US" sz="2800" i="1">
                        <a:latin typeface="Cambria Math" panose="02040503050406030204" pitchFamily="18" charset="0"/>
                        <a:ea typeface="Times New Roman" panose="02020603050405020304" pitchFamily="18" charset="0"/>
                        <a:cs typeface="2  Kamran" panose="00000400000000000000" pitchFamily="2" charset="-78"/>
                      </a:rPr>
                      <m:t>)</m:t>
                    </m:r>
                  </m:oMath>
                </a14:m>
                <a:r>
                  <a:rPr lang="en-US" sz="2800" dirty="0">
                    <a:latin typeface="Calibri" panose="020F0502020204030204" pitchFamily="34" charset="0"/>
                    <a:ea typeface="Times New Roman" panose="02020603050405020304" pitchFamily="18" charset="0"/>
                    <a:cs typeface="2  Kamran" panose="00000400000000000000" pitchFamily="2" charset="-78"/>
                  </a:rPr>
                  <a:t>   </a:t>
                </a:r>
                <a:r>
                  <a:rPr lang="fa-IR" sz="2800" b="1" dirty="0">
                    <a:latin typeface="Calibri" panose="020F0502020204030204" pitchFamily="34" charset="0"/>
                    <a:ea typeface="Times New Roman" panose="02020603050405020304" pitchFamily="18" charset="0"/>
                    <a:cs typeface="2  Kamran" panose="00000400000000000000" pitchFamily="2" charset="-78"/>
                  </a:rPr>
                  <a:t>داریم و اگر</a:t>
                </a:r>
                <a14:m>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𝑣𝑑</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𝑣</m:t>
                    </m:r>
                    <m:r>
                      <a:rPr lang="en-US" sz="2800" i="1">
                        <a:latin typeface="Cambria Math" panose="02040503050406030204" pitchFamily="18" charset="0"/>
                        <a:ea typeface="Times New Roman" panose="02020603050405020304" pitchFamily="18" charset="0"/>
                        <a:cs typeface="2  Kamran" panose="00000400000000000000" pitchFamily="2" charset="-78"/>
                      </a:rPr>
                      <m:t>𝛿</m:t>
                    </m:r>
                  </m:oMath>
                </a14:m>
                <a:r>
                  <a:rPr lang="fa-IR" sz="2800" b="1" dirty="0">
                    <a:latin typeface="Calibri" panose="020F0502020204030204" pitchFamily="34" charset="0"/>
                    <a:ea typeface="Times New Roman" panose="02020603050405020304" pitchFamily="18" charset="0"/>
                    <a:cs typeface="2  Kamran" panose="00000400000000000000" pitchFamily="2" charset="-78"/>
                  </a:rPr>
                  <a:t>باشد معادله به صورت </a:t>
                </a:r>
                <a14:m>
                  <m:oMath xmlns:m="http://schemas.openxmlformats.org/officeDocument/2006/math">
                    <m:r>
                      <a:rPr lang="en-US" sz="2800" i="1">
                        <a:latin typeface="Cambria Math" panose="02040503050406030204" pitchFamily="18" charset="0"/>
                        <a:ea typeface="Times New Roman" panose="02020603050405020304" pitchFamily="18" charset="0"/>
                        <a:cs typeface="2  Kamran" panose="00000400000000000000" pitchFamily="2" charset="-78"/>
                      </a:rPr>
                      <m:t>𝑖𝐷</m:t>
                    </m:r>
                    <m:r>
                      <a:rPr lang="en-US" sz="2800" i="1">
                        <a:latin typeface="Cambria Math" panose="02040503050406030204" pitchFamily="18" charset="0"/>
                        <a:ea typeface="Times New Roman" panose="02020603050405020304" pitchFamily="18" charset="0"/>
                        <a:cs typeface="2  Kamran" panose="00000400000000000000" pitchFamily="2" charset="-78"/>
                      </a:rPr>
                      <m:t>=</m:t>
                    </m:r>
                    <m:r>
                      <a:rPr lang="en-US" sz="2800" i="1">
                        <a:latin typeface="Cambria Math" panose="02040503050406030204" pitchFamily="18" charset="0"/>
                        <a:ea typeface="Times New Roman" panose="02020603050405020304" pitchFamily="18" charset="0"/>
                        <a:cs typeface="2  Kamran" panose="00000400000000000000" pitchFamily="2" charset="-78"/>
                      </a:rPr>
                      <m:t>𝑖𝑠</m:t>
                    </m:r>
                    <m:d>
                      <m:dPr>
                        <m:ctrlPr>
                          <a:rPr lang="en-US" sz="2800" i="1">
                            <a:latin typeface="Cambria Math" panose="02040503050406030204" pitchFamily="18" charset="0"/>
                            <a:ea typeface="Times New Roman" panose="02020603050405020304" pitchFamily="18" charset="0"/>
                            <a:cs typeface="2  Kamran" panose="00000400000000000000" pitchFamily="2" charset="-78"/>
                          </a:rPr>
                        </m:ctrlPr>
                      </m:dPr>
                      <m:e>
                        <m:r>
                          <a:rPr lang="en-US" sz="2800" i="1">
                            <a:latin typeface="Cambria Math" panose="02040503050406030204" pitchFamily="18" charset="0"/>
                            <a:ea typeface="Times New Roman" panose="02020603050405020304" pitchFamily="18" charset="0"/>
                            <a:cs typeface="2  Kamran" panose="00000400000000000000" pitchFamily="2" charset="-78"/>
                          </a:rPr>
                          <m:t> </m:t>
                        </m:r>
                        <m:sSup>
                          <m:sSupPr>
                            <m:ctrlPr>
                              <a:rPr lang="en-US" sz="2800" i="1">
                                <a:latin typeface="Cambria Math" panose="02040503050406030204" pitchFamily="18" charset="0"/>
                                <a:ea typeface="Times New Roman" panose="02020603050405020304" pitchFamily="18" charset="0"/>
                                <a:cs typeface="2  Kamran" panose="00000400000000000000" pitchFamily="2" charset="-78"/>
                              </a:rPr>
                            </m:ctrlPr>
                          </m:sSupPr>
                          <m:e>
                            <m:r>
                              <a:rPr lang="en-US" sz="2800" i="1">
                                <a:latin typeface="Cambria Math" panose="02040503050406030204" pitchFamily="18" charset="0"/>
                                <a:ea typeface="Times New Roman" panose="02020603050405020304" pitchFamily="18" charset="0"/>
                                <a:cs typeface="2  Kamran" panose="00000400000000000000" pitchFamily="2" charset="-78"/>
                              </a:rPr>
                              <m:t>𝑒</m:t>
                            </m:r>
                          </m:e>
                          <m:sup>
                            <m:f>
                              <m:fPr>
                                <m:ctrlPr>
                                  <a:rPr lang="en-US" sz="2800" i="1">
                                    <a:latin typeface="Cambria Math" panose="02040503050406030204" pitchFamily="18" charset="0"/>
                                    <a:ea typeface="Times New Roman" panose="02020603050405020304" pitchFamily="18" charset="0"/>
                                    <a:cs typeface="2  Kamran" panose="00000400000000000000" pitchFamily="2" charset="-78"/>
                                  </a:rPr>
                                </m:ctrlPr>
                              </m:fPr>
                              <m:num>
                                <m:r>
                                  <a:rPr lang="en-US" sz="2800" i="1">
                                    <a:latin typeface="Cambria Math" panose="02040503050406030204" pitchFamily="18" charset="0"/>
                                    <a:ea typeface="Times New Roman" panose="02020603050405020304" pitchFamily="18" charset="0"/>
                                    <a:cs typeface="2  Kamran" panose="00000400000000000000" pitchFamily="2" charset="-78"/>
                                  </a:rPr>
                                  <m:t>𝑣𝑑</m:t>
                                </m:r>
                              </m:num>
                              <m:den>
                                <m:r>
                                  <a:rPr lang="en-US" sz="2800" i="1">
                                    <a:latin typeface="Cambria Math" panose="02040503050406030204" pitchFamily="18" charset="0"/>
                                    <a:ea typeface="Times New Roman" panose="02020603050405020304" pitchFamily="18" charset="0"/>
                                    <a:cs typeface="2  Kamran" panose="00000400000000000000" pitchFamily="2" charset="-78"/>
                                  </a:rPr>
                                  <m:t>𝜁</m:t>
                                </m:r>
                                <m:r>
                                  <a:rPr lang="en-US" sz="2800" i="1">
                                    <a:latin typeface="Cambria Math" panose="02040503050406030204" pitchFamily="18" charset="0"/>
                                    <a:ea typeface="Times New Roman" panose="02020603050405020304" pitchFamily="18" charset="0"/>
                                    <a:cs typeface="2  Kamran" panose="00000400000000000000" pitchFamily="2" charset="-78"/>
                                  </a:rPr>
                                  <m:t>𝑣𝑡</m:t>
                                </m:r>
                              </m:den>
                            </m:f>
                          </m:sup>
                        </m:sSup>
                      </m:e>
                    </m:d>
                  </m:oMath>
                </a14:m>
                <a:r>
                  <a:rPr lang="fa-IR" sz="2800" b="1" dirty="0">
                    <a:latin typeface="Calibri" panose="020F0502020204030204" pitchFamily="34" charset="0"/>
                    <a:ea typeface="Times New Roman" panose="02020603050405020304" pitchFamily="18" charset="0"/>
                    <a:cs typeface="2  Kamran" panose="00000400000000000000" pitchFamily="2" charset="-78"/>
                  </a:rPr>
                  <a:t> میباشد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01343BBD-05A8-44B2-8084-7D647702D5B9}"/>
                  </a:ext>
                </a:extLst>
              </p:cNvPr>
              <p:cNvSpPr txBox="1">
                <a:spLocks noRot="1" noChangeAspect="1" noMove="1" noResize="1" noEditPoints="1" noAdjustHandles="1" noChangeArrowheads="1" noChangeShapeType="1" noTextEdit="1"/>
              </p:cNvSpPr>
              <p:nvPr/>
            </p:nvSpPr>
            <p:spPr>
              <a:xfrm>
                <a:off x="3856383" y="230496"/>
                <a:ext cx="7951304" cy="5541325"/>
              </a:xfrm>
              <a:prstGeom prst="rect">
                <a:avLst/>
              </a:prstGeom>
              <a:blipFill>
                <a:blip r:embed="rId2"/>
                <a:stretch>
                  <a:fillRect l="-2301" t="-1320" r="-1687" b="-2310"/>
                </a:stretch>
              </a:blipFill>
            </p:spPr>
            <p:txBody>
              <a:bodyPr/>
              <a:lstStyle/>
              <a:p>
                <a:r>
                  <a:rPr lang="en-US">
                    <a:noFill/>
                  </a:rPr>
                  <a:t> </a:t>
                </a:r>
              </a:p>
            </p:txBody>
          </p:sp>
        </mc:Fallback>
      </mc:AlternateContent>
      <p:pic>
        <p:nvPicPr>
          <p:cNvPr id="4" name="Picture 3">
            <a:hlinkClick r:id="rId3" action="ppaction://hlinksldjump"/>
            <a:extLst>
              <a:ext uri="{FF2B5EF4-FFF2-40B4-BE49-F238E27FC236}">
                <a16:creationId xmlns:a16="http://schemas.microsoft.com/office/drawing/2014/main" id="{D0FECB92-26B0-4AB6-977E-A26A9F06873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5" name="Picture 4">
            <a:hlinkClick r:id="rId5" action="ppaction://hlinksldjump"/>
            <a:extLst>
              <a:ext uri="{FF2B5EF4-FFF2-40B4-BE49-F238E27FC236}">
                <a16:creationId xmlns:a16="http://schemas.microsoft.com/office/drawing/2014/main" id="{A880667F-3D63-4114-BF55-D766DE0E76B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6" name="Picture 5">
            <a:hlinkClick r:id="rId7" action="ppaction://hlinksldjump"/>
            <a:extLst>
              <a:ext uri="{FF2B5EF4-FFF2-40B4-BE49-F238E27FC236}">
                <a16:creationId xmlns:a16="http://schemas.microsoft.com/office/drawing/2014/main" id="{5C5E2FB2-7B0E-476E-92CE-A580498A1649}"/>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7" name="Picture 6">
            <a:hlinkClick r:id="rId9" action="ppaction://hlinksldjump"/>
            <a:extLst>
              <a:ext uri="{FF2B5EF4-FFF2-40B4-BE49-F238E27FC236}">
                <a16:creationId xmlns:a16="http://schemas.microsoft.com/office/drawing/2014/main" id="{D51F7774-A3F4-429B-BF69-222852A27369}"/>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258602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8)">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778B66F-1A5C-4D72-B9B4-D8138960D1C8}"/>
                  </a:ext>
                </a:extLst>
              </p:cNvPr>
              <p:cNvSpPr/>
              <p:nvPr/>
            </p:nvSpPr>
            <p:spPr>
              <a:xfrm>
                <a:off x="2941983" y="1653257"/>
                <a:ext cx="8242852" cy="1775743"/>
              </a:xfrm>
              <a:prstGeom prst="rect">
                <a:avLst/>
              </a:prstGeom>
            </p:spPr>
            <p:txBody>
              <a:bodyPr wrap="square">
                <a:spAutoFit/>
              </a:bodyPr>
              <a:lstStyle/>
              <a:p>
                <a:pPr marL="342900" lvl="0" indent="-342900" algn="r" rtl="1">
                  <a:lnSpc>
                    <a:spcPct val="107000"/>
                  </a:lnSpc>
                  <a:spcAft>
                    <a:spcPts val="800"/>
                  </a:spcAft>
                  <a:buFont typeface="+mj-lt"/>
                  <a:buAutoNum type="arabicPeriod"/>
                </a:pPr>
                <a:r>
                  <a:rPr lang="fa-IR" sz="3200" b="1" dirty="0">
                    <a:latin typeface="Calibri" panose="020F0502020204030204" pitchFamily="34" charset="0"/>
                    <a:ea typeface="Times New Roman" panose="02020603050405020304" pitchFamily="18" charset="0"/>
                    <a:cs typeface="2  Kamran" panose="00000400000000000000" pitchFamily="2" charset="-78"/>
                  </a:rPr>
                  <a:t>ناحیه بایاس معکوس :</a:t>
                </a:r>
                <a14:m>
                  <m:oMath xmlns:m="http://schemas.openxmlformats.org/officeDocument/2006/math">
                    <m:r>
                      <a:rPr lang="en-US" sz="3200" i="1">
                        <a:latin typeface="Cambria Math" panose="02040503050406030204" pitchFamily="18" charset="0"/>
                        <a:ea typeface="Times New Roman" panose="02020603050405020304" pitchFamily="18" charset="0"/>
                        <a:cs typeface="2  Kamran" panose="00000400000000000000" pitchFamily="2" charset="-78"/>
                      </a:rPr>
                      <m:t>𝑉𝐷</m:t>
                    </m:r>
                    <m:r>
                      <a:rPr lang="en-US" sz="3200" i="1">
                        <a:latin typeface="Cambria Math" panose="02040503050406030204" pitchFamily="18" charset="0"/>
                        <a:ea typeface="Times New Roman" panose="02020603050405020304" pitchFamily="18" charset="0"/>
                        <a:cs typeface="2  Kamran" panose="00000400000000000000" pitchFamily="2" charset="-78"/>
                      </a:rPr>
                      <m:t>≥</m:t>
                    </m:r>
                    <m:r>
                      <a:rPr lang="en-US" sz="3200" i="1">
                        <a:latin typeface="Cambria Math" panose="02040503050406030204" pitchFamily="18" charset="0"/>
                        <a:ea typeface="Times New Roman" panose="02020603050405020304" pitchFamily="18" charset="0"/>
                        <a:cs typeface="2  Kamran" panose="00000400000000000000" pitchFamily="2" charset="-78"/>
                      </a:rPr>
                      <m:t>𝑉𝐵</m:t>
                    </m:r>
                  </m:oMath>
                </a14:m>
                <a:r>
                  <a:rPr lang="fa-IR" sz="3200" b="1" dirty="0">
                    <a:latin typeface="Calibri" panose="020F0502020204030204" pitchFamily="34" charset="0"/>
                    <a:ea typeface="Times New Roman" panose="02020603050405020304" pitchFamily="18" charset="0"/>
                    <a:cs typeface="2  Kamran" panose="00000400000000000000" pitchFamily="2" charset="-78"/>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fa-IR" sz="3200" b="1" dirty="0">
                    <a:latin typeface="Calibri" panose="020F0502020204030204" pitchFamily="34" charset="0"/>
                    <a:ea typeface="Times New Roman" panose="02020603050405020304" pitchFamily="18" charset="0"/>
                    <a:cs typeface="2  Kamran" panose="00000400000000000000" pitchFamily="2" charset="-78"/>
                  </a:rPr>
                  <a:t>در این ناحیه با توجه معادله ولتاژ و جریان دیود </a:t>
                </a:r>
                <a14:m>
                  <m:oMath xmlns:m="http://schemas.openxmlformats.org/officeDocument/2006/math">
                    <m:r>
                      <a:rPr lang="en-US" sz="3200" i="1">
                        <a:latin typeface="Cambria Math" panose="02040503050406030204" pitchFamily="18" charset="0"/>
                        <a:ea typeface="Times New Roman" panose="02020603050405020304" pitchFamily="18" charset="0"/>
                        <a:cs typeface="2  Kamran" panose="00000400000000000000" pitchFamily="2" charset="-78"/>
                      </a:rPr>
                      <m:t>𝐼𝐷</m:t>
                    </m:r>
                    <m:r>
                      <a:rPr lang="en-US" sz="3200" i="1">
                        <a:latin typeface="Cambria Math" panose="02040503050406030204" pitchFamily="18" charset="0"/>
                        <a:ea typeface="Times New Roman" panose="02020603050405020304" pitchFamily="18" charset="0"/>
                        <a:cs typeface="2  Kamran" panose="00000400000000000000" pitchFamily="2" charset="-78"/>
                      </a:rPr>
                      <m:t>=−</m:t>
                    </m:r>
                    <m:r>
                      <a:rPr lang="en-US" sz="3200" i="1">
                        <a:latin typeface="Cambria Math" panose="02040503050406030204" pitchFamily="18" charset="0"/>
                        <a:ea typeface="Times New Roman" panose="02020603050405020304" pitchFamily="18" charset="0"/>
                        <a:cs typeface="2  Kamran" panose="00000400000000000000" pitchFamily="2" charset="-78"/>
                      </a:rPr>
                      <m:t>𝐼𝑆</m:t>
                    </m:r>
                  </m:oMath>
                </a14:m>
                <a:r>
                  <a:rPr lang="fa-IR" sz="3200" b="1" dirty="0">
                    <a:latin typeface="Calibri" panose="020F0502020204030204" pitchFamily="34" charset="0"/>
                    <a:ea typeface="Times New Roman" panose="02020603050405020304" pitchFamily="18" charset="0"/>
                    <a:cs typeface="2  Kamran" panose="00000400000000000000" pitchFamily="2" charset="-78"/>
                  </a:rPr>
                  <a:t>میباشد که مقدار ناچیزی است و میتوان از ان صرف نظر کرد .</a:t>
                </a:r>
                <a:endParaRPr lang="en-US"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3778B66F-1A5C-4D72-B9B4-D8138960D1C8}"/>
                  </a:ext>
                </a:extLst>
              </p:cNvPr>
              <p:cNvSpPr>
                <a:spLocks noRot="1" noChangeAspect="1" noMove="1" noResize="1" noEditPoints="1" noAdjustHandles="1" noChangeArrowheads="1" noChangeShapeType="1" noTextEdit="1"/>
              </p:cNvSpPr>
              <p:nvPr/>
            </p:nvSpPr>
            <p:spPr>
              <a:xfrm>
                <a:off x="2941983" y="1653257"/>
                <a:ext cx="8242852" cy="1775743"/>
              </a:xfrm>
              <a:prstGeom prst="rect">
                <a:avLst/>
              </a:prstGeom>
              <a:blipFill>
                <a:blip r:embed="rId2"/>
                <a:stretch>
                  <a:fillRect l="-1183" t="-5479" r="-1997" b="-11301"/>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EB7322E8-F2D4-45C1-8502-045637495042}"/>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C84BFD67-5A67-453F-A936-2F4D68C36337}"/>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71477D17-8242-4C18-AC2E-CBE4C9DC5AB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8" action="ppaction://hlinksldjump"/>
            <a:extLst>
              <a:ext uri="{FF2B5EF4-FFF2-40B4-BE49-F238E27FC236}">
                <a16:creationId xmlns:a16="http://schemas.microsoft.com/office/drawing/2014/main" id="{47D37879-512B-41AC-9580-0B011716A99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2519594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6"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BAA6262-84E0-4BD1-B8AD-D2EC88E5235B}"/>
                  </a:ext>
                </a:extLst>
              </p:cNvPr>
              <p:cNvSpPr/>
              <p:nvPr/>
            </p:nvSpPr>
            <p:spPr>
              <a:xfrm>
                <a:off x="3816627" y="872531"/>
                <a:ext cx="7036904" cy="5112938"/>
              </a:xfrm>
              <a:prstGeom prst="rect">
                <a:avLst/>
              </a:prstGeom>
            </p:spPr>
            <p:txBody>
              <a:bodyPr wrap="square">
                <a:spAutoFit/>
              </a:bodyPr>
              <a:lstStyle/>
              <a:p>
                <a:pPr lvl="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ناحیه شکست :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𝑉𝐵</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𝑉𝐷</m:t>
                    </m:r>
                  </m:oMath>
                </a14:m>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algn="r" rtl="1">
                  <a:lnSpc>
                    <a:spcPct val="107000"/>
                  </a:lnSpc>
                  <a:spcAft>
                    <a:spcPts val="800"/>
                  </a:spcAft>
                </a:pPr>
                <a:r>
                  <a:rPr lang="fa-IR" sz="2800" b="1" dirty="0">
                    <a:latin typeface="Calibri" panose="020F0502020204030204" pitchFamily="34" charset="0"/>
                    <a:ea typeface="Calibri" panose="020F0502020204030204" pitchFamily="34" charset="0"/>
                    <a:cs typeface="2  Kamran" panose="00000400000000000000" pitchFamily="2" charset="-78"/>
                  </a:rPr>
                  <a:t>چنانچه ولتاژ معکوس دیود افزایش یابد و به حد معینی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𝑉𝐵</m:t>
                    </m:r>
                  </m:oMath>
                </a14:m>
                <a:r>
                  <a:rPr lang="fa-IR" sz="2800" b="1" dirty="0">
                    <a:latin typeface="Calibri" panose="020F0502020204030204" pitchFamily="34" charset="0"/>
                    <a:ea typeface="Calibri" panose="020F0502020204030204" pitchFamily="34" charset="0"/>
                    <a:cs typeface="2  Kamran" panose="00000400000000000000" pitchFamily="2" charset="-78"/>
                  </a:rPr>
                  <a:t> برسد جریان معکوس دیود افزایش ناگهانی سریعی داشته و ولتاژ دیود تقریبا در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𝑉𝐵</m:t>
                    </m:r>
                  </m:oMath>
                </a14:m>
                <a:r>
                  <a:rPr lang="fa-IR" sz="2800" b="1" dirty="0">
                    <a:latin typeface="Calibri" panose="020F0502020204030204" pitchFamily="34" charset="0"/>
                    <a:ea typeface="Calibri" panose="020F0502020204030204" pitchFamily="34" charset="0"/>
                    <a:cs typeface="2  Kamran" panose="00000400000000000000" pitchFamily="2" charset="-78"/>
                  </a:rPr>
                  <a:t> ثابت میماند.</a:t>
                </a:r>
                <a:r>
                  <a:rPr lang="fa-IR" sz="2800" dirty="0">
                    <a:latin typeface="Calibri" panose="020F0502020204030204" pitchFamily="34" charset="0"/>
                    <a:ea typeface="Calibri" panose="020F0502020204030204" pitchFamily="34" charset="0"/>
                    <a:cs typeface="2  Kamran" panose="00000400000000000000" pitchFamily="2" charset="-78"/>
                  </a:rPr>
                  <a:t> </a:t>
                </a:r>
                <a:r>
                  <a:rPr lang="fa-IR" sz="2800" b="1" dirty="0">
                    <a:latin typeface="Calibri" panose="020F0502020204030204" pitchFamily="34" charset="0"/>
                    <a:ea typeface="Calibri" panose="020F0502020204030204" pitchFamily="34" charset="0"/>
                    <a:cs typeface="2  Kamran" panose="00000400000000000000" pitchFamily="2" charset="-78"/>
                  </a:rPr>
                  <a:t>این پدیده را شکست مینامیم که میتوان ناشی از شکست بهمنی یا زنری باشد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800" b="1" dirty="0">
                    <a:latin typeface="Calibri" panose="020F0502020204030204" pitchFamily="34" charset="0"/>
                    <a:ea typeface="Calibri" panose="020F0502020204030204" pitchFamily="34" charset="0"/>
                    <a:cs typeface="2  Kamran" panose="00000400000000000000" pitchFamily="2" charset="-78"/>
                  </a:rPr>
                  <a:t>جریان اشباع معکوس دیود ناشی از حامل های اقلیت است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800" b="1" dirty="0">
                    <a:latin typeface="Calibri" panose="020F0502020204030204" pitchFamily="34" charset="0"/>
                    <a:ea typeface="Calibri" panose="020F0502020204030204" pitchFamily="34" charset="0"/>
                    <a:cs typeface="2  Kamran" panose="00000400000000000000" pitchFamily="2" charset="-78"/>
                  </a:rPr>
                  <a:t>ولتاژ استانه هدایت برای دیود های ژرمانیوم تقریبا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m:t>
                    </m:r>
                  </m:oMath>
                </a14:m>
                <a:r>
                  <a:rPr lang="fa-IR" sz="2800" b="1" dirty="0">
                    <a:latin typeface="Calibri" panose="020F0502020204030204" pitchFamily="34" charset="0"/>
                    <a:ea typeface="Calibri" panose="020F0502020204030204" pitchFamily="34" charset="0"/>
                    <a:cs typeface="2  Kamran" panose="00000400000000000000" pitchFamily="2" charset="-78"/>
                  </a:rPr>
                  <a:t> ولت و برای دیود های سیلیسیوم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5</m:t>
                    </m:r>
                  </m:oMath>
                </a14:m>
                <a:r>
                  <a:rPr lang="en-US" sz="2800" dirty="0">
                    <a:latin typeface="2  Kamran" panose="00000400000000000000" pitchFamily="2" charset="-78"/>
                    <a:ea typeface="Calibri" panose="020F0502020204030204" pitchFamily="34" charset="0"/>
                    <a:cs typeface="Arial" panose="020B0604020202020204" pitchFamily="34" charset="0"/>
                  </a:rPr>
                  <a:t> </a:t>
                </a:r>
                <a:r>
                  <a:rPr lang="fa-IR" sz="2800" dirty="0">
                    <a:latin typeface="2  Kamran" panose="00000400000000000000" pitchFamily="2" charset="-78"/>
                    <a:ea typeface="Calibri" panose="020F0502020204030204" pitchFamily="34" charset="0"/>
                    <a:cs typeface="Arial" panose="020B0604020202020204" pitchFamily="34" charset="0"/>
                  </a:rPr>
                  <a:t>ولت میباشد و ولتاژ </a:t>
                </a:r>
                <a14:m>
                  <m:oMath xmlns:m="http://schemas.openxmlformats.org/officeDocument/2006/math">
                    <m:r>
                      <a:rPr lang="en-US" sz="2800" b="0" i="1">
                        <a:latin typeface="Cambria Math" panose="02040503050406030204" pitchFamily="18" charset="0"/>
                        <a:ea typeface="Calibri" panose="020F0502020204030204" pitchFamily="34" charset="0"/>
                        <a:cs typeface="2  Kamran" panose="00000400000000000000" pitchFamily="2" charset="-78"/>
                      </a:rPr>
                      <m:t>𝑉𝐵</m:t>
                    </m:r>
                  </m:oMath>
                </a14:m>
                <a:r>
                  <a:rPr lang="fa-IR" sz="2800" dirty="0">
                    <a:latin typeface="Calibri" panose="020F0502020204030204" pitchFamily="34" charset="0"/>
                    <a:ea typeface="Calibri" panose="020F0502020204030204" pitchFamily="34" charset="0"/>
                    <a:cs typeface="2  Kamran" panose="00000400000000000000" pitchFamily="2" charset="-78"/>
                  </a:rPr>
                  <a:t> </a:t>
                </a:r>
                <a:r>
                  <a:rPr lang="fa-IR" sz="2800" b="1" dirty="0">
                    <a:latin typeface="Calibri" panose="020F0502020204030204" pitchFamily="34" charset="0"/>
                    <a:ea typeface="Calibri" panose="020F0502020204030204" pitchFamily="34" charset="0"/>
                    <a:cs typeface="2  Kamran" panose="00000400000000000000" pitchFamily="2" charset="-78"/>
                  </a:rPr>
                  <a:t>ان برای دیود های ژرمانیوم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fa-IR" sz="2800" b="1" dirty="0">
                    <a:latin typeface="Calibri" panose="020F0502020204030204" pitchFamily="34" charset="0"/>
                    <a:ea typeface="Calibri" panose="020F0502020204030204" pitchFamily="34" charset="0"/>
                    <a:cs typeface="2  Kamran" panose="00000400000000000000" pitchFamily="2" charset="-78"/>
                  </a:rPr>
                  <a:t>حدود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2</m:t>
                    </m:r>
                  </m:oMath>
                </a14:m>
                <a:r>
                  <a:rPr lang="fa-IR" sz="2800" b="1" dirty="0">
                    <a:latin typeface="Calibri" panose="020F0502020204030204" pitchFamily="34" charset="0"/>
                    <a:ea typeface="Calibri" panose="020F0502020204030204" pitchFamily="34" charset="0"/>
                    <a:cs typeface="2  Kamran" panose="00000400000000000000" pitchFamily="2" charset="-78"/>
                  </a:rPr>
                  <a:t>ولت و برای دیود های سیلیسیوم </a:t>
                </a:r>
                <a14:m>
                  <m:oMath xmlns:m="http://schemas.openxmlformats.org/officeDocument/2006/math">
                    <m:r>
                      <a:rPr lang="en-US" sz="2800" i="1">
                        <a:latin typeface="Cambria Math" panose="02040503050406030204" pitchFamily="18" charset="0"/>
                        <a:ea typeface="Calibri" panose="020F0502020204030204" pitchFamily="34" charset="0"/>
                        <a:cs typeface="2  Kamran" panose="00000400000000000000" pitchFamily="2" charset="-78"/>
                      </a:rPr>
                      <m:t>0</m:t>
                    </m:r>
                    <m:r>
                      <a:rPr lang="en-US" sz="2800" i="1">
                        <a:latin typeface="Cambria Math" panose="02040503050406030204" pitchFamily="18" charset="0"/>
                        <a:ea typeface="Calibri" panose="020F0502020204030204" pitchFamily="34" charset="0"/>
                        <a:cs typeface="2  Kamran" panose="00000400000000000000" pitchFamily="2" charset="-78"/>
                      </a:rPr>
                      <m:t>.</m:t>
                    </m:r>
                    <m:r>
                      <a:rPr lang="en-US" sz="2800" i="1">
                        <a:latin typeface="Cambria Math" panose="02040503050406030204" pitchFamily="18" charset="0"/>
                        <a:ea typeface="Calibri" panose="020F0502020204030204" pitchFamily="34" charset="0"/>
                        <a:cs typeface="2  Kamran" panose="00000400000000000000" pitchFamily="2" charset="-78"/>
                      </a:rPr>
                      <m:t>7</m:t>
                    </m:r>
                  </m:oMath>
                </a14:m>
                <a:r>
                  <a:rPr lang="fa-IR" sz="2800" b="1" dirty="0">
                    <a:latin typeface="Calibri" panose="020F0502020204030204" pitchFamily="34" charset="0"/>
                    <a:ea typeface="Calibri" panose="020F0502020204030204" pitchFamily="34" charset="0"/>
                    <a:cs typeface="2  Kamran" panose="00000400000000000000" pitchFamily="2" charset="-78"/>
                  </a:rPr>
                  <a:t>ولت میباشد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4BAA6262-84E0-4BD1-B8AD-D2EC88E5235B}"/>
                  </a:ext>
                </a:extLst>
              </p:cNvPr>
              <p:cNvSpPr>
                <a:spLocks noRot="1" noChangeAspect="1" noMove="1" noResize="1" noEditPoints="1" noAdjustHandles="1" noChangeArrowheads="1" noChangeShapeType="1" noTextEdit="1"/>
              </p:cNvSpPr>
              <p:nvPr/>
            </p:nvSpPr>
            <p:spPr>
              <a:xfrm>
                <a:off x="3816627" y="872531"/>
                <a:ext cx="7036904" cy="5112938"/>
              </a:xfrm>
              <a:prstGeom prst="rect">
                <a:avLst/>
              </a:prstGeom>
              <a:blipFill>
                <a:blip r:embed="rId2"/>
                <a:stretch>
                  <a:fillRect t="-238" r="-1906" b="-2622"/>
                </a:stretch>
              </a:blipFill>
            </p:spPr>
            <p:txBody>
              <a:bodyPr/>
              <a:lstStyle/>
              <a:p>
                <a:r>
                  <a:rPr lang="en-US">
                    <a:noFill/>
                  </a:rPr>
                  <a:t> </a:t>
                </a:r>
              </a:p>
            </p:txBody>
          </p:sp>
        </mc:Fallback>
      </mc:AlternateContent>
      <p:pic>
        <p:nvPicPr>
          <p:cNvPr id="3" name="Picture 2">
            <a:hlinkClick r:id="rId3" action="ppaction://hlinksldjump"/>
            <a:extLst>
              <a:ext uri="{FF2B5EF4-FFF2-40B4-BE49-F238E27FC236}">
                <a16:creationId xmlns:a16="http://schemas.microsoft.com/office/drawing/2014/main" id="{C409AAD5-2F4F-4AB0-A2E4-D979174C33F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21997" y="6074679"/>
            <a:ext cx="553042" cy="553042"/>
          </a:xfrm>
          <a:prstGeom prst="rect">
            <a:avLst/>
          </a:prstGeom>
          <a:ln>
            <a:noFill/>
          </a:ln>
        </p:spPr>
      </p:pic>
      <p:pic>
        <p:nvPicPr>
          <p:cNvPr id="4" name="Picture 3">
            <a:hlinkClick r:id="rId5" action="ppaction://hlinksldjump"/>
            <a:extLst>
              <a:ext uri="{FF2B5EF4-FFF2-40B4-BE49-F238E27FC236}">
                <a16:creationId xmlns:a16="http://schemas.microsoft.com/office/drawing/2014/main" id="{88322250-C4A1-4427-A079-CC61138E5D6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871" y="6074679"/>
            <a:ext cx="629938" cy="629938"/>
          </a:xfrm>
          <a:prstGeom prst="rect">
            <a:avLst/>
          </a:prstGeom>
          <a:ln>
            <a:noFill/>
          </a:ln>
        </p:spPr>
      </p:pic>
      <p:pic>
        <p:nvPicPr>
          <p:cNvPr id="5" name="Picture 4">
            <a:hlinkClick r:id="rId7" action="ppaction://hlinksldjump"/>
            <a:extLst>
              <a:ext uri="{FF2B5EF4-FFF2-40B4-BE49-F238E27FC236}">
                <a16:creationId xmlns:a16="http://schemas.microsoft.com/office/drawing/2014/main" id="{34C17DBB-2E5E-4792-B6DD-F05BAB0BDC8F}"/>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74641" y="5994956"/>
            <a:ext cx="672352" cy="863044"/>
          </a:xfrm>
          <a:prstGeom prst="rect">
            <a:avLst/>
          </a:prstGeom>
          <a:ln>
            <a:noFill/>
          </a:ln>
        </p:spPr>
      </p:pic>
      <p:pic>
        <p:nvPicPr>
          <p:cNvPr id="6" name="Picture 5">
            <a:hlinkClick r:id="rId9" action="ppaction://hlinksldjump"/>
            <a:extLst>
              <a:ext uri="{FF2B5EF4-FFF2-40B4-BE49-F238E27FC236}">
                <a16:creationId xmlns:a16="http://schemas.microsoft.com/office/drawing/2014/main" id="{41A8D959-4412-478A-AEA6-18BF46F84B4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1825" y="6017828"/>
            <a:ext cx="741576" cy="863044"/>
          </a:xfrm>
          <a:prstGeom prst="rect">
            <a:avLst/>
          </a:prstGeom>
          <a:ln>
            <a:noFill/>
          </a:ln>
        </p:spPr>
      </p:pic>
    </p:spTree>
    <p:extLst>
      <p:ext uri="{BB962C8B-B14F-4D97-AF65-F5344CB8AC3E}">
        <p14:creationId xmlns:p14="http://schemas.microsoft.com/office/powerpoint/2010/main" val="1928791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241</TotalTime>
  <Words>2036</Words>
  <Application>Microsoft Office PowerPoint</Application>
  <PresentationFormat>Widescreen</PresentationFormat>
  <Paragraphs>162</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_MRT_Win2Farsi_1</vt:lpstr>
      <vt:lpstr>2  Kamran</vt:lpstr>
      <vt:lpstr>Arial</vt:lpstr>
      <vt:lpstr>Calibri</vt:lpstr>
      <vt:lpstr>Cambria Math</vt:lpstr>
      <vt:lpstr>Corbel</vt:lpstr>
      <vt:lpstr>Symbol</vt:lpstr>
      <vt:lpstr>Parallax</vt:lpstr>
      <vt:lpstr>PowerPoint Presentation</vt:lpstr>
      <vt:lpstr>درس تحلیل مدار الکترونیکی</vt:lpstr>
      <vt:lpstr>فصل اول </vt:lpstr>
      <vt:lpstr>مشخصه های ولتاژ و جریان یک دیود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تجزیه و تحلیل مدارات دیودی :  </vt:lpstr>
      <vt:lpstr> KVL=-vt+RtID+VD=0 VD=VT-RT∗ID→{█(ID=0→VD=Vt@VD=0→ID=Vt/Rt)┤ </vt:lpstr>
      <vt:lpstr>مدل سازی دیود : </vt:lpstr>
      <vt:lpstr>  مدل خطی دیود (مدل واقعی دیود ) در این مدل :  </vt:lpstr>
      <vt:lpstr>تجزیه و تحلیل سیگنال کوچک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مدارات برش گر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mehran kargar</dc:creator>
  <cp:lastModifiedBy>mehran kargar</cp:lastModifiedBy>
  <cp:revision>27</cp:revision>
  <dcterms:created xsi:type="dcterms:W3CDTF">2020-03-11T18:24:28Z</dcterms:created>
  <dcterms:modified xsi:type="dcterms:W3CDTF">2020-03-11T23:09:44Z</dcterms:modified>
</cp:coreProperties>
</file>