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323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363" r:id="rId42"/>
    <p:sldId id="364" r:id="rId43"/>
    <p:sldId id="365" r:id="rId44"/>
    <p:sldId id="366" r:id="rId45"/>
    <p:sldId id="286" r:id="rId46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B25C-EF37-4E16-9DE0-756B8151BE8C}" type="datetimeFigureOut">
              <a:rPr lang="fa-IR" smtClean="0"/>
              <a:pPr/>
              <a:t>1431/05/18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2358-3037-4FD6-A836-D38F07420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B25C-EF37-4E16-9DE0-756B8151BE8C}" type="datetimeFigureOut">
              <a:rPr lang="fa-IR" smtClean="0"/>
              <a:pPr/>
              <a:t>1431/05/18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2358-3037-4FD6-A836-D38F07420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B25C-EF37-4E16-9DE0-756B8151BE8C}" type="datetimeFigureOut">
              <a:rPr lang="fa-IR" smtClean="0"/>
              <a:pPr/>
              <a:t>1431/05/18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2358-3037-4FD6-A836-D38F07420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B25C-EF37-4E16-9DE0-756B8151BE8C}" type="datetimeFigureOut">
              <a:rPr lang="fa-IR" smtClean="0"/>
              <a:pPr/>
              <a:t>1431/05/18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2358-3037-4FD6-A836-D38F07420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B25C-EF37-4E16-9DE0-756B8151BE8C}" type="datetimeFigureOut">
              <a:rPr lang="fa-IR" smtClean="0"/>
              <a:pPr/>
              <a:t>1431/05/18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2358-3037-4FD6-A836-D38F07420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B25C-EF37-4E16-9DE0-756B8151BE8C}" type="datetimeFigureOut">
              <a:rPr lang="fa-IR" smtClean="0"/>
              <a:pPr/>
              <a:t>1431/05/18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2358-3037-4FD6-A836-D38F07420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B25C-EF37-4E16-9DE0-756B8151BE8C}" type="datetimeFigureOut">
              <a:rPr lang="fa-IR" smtClean="0"/>
              <a:pPr/>
              <a:t>1431/05/18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2358-3037-4FD6-A836-D38F07420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B25C-EF37-4E16-9DE0-756B8151BE8C}" type="datetimeFigureOut">
              <a:rPr lang="fa-IR" smtClean="0"/>
              <a:pPr/>
              <a:t>1431/05/18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2358-3037-4FD6-A836-D38F07420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B25C-EF37-4E16-9DE0-756B8151BE8C}" type="datetimeFigureOut">
              <a:rPr lang="fa-IR" smtClean="0"/>
              <a:pPr/>
              <a:t>1431/05/18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2358-3037-4FD6-A836-D38F07420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B25C-EF37-4E16-9DE0-756B8151BE8C}" type="datetimeFigureOut">
              <a:rPr lang="fa-IR" smtClean="0"/>
              <a:pPr/>
              <a:t>1431/05/18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2358-3037-4FD6-A836-D38F07420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B25C-EF37-4E16-9DE0-756B8151BE8C}" type="datetimeFigureOut">
              <a:rPr lang="fa-IR" smtClean="0"/>
              <a:pPr/>
              <a:t>1431/05/18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202358-3037-4FD6-A836-D38F07420EF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BAB25C-EF37-4E16-9DE0-756B8151BE8C}" type="datetimeFigureOut">
              <a:rPr lang="fa-IR" smtClean="0"/>
              <a:pPr/>
              <a:t>1431/05/18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202358-3037-4FD6-A836-D38F07420EF4}" type="slidenum">
              <a:rPr lang="fa-IR" smtClean="0"/>
              <a:pPr/>
              <a:t>‹#›</a:t>
            </a:fld>
            <a:endParaRPr lang="fa-I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21.png"/><Relationship Id="rId4" Type="http://schemas.openxmlformats.org/officeDocument/2006/relationships/image" Target="../media/image5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572560" cy="1285884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اوست كه معمار است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071678"/>
            <a:ext cx="8572560" cy="4429156"/>
          </a:xfrm>
        </p:spPr>
        <p:txBody>
          <a:bodyPr>
            <a:normAutofit/>
          </a:bodyPr>
          <a:lstStyle/>
          <a:p>
            <a:pPr algn="ctr"/>
            <a:r>
              <a:rPr lang="fa-IR" sz="5800" b="1" dirty="0" smtClean="0">
                <a:cs typeface="B Nazanin" pitchFamily="2" charset="-78"/>
              </a:rPr>
              <a:t>معماري اسلامی</a:t>
            </a:r>
          </a:p>
          <a:p>
            <a:r>
              <a:rPr lang="fa-IR" dirty="0" smtClean="0">
                <a:cs typeface="B Nazanin" pitchFamily="2" charset="-78"/>
              </a:rPr>
              <a:t>                               </a:t>
            </a:r>
          </a:p>
          <a:p>
            <a:r>
              <a:rPr lang="fa-IR" dirty="0" smtClean="0">
                <a:cs typeface="B Nazanin" pitchFamily="2" charset="-78"/>
              </a:rPr>
              <a:t>                          </a:t>
            </a:r>
          </a:p>
          <a:p>
            <a:pPr algn="ctr"/>
            <a:r>
              <a:rPr lang="fa-IR" sz="4400" b="1" dirty="0" smtClean="0">
                <a:cs typeface="B Nazanin" pitchFamily="2" charset="-78"/>
              </a:rPr>
              <a:t>شیوۀ خراسانی و رازی</a:t>
            </a:r>
          </a:p>
          <a:p>
            <a:pPr algn="l"/>
            <a:endParaRPr lang="fa-IR" dirty="0" smtClean="0">
              <a:cs typeface="B Nazanin" pitchFamily="2" charset="-78"/>
            </a:endParaRPr>
          </a:p>
          <a:p>
            <a:pPr algn="l"/>
            <a:r>
              <a:rPr lang="fa-IR" sz="2800" b="1" dirty="0" smtClean="0">
                <a:cs typeface="B Nazanin" pitchFamily="2" charset="-78"/>
              </a:rPr>
              <a:t>احمد پورمختار</a:t>
            </a:r>
            <a:endParaRPr lang="fa-IR" sz="2800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857232"/>
            <a:ext cx="8358246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</a:t>
            </a:r>
            <a:r>
              <a:rPr lang="fa-IR" sz="2400" dirty="0" smtClean="0">
                <a:cs typeface="B Nazanin" pitchFamily="2" charset="-78"/>
              </a:rPr>
              <a:t>مسجد جامع فهرج</a:t>
            </a:r>
          </a:p>
        </p:txBody>
      </p:sp>
      <p:pic>
        <p:nvPicPr>
          <p:cNvPr id="4" name="Picture 3" descr="Picture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1928802"/>
            <a:ext cx="4714908" cy="4499370"/>
          </a:xfrm>
          <a:prstGeom prst="rect">
            <a:avLst/>
          </a:prstGeom>
        </p:spPr>
      </p:pic>
      <p:pic>
        <p:nvPicPr>
          <p:cNvPr id="5" name="Picture 4" descr="bo60418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11414" y="1928802"/>
            <a:ext cx="3375428" cy="45005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857232"/>
            <a:ext cx="8358246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مسجد تاریخانۀ دامغان:</a:t>
            </a:r>
          </a:p>
          <a:p>
            <a:pPr>
              <a:buClr>
                <a:schemeClr val="tx1"/>
              </a:buClr>
            </a:pPr>
            <a:endParaRPr lang="fa-IR" sz="12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دومین مسجد ایرانی (150 ه.ق)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دارای نیارش پارتی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دارای طرح شبستان ستوندار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تبدیل قوس مازه ای به جناقی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میانسرا بزرگتر از فهرج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شبستان 7دهانه در 3دهانه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کاهش ارتفاع بنا (مردم وارتر)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ستونهای قطور گرد (ساسانی)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احتمالاً بر روی بنایی ساسانی</a:t>
            </a:r>
          </a:p>
          <a:p>
            <a:pPr>
              <a:buClr>
                <a:schemeClr val="tx1"/>
              </a:buClr>
              <a:buFontTx/>
              <a:buChar char="-"/>
            </a:pPr>
            <a:endParaRPr lang="fa-IR" sz="2400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</a:pPr>
            <a:endParaRPr lang="fa-IR" sz="1200" b="1" dirty="0" smtClean="0">
              <a:cs typeface="B Nazanin" pitchFamily="2" charset="-78"/>
            </a:endParaRPr>
          </a:p>
        </p:txBody>
      </p:sp>
      <p:pic>
        <p:nvPicPr>
          <p:cNvPr id="6" name="Picture 5" descr="Picture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1500174"/>
            <a:ext cx="4929222" cy="49964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857232"/>
            <a:ext cx="8358246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مسجد تاریخانۀ دامغان:</a:t>
            </a:r>
            <a:endParaRPr lang="fa-IR" sz="2400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</a:pPr>
            <a:endParaRPr lang="fa-IR" sz="1200" b="1" dirty="0" smtClean="0">
              <a:cs typeface="B Nazanin" pitchFamily="2" charset="-78"/>
            </a:endParaRPr>
          </a:p>
        </p:txBody>
      </p:sp>
      <p:pic>
        <p:nvPicPr>
          <p:cNvPr id="6" name="Picture 5" descr="Picture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73827" y="4206838"/>
            <a:ext cx="4226735" cy="2222558"/>
          </a:xfrm>
          <a:prstGeom prst="rect">
            <a:avLst/>
          </a:prstGeom>
        </p:spPr>
      </p:pic>
      <p:pic>
        <p:nvPicPr>
          <p:cNvPr id="5" name="Picture 4" descr="Picture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4876" y="2817101"/>
            <a:ext cx="4143404" cy="3612295"/>
          </a:xfrm>
          <a:prstGeom prst="rect">
            <a:avLst/>
          </a:prstGeom>
        </p:spPr>
      </p:pic>
      <p:pic>
        <p:nvPicPr>
          <p:cNvPr id="7" name="Picture 6" descr="Picture6a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19" y="1252611"/>
            <a:ext cx="4214843" cy="274789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857232"/>
            <a:ext cx="8358246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مسجد تاریخانۀ دامغان:</a:t>
            </a:r>
            <a:endParaRPr lang="fa-IR" sz="2400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</a:pPr>
            <a:endParaRPr lang="fa-IR" sz="1200" b="1" dirty="0" smtClean="0">
              <a:cs typeface="B Nazanin" pitchFamily="2" charset="-78"/>
            </a:endParaRPr>
          </a:p>
        </p:txBody>
      </p:sp>
      <p:pic>
        <p:nvPicPr>
          <p:cNvPr id="6" name="Picture 5" descr="Picture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1571612"/>
            <a:ext cx="3393783" cy="4786346"/>
          </a:xfrm>
          <a:prstGeom prst="rect">
            <a:avLst/>
          </a:prstGeom>
        </p:spPr>
      </p:pic>
      <p:pic>
        <p:nvPicPr>
          <p:cNvPr id="5" name="Picture 4" descr="Picture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88936" y="2643182"/>
            <a:ext cx="4869344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857232"/>
            <a:ext cx="8358246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endParaRPr lang="fa-IR" sz="24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مسجد جامع اصفهان </a:t>
            </a:r>
            <a:r>
              <a:rPr lang="fa-IR" sz="2400" dirty="0" smtClean="0">
                <a:cs typeface="B Nazanin" pitchFamily="2" charset="-78"/>
              </a:rPr>
              <a:t>(طرح اولیه 156 ه.ق):</a:t>
            </a:r>
          </a:p>
          <a:p>
            <a:pPr>
              <a:buClr>
                <a:schemeClr val="tx1"/>
              </a:buClr>
            </a:pPr>
            <a:endParaRPr lang="fa-IR" sz="1200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موزه هنر و معماری ایران (13 قرن تحول)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طرح اولیه (شبستان ستوندار) سال 156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اختلاف قبله کنونی و قدیمی (20-30درجه)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تخریب در سال 226 و ساختن مسجد بزرگتر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طرح جدید، شبستان ستوندار اطراف میانسرا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توسعۀ یک دهانه به داخل در دورۀ آل بویه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در قرن 5و6 تبدیل به چهارایوانی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دو گنبد جنوبی (473ه.ق) و شمالی (481ه.ق)</a:t>
            </a: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- بنای اولیه بر روی بنایی ساسانی</a:t>
            </a:r>
          </a:p>
          <a:p>
            <a:pPr>
              <a:buClr>
                <a:schemeClr val="tx1"/>
              </a:buClr>
            </a:pPr>
            <a:endParaRPr lang="fa-IR" sz="1200" b="1" dirty="0" smtClean="0">
              <a:cs typeface="B Nazanin" pitchFamily="2" charset="-78"/>
            </a:endParaRPr>
          </a:p>
        </p:txBody>
      </p:sp>
      <p:pic>
        <p:nvPicPr>
          <p:cNvPr id="5" name="Picture 4" descr="2224_2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1115719"/>
            <a:ext cx="3786214" cy="2549384"/>
          </a:xfrm>
          <a:prstGeom prst="rect">
            <a:avLst/>
          </a:prstGeom>
        </p:spPr>
      </p:pic>
      <p:pic>
        <p:nvPicPr>
          <p:cNvPr id="7" name="Picture 6" descr="mj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3935415"/>
            <a:ext cx="3810000" cy="25876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857232"/>
            <a:ext cx="8358246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endParaRPr lang="fa-IR" sz="24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مسجد جامع اصفهان </a:t>
            </a:r>
            <a:r>
              <a:rPr lang="fa-IR" sz="2400" dirty="0" smtClean="0">
                <a:cs typeface="B Nazanin" pitchFamily="2" charset="-78"/>
              </a:rPr>
              <a:t>(بنای امروزی)</a:t>
            </a:r>
          </a:p>
          <a:p>
            <a:pPr>
              <a:buClr>
                <a:schemeClr val="tx1"/>
              </a:buClr>
            </a:pPr>
            <a:endParaRPr lang="fa-IR" sz="1200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</a:pPr>
            <a:endParaRPr lang="fa-IR" sz="1200" b="1" dirty="0" smtClean="0">
              <a:cs typeface="B Nazanin" pitchFamily="2" charset="-78"/>
            </a:endParaRPr>
          </a:p>
        </p:txBody>
      </p:sp>
      <p:pic>
        <p:nvPicPr>
          <p:cNvPr id="5" name="Picture 4" descr="2224_2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963198"/>
            <a:ext cx="3857652" cy="2687498"/>
          </a:xfrm>
          <a:prstGeom prst="rect">
            <a:avLst/>
          </a:prstGeom>
        </p:spPr>
      </p:pic>
      <p:pic>
        <p:nvPicPr>
          <p:cNvPr id="7" name="Picture 6" descr="mj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34" y="3823318"/>
            <a:ext cx="3857652" cy="2777510"/>
          </a:xfrm>
          <a:prstGeom prst="rect">
            <a:avLst/>
          </a:prstGeom>
        </p:spPr>
      </p:pic>
      <p:pic>
        <p:nvPicPr>
          <p:cNvPr id="6" name="Picture 5" descr="untitled.bmp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57752" y="1984158"/>
            <a:ext cx="3429024" cy="457774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857232"/>
            <a:ext cx="8358246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endParaRPr lang="fa-IR" sz="24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مسجد جامع نائین: </a:t>
            </a:r>
            <a:r>
              <a:rPr lang="fa-IR" sz="2400" dirty="0" smtClean="0">
                <a:cs typeface="B Nazanin" pitchFamily="2" charset="-78"/>
              </a:rPr>
              <a:t>(349ه.ق)</a:t>
            </a:r>
          </a:p>
          <a:p>
            <a:pPr>
              <a:buClr>
                <a:schemeClr val="tx1"/>
              </a:buClr>
            </a:pPr>
            <a:endParaRPr lang="fa-IR" sz="1200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طرح شبستان ستوندار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کهن ترین بخش شبستان جنوبی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قوس های کاملاً جناغی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گچبریهای داخلی و روی ستون ها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ویژگیهای خراسانی به شکل ضعیف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منارۀ چند ضلعی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منبر و در چوبی زیبا (قرن 8) </a:t>
            </a:r>
          </a:p>
        </p:txBody>
      </p:sp>
      <p:pic>
        <p:nvPicPr>
          <p:cNvPr id="5" name="Picture 4" descr="2224_2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1" y="1928802"/>
            <a:ext cx="4786345" cy="43381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857232"/>
            <a:ext cx="8358246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endParaRPr lang="fa-IR" sz="24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مسجد جامع نائین:</a:t>
            </a:r>
            <a:endParaRPr lang="fa-IR" sz="2400" dirty="0" smtClean="0">
              <a:cs typeface="B Nazanin" pitchFamily="2" charset="-78"/>
            </a:endParaRPr>
          </a:p>
        </p:txBody>
      </p:sp>
      <p:pic>
        <p:nvPicPr>
          <p:cNvPr id="5" name="Picture 4" descr="2224_2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1500174"/>
            <a:ext cx="3266694" cy="4857784"/>
          </a:xfrm>
          <a:prstGeom prst="rect">
            <a:avLst/>
          </a:prstGeom>
        </p:spPr>
      </p:pic>
      <p:pic>
        <p:nvPicPr>
          <p:cNvPr id="6" name="Picture 5" descr="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57620" y="2428868"/>
            <a:ext cx="5000660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857232"/>
            <a:ext cx="8358246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endParaRPr lang="fa-IR" sz="24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تزئینات مسجد جامع نائین:</a:t>
            </a:r>
            <a:endParaRPr lang="fa-IR" sz="2400" dirty="0" smtClean="0">
              <a:cs typeface="B Nazanin" pitchFamily="2" charset="-78"/>
            </a:endParaRPr>
          </a:p>
        </p:txBody>
      </p:sp>
      <p:pic>
        <p:nvPicPr>
          <p:cNvPr id="5" name="Picture 4" descr="2224_2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1" y="1500174"/>
            <a:ext cx="3429025" cy="2243154"/>
          </a:xfrm>
          <a:prstGeom prst="rect">
            <a:avLst/>
          </a:prstGeom>
        </p:spPr>
      </p:pic>
      <p:pic>
        <p:nvPicPr>
          <p:cNvPr id="6" name="Picture 5" descr="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47623" y="2143116"/>
            <a:ext cx="4998577" cy="4429156"/>
          </a:xfrm>
          <a:prstGeom prst="rect">
            <a:avLst/>
          </a:prstGeom>
        </p:spPr>
      </p:pic>
      <p:pic>
        <p:nvPicPr>
          <p:cNvPr id="7" name="Picture 6" descr="Picture10a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4282" y="3990554"/>
            <a:ext cx="3429024" cy="25811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857232"/>
            <a:ext cx="8358246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مسجد جامع اردستان: </a:t>
            </a:r>
            <a:r>
              <a:rPr lang="fa-IR" sz="2400" dirty="0" smtClean="0">
                <a:cs typeface="B Nazanin" pitchFamily="2" charset="-78"/>
              </a:rPr>
              <a:t>(قرن 2و3ه.ق)</a:t>
            </a:r>
          </a:p>
          <a:p>
            <a:pPr>
              <a:buClr>
                <a:schemeClr val="tx1"/>
              </a:buClr>
            </a:pPr>
            <a:endParaRPr lang="fa-IR" sz="1200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طرح اولیه شبستان ستوندار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احتمالاً بر روی بنایی ساسانی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توسعه مسجد در طول زمان طولانی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مسجد واقع در یک ارسن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دارای حیاطی به اندازۀ حیاط کنونی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شکل ستونها متفاوت (از دوره های مختلف)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گچبری بر روی قوس ها و ستون ها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استفاده از آجرهای نقاشی شده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دیوارهای خارجی از آجرهای خشتی قطور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دیوارهای داخلی از آجر و ملات گچ</a:t>
            </a:r>
          </a:p>
          <a:p>
            <a:pPr>
              <a:buClr>
                <a:schemeClr val="tx1"/>
              </a:buClr>
            </a:pPr>
            <a:endParaRPr lang="fa-IR" sz="2400" dirty="0" smtClean="0">
              <a:cs typeface="B Nazanin" pitchFamily="2" charset="-78"/>
            </a:endParaRPr>
          </a:p>
        </p:txBody>
      </p:sp>
      <p:pic>
        <p:nvPicPr>
          <p:cNvPr id="5" name="Picture 4" descr="2224_2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1142984"/>
            <a:ext cx="4025955" cy="53578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8215370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endParaRPr lang="fa-IR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. </a:t>
            </a:r>
            <a:r>
              <a:rPr lang="fa-IR" sz="2800" b="1" dirty="0" smtClean="0">
                <a:cs typeface="B Nazanin" pitchFamily="2" charset="-78"/>
              </a:rPr>
              <a:t>شیوۀ خراسانی:</a:t>
            </a:r>
          </a:p>
          <a:p>
            <a:pPr>
              <a:buClr>
                <a:schemeClr val="tx1"/>
              </a:buClr>
            </a:pPr>
            <a:endParaRPr lang="fa-IR" sz="14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- ظهور اسلام در سال 621 م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سقوط حکومت ضعیف ساسانی توسط اعراب در سال652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اصالت معماری ایرانی پس از اسلام و در شیوۀ خراسانی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به کار بردن نام های غیر ایرانی توسط غربی ها برای شیوه های معماری ایرانی (عربی، سلجوقی، ایلخانی، تیموری و...)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زادگاه نخستین هنر و معماری اسلامی خراسان بود و بعد به دامغان و یزد... رفت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شیوۀ خراسانی از قرن اول تا چهارم هجری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857232"/>
            <a:ext cx="8358246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مسجد جامع اردستان:</a:t>
            </a:r>
          </a:p>
          <a:p>
            <a:pPr>
              <a:buClr>
                <a:schemeClr val="tx1"/>
              </a:buClr>
            </a:pPr>
            <a:endParaRPr lang="fa-IR" sz="12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- موقعیت مسجد اولیه</a:t>
            </a:r>
          </a:p>
          <a:p>
            <a:pPr>
              <a:buClr>
                <a:schemeClr val="tx1"/>
              </a:buClr>
            </a:pPr>
            <a:endParaRPr lang="fa-IR" sz="1200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</a:pPr>
            <a:endParaRPr lang="fa-IR" sz="2400" dirty="0" smtClean="0">
              <a:cs typeface="B Nazanin" pitchFamily="2" charset="-78"/>
            </a:endParaRPr>
          </a:p>
        </p:txBody>
      </p:sp>
      <p:pic>
        <p:nvPicPr>
          <p:cNvPr id="5" name="Picture 4" descr="2224_2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1147843"/>
            <a:ext cx="4025955" cy="5348132"/>
          </a:xfrm>
          <a:prstGeom prst="rect">
            <a:avLst/>
          </a:prstGeom>
        </p:spPr>
      </p:pic>
      <p:pic>
        <p:nvPicPr>
          <p:cNvPr id="6" name="Picture 5" descr="Picture1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00562" y="2434831"/>
            <a:ext cx="4357718" cy="406600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857232"/>
            <a:ext cx="8358246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مسجد جامع اردستان:</a:t>
            </a:r>
          </a:p>
          <a:p>
            <a:pPr>
              <a:buClr>
                <a:schemeClr val="tx1"/>
              </a:buClr>
            </a:pPr>
            <a:endParaRPr lang="fa-IR" sz="12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- مسجد کنونی </a:t>
            </a:r>
          </a:p>
          <a:p>
            <a:pPr>
              <a:buClr>
                <a:schemeClr val="tx1"/>
              </a:buClr>
            </a:pPr>
            <a:endParaRPr lang="fa-IR" sz="1200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</a:pPr>
            <a:endParaRPr lang="fa-IR" sz="2400" dirty="0" smtClean="0">
              <a:cs typeface="B Nazanin" pitchFamily="2" charset="-78"/>
            </a:endParaRPr>
          </a:p>
        </p:txBody>
      </p:sp>
      <p:pic>
        <p:nvPicPr>
          <p:cNvPr id="5" name="Picture 4" descr="2224_2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071934" y="2500306"/>
            <a:ext cx="4811773" cy="3805284"/>
          </a:xfrm>
          <a:prstGeom prst="rect">
            <a:avLst/>
          </a:prstGeom>
        </p:spPr>
      </p:pic>
      <p:pic>
        <p:nvPicPr>
          <p:cNvPr id="6" name="Picture 5" descr="Picture1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314" y="1785926"/>
            <a:ext cx="3643306" cy="449463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857232"/>
            <a:ext cx="8358246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fa-IR" sz="24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مسجد جامع نیریز: </a:t>
            </a:r>
            <a:r>
              <a:rPr lang="fa-IR" sz="2400" dirty="0" smtClean="0">
                <a:cs typeface="B Nazanin" pitchFamily="2" charset="-78"/>
              </a:rPr>
              <a:t>(قرن 4ه.ق)</a:t>
            </a:r>
          </a:p>
          <a:p>
            <a:pPr>
              <a:buClr>
                <a:schemeClr val="tx1"/>
              </a:buClr>
            </a:pPr>
            <a:endParaRPr lang="fa-IR" sz="1200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مسجد اولیه به شکل یک ایوان (گیری)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این ایوان یک آتشکده بوده است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پوشش ایوان بوسیلۀ طاق گهواره ای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میانسرا در دورۀ قاجار اضافه شده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دارای تزئینات و کتیبه های گچبری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محراب گچبری زیبا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اولین بررسی ها روی مسجد توسط گدار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قدیمی ترین تاریخ بر محراب ایوان (363ه.ق)</a:t>
            </a:r>
          </a:p>
          <a:p>
            <a:pPr>
              <a:buClr>
                <a:schemeClr val="tx1"/>
              </a:buClr>
              <a:buFontTx/>
              <a:buChar char="-"/>
            </a:pPr>
            <a:endParaRPr lang="fa-IR" sz="2400" dirty="0" smtClean="0">
              <a:cs typeface="B Nazanin" pitchFamily="2" charset="-78"/>
            </a:endParaRPr>
          </a:p>
        </p:txBody>
      </p:sp>
      <p:pic>
        <p:nvPicPr>
          <p:cNvPr id="5" name="Picture 4" descr="2224_2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2786058"/>
            <a:ext cx="3932800" cy="3786213"/>
          </a:xfrm>
          <a:prstGeom prst="rect">
            <a:avLst/>
          </a:prstGeom>
        </p:spPr>
      </p:pic>
      <p:pic>
        <p:nvPicPr>
          <p:cNvPr id="6" name="Picture 5" descr="Picture14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85918" y="766505"/>
            <a:ext cx="1361555" cy="187667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857232"/>
            <a:ext cx="8358246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مسجد جامع نیریز:</a:t>
            </a:r>
          </a:p>
          <a:p>
            <a:pPr>
              <a:buClr>
                <a:schemeClr val="tx1"/>
              </a:buClr>
            </a:pPr>
            <a:endParaRPr lang="fa-IR" sz="12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- مسجد کنونی </a:t>
            </a:r>
          </a:p>
          <a:p>
            <a:pPr>
              <a:buClr>
                <a:schemeClr val="tx1"/>
              </a:buClr>
            </a:pPr>
            <a:endParaRPr lang="fa-IR" sz="1200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</a:pPr>
            <a:endParaRPr lang="fa-IR" sz="2400" dirty="0" smtClean="0">
              <a:cs typeface="B Nazanin" pitchFamily="2" charset="-78"/>
            </a:endParaRPr>
          </a:p>
        </p:txBody>
      </p:sp>
      <p:pic>
        <p:nvPicPr>
          <p:cNvPr id="5" name="Picture 4" descr="2224_2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75069" y="2714620"/>
            <a:ext cx="4811773" cy="3608829"/>
          </a:xfrm>
          <a:prstGeom prst="rect">
            <a:avLst/>
          </a:prstGeom>
        </p:spPr>
      </p:pic>
      <p:pic>
        <p:nvPicPr>
          <p:cNvPr id="6" name="Picture 5" descr="Picture1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1142984"/>
            <a:ext cx="3464241" cy="519116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8215370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. </a:t>
            </a:r>
            <a:r>
              <a:rPr lang="fa-IR" sz="2800" b="1" dirty="0" smtClean="0">
                <a:cs typeface="B Nazanin" pitchFamily="2" charset="-78"/>
              </a:rPr>
              <a:t>شیوۀ رازی:</a:t>
            </a:r>
          </a:p>
          <a:p>
            <a:pPr>
              <a:buClr>
                <a:schemeClr val="tx1"/>
              </a:buClr>
            </a:pPr>
            <a:endParaRPr lang="fa-IR" sz="14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معماری: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شیوۀ رازی ترکیبی از شیوۀ پارسی، شکوه شیوۀ پارتی و ریزه کاری شیوۀ خراسانی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آغاز این شیوه از شمال ایران و سپس در شهر ری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در دوره های آل زیار، آل بویه، سلجوقی، اتابکان و خوارزمشاهیان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اشتراک بین اواخر شیوۀ خراسانی و اوایل شیوۀ رازی (مقبرۀ امیر اسماعیل سامانی، مزار ارسلان جاذب و منارۀ ایاز)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ظهور ساختمانهایی با کاربری جدید (آرامگاه های برجی و میل ها)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آرامگاه های برجی به شکل 4گوشه، 5گوشه، 6گوشه، 8گوشه، استوانه و پره دار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میل ها هم راهنما و هم یادبود سازندۀ خود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تبدیل مساجد شبستانی به چهارایوانی (احتمالاً مسجد زواره از ابتدا چهارایوانی)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حذف ستونهای نزدیک محراب و ایجاد گنبدخانه (مسجد جامع اصفهان و اردستان)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8215370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نیارش:</a:t>
            </a:r>
          </a:p>
          <a:p>
            <a:pPr>
              <a:buClr>
                <a:schemeClr val="tx1"/>
              </a:buClr>
            </a:pPr>
            <a:r>
              <a:rPr lang="fa-IR" sz="1400" b="1" dirty="0" smtClean="0">
                <a:cs typeface="B Nazanin" pitchFamily="2" charset="-78"/>
              </a:rPr>
              <a:t>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پیشرفت تکنولوژی تاق و گنبد و استفاده از تاق تیزه دار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استفاده از تاق های چهار بخش، کاربندی، کلنبو و چهارترک به جای تاق آهنگ</a:t>
            </a:r>
          </a:p>
          <a:p>
            <a:pPr>
              <a:buClr>
                <a:schemeClr val="tx1"/>
              </a:buClr>
            </a:pPr>
            <a:endParaRPr lang="fa-IR" sz="2400" dirty="0" smtClean="0">
              <a:cs typeface="B Nazanin" pitchFamily="2" charset="-78"/>
            </a:endParaRPr>
          </a:p>
        </p:txBody>
      </p:sp>
      <p:pic>
        <p:nvPicPr>
          <p:cNvPr id="4" name="Picture 3" descr="16B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2910" y="2643182"/>
            <a:ext cx="1500198" cy="1958592"/>
          </a:xfrm>
          <a:prstGeom prst="rect">
            <a:avLst/>
          </a:prstGeom>
        </p:spPr>
      </p:pic>
      <p:pic>
        <p:nvPicPr>
          <p:cNvPr id="5" name="Picture 4" descr="19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29322" y="4071942"/>
            <a:ext cx="2857500" cy="2505807"/>
          </a:xfrm>
          <a:prstGeom prst="rect">
            <a:avLst/>
          </a:prstGeom>
        </p:spPr>
      </p:pic>
      <p:pic>
        <p:nvPicPr>
          <p:cNvPr id="6" name="Picture 5" descr="117216543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2910" y="4714884"/>
            <a:ext cx="2952752" cy="1966744"/>
          </a:xfrm>
          <a:prstGeom prst="rect">
            <a:avLst/>
          </a:prstGeom>
        </p:spPr>
      </p:pic>
      <p:pic>
        <p:nvPicPr>
          <p:cNvPr id="7" name="Picture 6" descr="GROIN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756915" y="2643182"/>
            <a:ext cx="3062963" cy="192881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8215370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نیارش:</a:t>
            </a:r>
          </a:p>
          <a:p>
            <a:pPr>
              <a:buClr>
                <a:schemeClr val="tx1"/>
              </a:buClr>
            </a:pPr>
            <a:r>
              <a:rPr lang="fa-IR" sz="1400" b="1" dirty="0" smtClean="0">
                <a:cs typeface="B Nazanin" pitchFamily="2" charset="-78"/>
              </a:rPr>
              <a:t>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استفاده از گنبد گسستۀ نار (برجهای خرقان) و گنبد گسسته رک (گنبد قابوس)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استفاده از گنبد خاگی مازه دار (گنبد تاج الملک مسجد جامع اصفهان)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استفاده از گنبدهای دوپوستۀ پیوسته (مسجد جامع برسیان، اردستان و زواره)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ساخت گنبد ترکین با تویزه (گنبد نظام الملک، مسجد برسیان و اردستان)</a:t>
            </a:r>
          </a:p>
          <a:p>
            <a:pPr>
              <a:buClr>
                <a:schemeClr val="tx1"/>
              </a:buClr>
            </a:pPr>
            <a:endParaRPr lang="fa-IR" sz="2400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</a:pPr>
            <a:endParaRPr lang="fa-IR" sz="2400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</a:pPr>
            <a:endParaRPr lang="fa-IR" sz="2400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</a:pPr>
            <a:endParaRPr lang="fa-IR" sz="2400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</a:pPr>
            <a:endParaRPr lang="fa-IR" sz="2400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</a:pPr>
            <a:endParaRPr lang="fa-IR" sz="2400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استفاده از مصالح مرغوب (آجر پیش بُرلعابدار ) </a:t>
            </a:r>
          </a:p>
          <a:p>
            <a:pPr>
              <a:buClr>
                <a:schemeClr val="tx1"/>
              </a:buClr>
              <a:buFontTx/>
              <a:buChar char="-"/>
            </a:pPr>
            <a:endParaRPr lang="fa-IR" sz="2400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</a:pPr>
            <a:endParaRPr lang="fa-IR" sz="2400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</a:pPr>
            <a:endParaRPr lang="fa-IR" sz="2400" dirty="0" smtClean="0">
              <a:cs typeface="B Nazanin" pitchFamily="2" charset="-78"/>
            </a:endParaRPr>
          </a:p>
        </p:txBody>
      </p:sp>
      <p:pic>
        <p:nvPicPr>
          <p:cNvPr id="11" name="Picture 10" descr="Pictur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14546" y="3429000"/>
            <a:ext cx="5486400" cy="237972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8215370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آرایه:</a:t>
            </a:r>
          </a:p>
          <a:p>
            <a:pPr>
              <a:buClr>
                <a:schemeClr val="tx1"/>
              </a:buClr>
            </a:pPr>
            <a:r>
              <a:rPr lang="fa-IR" sz="1400" b="1" dirty="0" smtClean="0">
                <a:cs typeface="B Nazanin" pitchFamily="2" charset="-78"/>
              </a:rPr>
              <a:t>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تزئینات با خطوط شکسته و گره سازی با آجر و کاشی (معقلی)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گچبری شیرشکری، برجسته، زبره، برهشته و گچ تراش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استفاده از کاربندی و تاق پتکانه (قوسها و تاقهای کوچک روی هم)</a:t>
            </a:r>
          </a:p>
          <a:p>
            <a:pPr>
              <a:buClr>
                <a:schemeClr val="tx1"/>
              </a:buClr>
            </a:pPr>
            <a:endParaRPr lang="fa-IR" sz="2400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تزئینات آجری رباط شرف: </a:t>
            </a:r>
          </a:p>
          <a:p>
            <a:pPr>
              <a:buClr>
                <a:schemeClr val="tx1"/>
              </a:buClr>
            </a:pPr>
            <a:endParaRPr lang="fa-IR" sz="2400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</a:pPr>
            <a:endParaRPr lang="fa-IR" sz="2400" dirty="0" smtClean="0">
              <a:cs typeface="B Nazanin" pitchFamily="2" charset="-78"/>
            </a:endParaRPr>
          </a:p>
        </p:txBody>
      </p:sp>
      <p:pic>
        <p:nvPicPr>
          <p:cNvPr id="5" name="Picture 4" descr="Picture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72310" y="3000372"/>
            <a:ext cx="4742698" cy="361246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8215370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مقبرۀ امیر اسماعیل سامانی: </a:t>
            </a:r>
            <a:r>
              <a:rPr lang="fa-IR" sz="2400" dirty="0" smtClean="0">
                <a:cs typeface="B Nazanin" pitchFamily="2" charset="-78"/>
              </a:rPr>
              <a:t>بخارا، 295ه.ق</a:t>
            </a:r>
            <a:endParaRPr lang="fa-IR" sz="24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</a:pPr>
            <a:r>
              <a:rPr lang="fa-IR" sz="1400" b="1" dirty="0" smtClean="0">
                <a:cs typeface="B Nazanin" pitchFamily="2" charset="-78"/>
              </a:rPr>
              <a:t>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در اواخر دورۀ خراسانی ولی با ویژگیهای شیوۀ رازی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گنبد دوپوش که پوستۀ خارجی تخریب شده و «شنگه» آن باقی مانده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استفاده از قوس جناغی در ورودی و قوس مازه ای در پنجره ها و نورگیرها</a:t>
            </a:r>
          </a:p>
          <a:p>
            <a:pPr>
              <a:buClr>
                <a:schemeClr val="tx1"/>
              </a:buClr>
            </a:pPr>
            <a:endParaRPr lang="fa-IR" sz="2400" dirty="0" smtClean="0">
              <a:cs typeface="B Nazanin" pitchFamily="2" charset="-78"/>
            </a:endParaRPr>
          </a:p>
        </p:txBody>
      </p:sp>
      <p:pic>
        <p:nvPicPr>
          <p:cNvPr id="5" name="Picture 4" descr="Picture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7224" y="3000372"/>
            <a:ext cx="4109175" cy="3612461"/>
          </a:xfrm>
          <a:prstGeom prst="rect">
            <a:avLst/>
          </a:prstGeom>
        </p:spPr>
      </p:pic>
      <p:pic>
        <p:nvPicPr>
          <p:cNvPr id="6" name="Picture 5" descr="Picture 00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19543" y="3000372"/>
            <a:ext cx="2722183" cy="357416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8215370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گنبد قابوس: </a:t>
            </a:r>
            <a:r>
              <a:rPr lang="fa-IR" sz="2400" dirty="0" smtClean="0">
                <a:cs typeface="B Nazanin" pitchFamily="2" charset="-78"/>
              </a:rPr>
              <a:t>گنبد قابوس، 397ه.ق</a:t>
            </a:r>
            <a:endParaRPr lang="fa-IR" sz="24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</a:pPr>
            <a:r>
              <a:rPr lang="fa-IR" sz="1400" b="1" dirty="0" smtClean="0">
                <a:cs typeface="B Nazanin" pitchFamily="2" charset="-78"/>
              </a:rPr>
              <a:t>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هم میل راهنما و نشانۀ شهر و هم مقبرۀ قابوس (ارتفاع 55/5متر روی تپۀ 15متری)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پلان دایره ای با 10 «پاپیل»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گنبد دوپوستۀ رُک (آهیانه، قوس بستو با خیز زیاد)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استفاده از آجر پیش بر و تزئینات آجری کم</a:t>
            </a:r>
          </a:p>
        </p:txBody>
      </p:sp>
      <p:pic>
        <p:nvPicPr>
          <p:cNvPr id="7" name="Picture 6" descr="hashnai-ba-banaha-16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2143116"/>
            <a:ext cx="2857500" cy="4452937"/>
          </a:xfrm>
          <a:prstGeom prst="rect">
            <a:avLst/>
          </a:prstGeom>
        </p:spPr>
      </p:pic>
      <p:pic>
        <p:nvPicPr>
          <p:cNvPr id="8" name="Picture 7" descr="Picture 00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97166" y="3419584"/>
            <a:ext cx="3932486" cy="31703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857232"/>
            <a:ext cx="8358246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تحولات در معماری پس از اسلام</a:t>
            </a:r>
          </a:p>
          <a:p>
            <a:pPr>
              <a:buClr>
                <a:schemeClr val="tx1"/>
              </a:buClr>
            </a:pPr>
            <a:endParaRPr lang="fa-IR" sz="14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1- افزایش مردم واری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بناهای شیوۀ خراسانی دارای تناسبات انسانی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بناهای شیوۀ پارتی دارای تناسبات بزرگتر و باعث تحقیر انسان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دوباره بناهای شیوۀ رازی و آذری دارای تناسبات بزرگ</a:t>
            </a:r>
          </a:p>
          <a:p>
            <a:pPr>
              <a:buClr>
                <a:schemeClr val="tx1"/>
              </a:buClr>
            </a:pPr>
            <a:endParaRPr lang="fa-IR" sz="1200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2- افت کیفیت بناها به دلیل نیاز و سرعت ساختمان سازی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در دورۀ اشکانی استفاده از سنگ پاکتراش ولی در دورۀ ساسانی سنگ لاشه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افت کیفیت ساختمان سازی پس از شیوۀ رازی</a:t>
            </a:r>
          </a:p>
          <a:p>
            <a:pPr>
              <a:buClr>
                <a:schemeClr val="tx1"/>
              </a:buClr>
            </a:pPr>
            <a:endParaRPr lang="fa-IR" sz="1200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3- شیوۀ نیارش خراسانی ادامۀ پارتی (قوسهای مازه ای و طاق آهنگ) با تناسبات کوچک</a:t>
            </a:r>
          </a:p>
          <a:p>
            <a:pPr>
              <a:buClr>
                <a:schemeClr val="tx1"/>
              </a:buClr>
            </a:pPr>
            <a:endParaRPr lang="fa-IR" sz="1200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4- استفاده از مصالح بوم آورد (مثلاً دیوارهای چینه ای فهرج و آجرهای تاریخانه)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8215370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آرامگاه ارسلان جاذب: </a:t>
            </a:r>
            <a:r>
              <a:rPr lang="fa-IR" sz="2400" dirty="0" smtClean="0">
                <a:cs typeface="B Nazanin" pitchFamily="2" charset="-78"/>
              </a:rPr>
              <a:t>نزدیک مشهد، 419-387ه.ق</a:t>
            </a:r>
            <a:endParaRPr lang="fa-IR" sz="24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</a:pPr>
            <a:r>
              <a:rPr lang="fa-IR" sz="1400" b="1" dirty="0" smtClean="0">
                <a:cs typeface="B Nazanin" pitchFamily="2" charset="-78"/>
              </a:rPr>
              <a:t>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گنبدخانۀ دوطبقه و گنبد دوپوسته و یک منار بلند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آجرکاری کله راسته در نما و آجرکاری خفته راسته در زیر گنبد</a:t>
            </a:r>
          </a:p>
        </p:txBody>
      </p:sp>
      <p:pic>
        <p:nvPicPr>
          <p:cNvPr id="5" name="Picture 4" descr="Picture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71604" y="2547745"/>
            <a:ext cx="5857916" cy="409596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8215370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برج رسگت، رادکان و لاجیم: </a:t>
            </a:r>
            <a:r>
              <a:rPr lang="fa-IR" sz="2400" dirty="0" smtClean="0">
                <a:cs typeface="B Nazanin" pitchFamily="2" charset="-78"/>
              </a:rPr>
              <a:t>نزدیک گرگان، 413-407ه.ق</a:t>
            </a: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        برج رسگت                        برج رادکان                         برج لاجیم</a:t>
            </a:r>
          </a:p>
          <a:p>
            <a:pPr>
              <a:buClr>
                <a:schemeClr val="tx1"/>
              </a:buClr>
            </a:pPr>
            <a:r>
              <a:rPr lang="fa-IR" sz="1400" b="1" dirty="0" smtClean="0">
                <a:cs typeface="B Nazanin" pitchFamily="2" charset="-78"/>
              </a:rPr>
              <a:t> </a:t>
            </a:r>
          </a:p>
          <a:p>
            <a:pPr>
              <a:buClr>
                <a:schemeClr val="tx1"/>
              </a:buClr>
            </a:pPr>
            <a:endParaRPr lang="fa-IR" sz="1400" b="1" dirty="0" smtClean="0">
              <a:cs typeface="B Nazanin" pitchFamily="2" charset="-78"/>
            </a:endParaRPr>
          </a:p>
        </p:txBody>
      </p:sp>
      <p:pic>
        <p:nvPicPr>
          <p:cNvPr id="5" name="Picture 4" descr="Picture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72198" y="1895158"/>
            <a:ext cx="2643206" cy="4748552"/>
          </a:xfrm>
          <a:prstGeom prst="rect">
            <a:avLst/>
          </a:prstGeom>
        </p:spPr>
      </p:pic>
      <p:pic>
        <p:nvPicPr>
          <p:cNvPr id="6" name="Picture 5" descr="1216097365Gt_755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868" y="1928802"/>
            <a:ext cx="2201196" cy="4714908"/>
          </a:xfrm>
          <a:prstGeom prst="rect">
            <a:avLst/>
          </a:prstGeom>
        </p:spPr>
      </p:pic>
      <p:pic>
        <p:nvPicPr>
          <p:cNvPr id="7" name="Picture 6" descr="Lajim-zr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1472" y="1963289"/>
            <a:ext cx="2714644" cy="468042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8215370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گنبد دوازده امام یزد:</a:t>
            </a:r>
            <a:r>
              <a:rPr lang="fa-IR" sz="2400" dirty="0" smtClean="0">
                <a:cs typeface="B Nazanin" pitchFamily="2" charset="-78"/>
              </a:rPr>
              <a:t> 429ه.ق</a:t>
            </a:r>
            <a:endParaRPr lang="fa-IR" sz="24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</a:pPr>
            <a:r>
              <a:rPr lang="fa-IR" sz="1400" b="1" dirty="0" smtClean="0">
                <a:cs typeface="B Nazanin" pitchFamily="2" charset="-78"/>
              </a:rPr>
              <a:t>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پلان آن شبیه آتشکده است - گنبد کنونی یک پوسته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محراب با گچبری برهشته – استفاده از نقاشی روی گچ در کتیبه ها</a:t>
            </a:r>
          </a:p>
        </p:txBody>
      </p:sp>
      <p:pic>
        <p:nvPicPr>
          <p:cNvPr id="5" name="Picture 4" descr="Picture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2571744"/>
            <a:ext cx="4143404" cy="4071966"/>
          </a:xfrm>
          <a:prstGeom prst="rect">
            <a:avLst/>
          </a:prstGeom>
        </p:spPr>
      </p:pic>
      <p:pic>
        <p:nvPicPr>
          <p:cNvPr id="6" name="Picture 5" descr="PIC_009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1" y="2571744"/>
            <a:ext cx="4286280" cy="405989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8215370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برج های خرقان: </a:t>
            </a:r>
            <a:r>
              <a:rPr lang="fa-IR" sz="2400" dirty="0" smtClean="0">
                <a:cs typeface="B Nazanin" pitchFamily="2" charset="-78"/>
              </a:rPr>
              <a:t>قزوین 486-460ه.ق</a:t>
            </a:r>
            <a:endParaRPr lang="fa-IR" sz="24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</a:pPr>
            <a:r>
              <a:rPr lang="fa-IR" sz="1400" b="1" dirty="0" smtClean="0">
                <a:cs typeface="B Nazanin" pitchFamily="2" charset="-78"/>
              </a:rPr>
              <a:t>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پلان هشت گوش و دارای هشت پیلک و دارای آجرکاری زیبا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از قدیمی ترین گنبدهای دوپوستۀ گسسته</a:t>
            </a:r>
          </a:p>
        </p:txBody>
      </p:sp>
      <p:pic>
        <p:nvPicPr>
          <p:cNvPr id="5" name="Picture 4" descr="Picture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2590604"/>
            <a:ext cx="5143536" cy="4053106"/>
          </a:xfrm>
          <a:prstGeom prst="rect">
            <a:avLst/>
          </a:prstGeom>
        </p:spPr>
      </p:pic>
      <p:pic>
        <p:nvPicPr>
          <p:cNvPr id="6" name="Picture 5" descr="PIC_009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28477" y="2571745"/>
            <a:ext cx="2915489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8215370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مسجد جامع اصفهان:</a:t>
            </a:r>
          </a:p>
          <a:p>
            <a:pPr>
              <a:buClr>
                <a:schemeClr val="tx1"/>
              </a:buClr>
            </a:pPr>
            <a:r>
              <a:rPr lang="fa-IR" sz="1400" b="1" dirty="0" smtClean="0">
                <a:cs typeface="B Nazanin" pitchFamily="2" charset="-78"/>
              </a:rPr>
              <a:t>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در شیوۀ رازی طرح شبستانی شیوۀ خراسانی به چهار ایوانی تبدیل شد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گنبد نظام الملک پشت ایوان جنوبی (473ه.ق)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گنبد تاج الملک پشت ایوان شمالی (گنبد دوپوستۀ خاگی) (481ه.ق)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ساختن ایوان جنوبی (صاحب)، شمالی (درویش)، غربی (استاد)، شرقی (شاگرد)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ساختن شبستانهای اطراف ایوان جنوبی و ایوان شمالی (اوایل قرن 6ه.ق)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ساختن مسجد کوچک اولجایتو و محراب زیبا در جبهۀ شمالی ایوان استاد (710ه.ق)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ساختن شبستان شمال ایوان شاگرد و یک مسجد و یک مدرسه نزدیک آن (768ه.ق)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ساختن شبستان بیت الشتاء در پشت ایوان استاد در دورۀ تیموری (851ه.ق)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ساختن دو منارۀ ایوان صاحب و تزئینات در قسمتهای مختلف (882-872ه.ق)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ساختن چهلستون شاه عباسی در غرب ایوان صاحب در دورۀ صفوی (1006ه.ق)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تزئینات و جزئیات بنای مسجد در زمانهای مختلف در حال توسعه بوده است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8215370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پلان مسجد جامع اصفهان</a:t>
            </a:r>
            <a:endParaRPr lang="fa-IR" sz="2400" dirty="0" smtClean="0">
              <a:cs typeface="B Nazanin" pitchFamily="2" charset="-78"/>
            </a:endParaRPr>
          </a:p>
        </p:txBody>
      </p:sp>
      <p:pic>
        <p:nvPicPr>
          <p:cNvPr id="5" name="Picture 4" descr="Picture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26326" y="1393517"/>
            <a:ext cx="6631822" cy="525019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8215370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مسجد جامع اصفهان</a:t>
            </a:r>
            <a:endParaRPr lang="fa-IR" sz="2400" dirty="0" smtClean="0">
              <a:cs typeface="B Nazanin" pitchFamily="2" charset="-78"/>
            </a:endParaRPr>
          </a:p>
        </p:txBody>
      </p:sp>
      <p:pic>
        <p:nvPicPr>
          <p:cNvPr id="6" name="Picture 5" descr="27_8804190277_L6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1" y="1489054"/>
            <a:ext cx="4286280" cy="2511449"/>
          </a:xfrm>
          <a:prstGeom prst="rect">
            <a:avLst/>
          </a:prstGeom>
        </p:spPr>
      </p:pic>
      <p:pic>
        <p:nvPicPr>
          <p:cNvPr id="7" name="Picture 6" descr="2221_80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52" y="4343422"/>
            <a:ext cx="4286248" cy="2157412"/>
          </a:xfrm>
          <a:prstGeom prst="rect">
            <a:avLst/>
          </a:prstGeom>
        </p:spPr>
      </p:pic>
      <p:pic>
        <p:nvPicPr>
          <p:cNvPr id="8" name="Picture 7" descr="Jame%20Mosque,%20Isfahan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14480" y="1500174"/>
            <a:ext cx="1775234" cy="2500330"/>
          </a:xfrm>
          <a:prstGeom prst="rect">
            <a:avLst/>
          </a:prstGeom>
        </p:spPr>
      </p:pic>
      <p:pic>
        <p:nvPicPr>
          <p:cNvPr id="10" name="Picture 9" descr="untitled.bmp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806380" y="4143380"/>
            <a:ext cx="1765884" cy="2357454"/>
          </a:xfrm>
          <a:prstGeom prst="rect">
            <a:avLst/>
          </a:prstGeom>
        </p:spPr>
      </p:pic>
      <p:pic>
        <p:nvPicPr>
          <p:cNvPr id="11" name="Picture 10" descr="mihrab4b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786578" y="2085780"/>
            <a:ext cx="2071702" cy="363396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8215370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مسجد برسیان: </a:t>
            </a:r>
            <a:r>
              <a:rPr lang="fa-IR" sz="2400" dirty="0" smtClean="0">
                <a:cs typeface="B Nazanin" pitchFamily="2" charset="-78"/>
              </a:rPr>
              <a:t>493-491ه.ق</a:t>
            </a:r>
            <a:endParaRPr lang="fa-IR" sz="24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</a:pPr>
            <a:r>
              <a:rPr lang="fa-IR" sz="1400" b="1" dirty="0" smtClean="0">
                <a:cs typeface="B Nazanin" pitchFamily="2" charset="-78"/>
              </a:rPr>
              <a:t>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مناره و ایوان جلوی گنبدخانه الحاقی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گنبد دوپوستۀ پیوسته که پوستۀ خارجی به روش ترکین</a:t>
            </a:r>
          </a:p>
        </p:txBody>
      </p:sp>
      <p:pic>
        <p:nvPicPr>
          <p:cNvPr id="5" name="Picture 4" descr="Picture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85918" y="2602612"/>
            <a:ext cx="5643602" cy="404109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8215370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حرم شاه عبد العظیم: </a:t>
            </a:r>
            <a:r>
              <a:rPr lang="fa-IR" sz="2400" dirty="0" smtClean="0">
                <a:cs typeface="B Nazanin" pitchFamily="2" charset="-78"/>
              </a:rPr>
              <a:t>شهر ری - اواخر قرن پنجم ه.ق</a:t>
            </a:r>
            <a:endParaRPr lang="fa-IR" sz="24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</a:pPr>
            <a:r>
              <a:rPr lang="fa-IR" sz="1400" b="1" dirty="0" smtClean="0">
                <a:cs typeface="B Nazanin" pitchFamily="2" charset="-78"/>
              </a:rPr>
              <a:t>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ابتدا بنای چهارگوشه ای که از چهار طرف باز بوده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گنبد دوپوسته گسسته</a:t>
            </a:r>
          </a:p>
        </p:txBody>
      </p:sp>
      <p:pic>
        <p:nvPicPr>
          <p:cNvPr id="6" name="Picture 5" descr="27_8804190277_L60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99377" y="2643182"/>
            <a:ext cx="6587333" cy="396557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8215370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مسجد جامع گلپایگان: </a:t>
            </a:r>
            <a:r>
              <a:rPr lang="fa-IR" sz="2400" dirty="0" smtClean="0">
                <a:cs typeface="B Nazanin" pitchFamily="2" charset="-78"/>
              </a:rPr>
              <a:t>512-498ه.ق</a:t>
            </a:r>
            <a:endParaRPr lang="fa-IR" sz="24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</a:pPr>
            <a:r>
              <a:rPr lang="fa-IR" sz="1400" b="1" dirty="0" smtClean="0">
                <a:cs typeface="B Nazanin" pitchFamily="2" charset="-78"/>
              </a:rPr>
              <a:t>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ابتدا دارای یک گنبدخانه با پلانی شبیه آتشکده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گنبد به روش ترکین – تزئینات آجری زیبا – بدنۀ برخی ستونها پیلک دار</a:t>
            </a:r>
          </a:p>
        </p:txBody>
      </p:sp>
      <p:pic>
        <p:nvPicPr>
          <p:cNvPr id="5" name="Picture 4" descr="Picture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43523" y="2571744"/>
            <a:ext cx="2628411" cy="4041098"/>
          </a:xfrm>
          <a:prstGeom prst="rect">
            <a:avLst/>
          </a:prstGeom>
        </p:spPr>
      </p:pic>
      <p:pic>
        <p:nvPicPr>
          <p:cNvPr id="6" name="Picture 5" descr="Picture 00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94364" y="2571744"/>
            <a:ext cx="2863718" cy="40123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857232"/>
            <a:ext cx="8358246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معماری مسجد:</a:t>
            </a:r>
          </a:p>
          <a:p>
            <a:pPr>
              <a:buClr>
                <a:schemeClr val="tx1"/>
              </a:buClr>
            </a:pPr>
            <a:endParaRPr lang="fa-IR" sz="12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«مسجد» مهمترین بنا در انواع بناهای اسلامی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مساجد اولیه برگرفته از مسجد مدینه</a:t>
            </a:r>
          </a:p>
          <a:p>
            <a:pPr>
              <a:buClr>
                <a:schemeClr val="tx1"/>
              </a:buClr>
            </a:pPr>
            <a:endParaRPr lang="fa-IR" sz="1400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</a:pPr>
            <a:r>
              <a:rPr lang="fa-IR" sz="2400" b="1" dirty="0" smtClean="0">
                <a:cs typeface="B Nazanin" pitchFamily="2" charset="-78"/>
              </a:rPr>
              <a:t>-ویژگیهای مسجد مدینه: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دیوارچینی دور مسجد با سنگ لاشه خشکه چین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ارتفاع دیوار چینی به اندازۀ قد یک مرد بلند قامت عرب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از تنۀ درخت نخل خشکیده برای ستون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استفاده از شاخه برای تیر و از نی برای پوشاندن تیرها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استفاده از پوست حیوانات برای پوشش نهایی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اندازۀ شبستان سرپوشیده 6/5×7/5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8215370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مسجد جامع قزوین: </a:t>
            </a:r>
            <a:r>
              <a:rPr lang="fa-IR" sz="2400" dirty="0" smtClean="0">
                <a:cs typeface="B Nazanin" pitchFamily="2" charset="-78"/>
              </a:rPr>
              <a:t>509-507ه.ق</a:t>
            </a:r>
            <a:endParaRPr lang="fa-IR" sz="24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</a:pPr>
            <a:r>
              <a:rPr lang="fa-IR" sz="1400" b="1" dirty="0" smtClean="0">
                <a:cs typeface="B Nazanin" pitchFamily="2" charset="-78"/>
              </a:rPr>
              <a:t>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گنبد یک پوسته و روی آن یک شنگه (گنبد دوپوسته ناتمام)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استفاده از تزئینات برگ کنگری (تزئین ساسانی) در دیوارهای زیر گنبد</a:t>
            </a:r>
          </a:p>
        </p:txBody>
      </p:sp>
      <p:pic>
        <p:nvPicPr>
          <p:cNvPr id="5" name="Picture 4" descr="Picture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2764280"/>
            <a:ext cx="5143536" cy="3879430"/>
          </a:xfrm>
          <a:prstGeom prst="rect">
            <a:avLst/>
          </a:prstGeom>
        </p:spPr>
      </p:pic>
      <p:pic>
        <p:nvPicPr>
          <p:cNvPr id="6" name="Picture 5" descr="142761_orig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15060" y="2711686"/>
            <a:ext cx="2557468" cy="393202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8215370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رباط شرف: </a:t>
            </a:r>
            <a:r>
              <a:rPr lang="fa-IR" sz="2400" dirty="0" smtClean="0">
                <a:cs typeface="B Nazanin" pitchFamily="2" charset="-78"/>
              </a:rPr>
              <a:t>نزدیک سرخس 508ه.ق  (موزۀ آجرکاری معماری ایران)</a:t>
            </a:r>
            <a:endParaRPr lang="fa-IR" sz="24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</a:pPr>
            <a:r>
              <a:rPr lang="fa-IR" sz="1400" b="1" dirty="0" smtClean="0">
                <a:cs typeface="B Nazanin" pitchFamily="2" charset="-78"/>
              </a:rPr>
              <a:t>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دارای دو حیاط تو در تو (ساخت حیاط ها در دو زمان متفاوت)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دو میانسرای کوچک چهارصفه در انتها (کهنترین خانه های چهار صفه)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تأمین آب با باران ازطریق هدایت آب باران بامها به آب انبار</a:t>
            </a:r>
          </a:p>
        </p:txBody>
      </p:sp>
      <p:pic>
        <p:nvPicPr>
          <p:cNvPr id="5" name="Picture 4" descr="Picture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2629573"/>
            <a:ext cx="2571768" cy="4014137"/>
          </a:xfrm>
          <a:prstGeom prst="rect">
            <a:avLst/>
          </a:prstGeom>
        </p:spPr>
      </p:pic>
      <p:pic>
        <p:nvPicPr>
          <p:cNvPr id="6" name="Picture 5" descr="142761_orig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29058" y="3000372"/>
            <a:ext cx="4223380" cy="1675274"/>
          </a:xfrm>
          <a:prstGeom prst="rect">
            <a:avLst/>
          </a:prstGeom>
        </p:spPr>
      </p:pic>
      <p:pic>
        <p:nvPicPr>
          <p:cNvPr id="7" name="Picture 6" descr="rebat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143372" y="4799038"/>
            <a:ext cx="3810000" cy="191611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8215370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مسجد جامع زواره: </a:t>
            </a:r>
            <a:r>
              <a:rPr lang="fa-IR" sz="2400" dirty="0" smtClean="0">
                <a:cs typeface="B Nazanin" pitchFamily="2" charset="-78"/>
              </a:rPr>
              <a:t>530ه.ق   معمار: استاد محمود اصفهانی (غازی)</a:t>
            </a:r>
          </a:p>
          <a:p>
            <a:pPr>
              <a:buClr>
                <a:schemeClr val="tx1"/>
              </a:buClr>
            </a:pPr>
            <a:endParaRPr lang="fa-IR" sz="1200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بر روی یک بنای قدیمی (اعتقاد دارند که از ابتدا چهار ایوانی بوده)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سقف شبستان جنوبی از تاق آهنگ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پوشش درونی گنبد بیز و پوشش بیرونی شبدری تند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قدیمی ترین قوس های کلیل</a:t>
            </a:r>
          </a:p>
        </p:txBody>
      </p:sp>
      <p:pic>
        <p:nvPicPr>
          <p:cNvPr id="5" name="Picture 4" descr="Picture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000496" y="3428185"/>
            <a:ext cx="3706784" cy="3215524"/>
          </a:xfrm>
          <a:prstGeom prst="rect">
            <a:avLst/>
          </a:prstGeom>
        </p:spPr>
      </p:pic>
      <p:pic>
        <p:nvPicPr>
          <p:cNvPr id="7" name="Picture 6" descr="2584978032_89393347cb_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2357430"/>
            <a:ext cx="3214710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8215370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مسجد جامع </a:t>
            </a:r>
            <a:r>
              <a:rPr lang="fa-IR" sz="2400" b="1" dirty="0" smtClean="0">
                <a:cs typeface="B Nazanin" pitchFamily="2" charset="-78"/>
              </a:rPr>
              <a:t>اردستان:</a:t>
            </a:r>
            <a:endParaRPr lang="fa-IR" sz="2400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</a:pPr>
            <a:endParaRPr lang="fa-IR" sz="1200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در شیوۀ خراسانی ساخته و در شیوۀ رازی به یک ایوانی تبدیل شد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گنبد دو پوستۀ پیوسته و پوشش شبستان از تاقهای آهنگ، ترکین و کلنبو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ایوان جنوبی(555ه.ق) – شمالی(946ه.ق) - شرقی(قرن11ه.ق) - غربی(قرن12ه.ق)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سیر تدریجی تکامل و ساخت مسجد در دوره های مختلف</a:t>
            </a:r>
            <a:endParaRPr lang="fa-IR" sz="2400" dirty="0" smtClean="0">
              <a:cs typeface="B Nazanin" pitchFamily="2" charset="-78"/>
            </a:endParaRPr>
          </a:p>
        </p:txBody>
      </p:sp>
      <p:pic>
        <p:nvPicPr>
          <p:cNvPr id="7" name="Picture 6" descr="2584978032_89393347cb_m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786050" y="3357562"/>
            <a:ext cx="2144242" cy="3286148"/>
          </a:xfrm>
          <a:prstGeom prst="rect">
            <a:avLst/>
          </a:prstGeom>
        </p:spPr>
      </p:pic>
      <p:pic>
        <p:nvPicPr>
          <p:cNvPr id="6" name="Picture 5" descr="Picture1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14942" y="3377576"/>
            <a:ext cx="3500462" cy="3266134"/>
          </a:xfrm>
          <a:prstGeom prst="rect">
            <a:avLst/>
          </a:prstGeom>
        </p:spPr>
      </p:pic>
      <p:pic>
        <p:nvPicPr>
          <p:cNvPr id="8" name="Picture 7" descr="23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8596" y="3357562"/>
            <a:ext cx="2074968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8215370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</a:t>
            </a:r>
            <a:r>
              <a:rPr lang="fa-IR" sz="2400" b="1" dirty="0" smtClean="0">
                <a:cs typeface="B Nazanin" pitchFamily="2" charset="-78"/>
              </a:rPr>
              <a:t>گنبد سرخ مراغه</a:t>
            </a:r>
            <a:r>
              <a:rPr lang="fa-IR" sz="2400" b="1" dirty="0" smtClean="0">
                <a:cs typeface="B Nazanin" pitchFamily="2" charset="-78"/>
              </a:rPr>
              <a:t>: </a:t>
            </a:r>
            <a:r>
              <a:rPr lang="fa-IR" sz="2400" dirty="0" smtClean="0">
                <a:cs typeface="B Nazanin" pitchFamily="2" charset="-78"/>
              </a:rPr>
              <a:t>(564-527ه.ق)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برج استوانه ای در مراغه: </a:t>
            </a:r>
            <a:r>
              <a:rPr lang="fa-IR" sz="2400" dirty="0" smtClean="0">
                <a:cs typeface="B Nazanin" pitchFamily="2" charset="-78"/>
              </a:rPr>
              <a:t>(563ه.ق) – استوانۀ آجری با تناسبات زیبا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گنبد کبود مراغه: </a:t>
            </a:r>
            <a:r>
              <a:rPr lang="fa-IR" sz="2400" dirty="0" smtClean="0">
                <a:cs typeface="B Nazanin" pitchFamily="2" charset="-78"/>
              </a:rPr>
              <a:t>(593ه.ق) - </a:t>
            </a:r>
            <a:r>
              <a:rPr lang="fa-IR" sz="2400" dirty="0" smtClean="0">
                <a:cs typeface="B Nazanin" pitchFamily="2" charset="-78"/>
              </a:rPr>
              <a:t>پلان 10ضلعی – آجرکاری با کاشی های ریز (معقلی)</a:t>
            </a:r>
            <a:endParaRPr lang="fa-IR" sz="2400" dirty="0" smtClean="0">
              <a:cs typeface="B Nazanin" pitchFamily="2" charset="-78"/>
            </a:endParaRPr>
          </a:p>
        </p:txBody>
      </p:sp>
      <p:pic>
        <p:nvPicPr>
          <p:cNvPr id="7" name="Picture 6" descr="2584978032_89393347cb_m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3322" y="2428868"/>
            <a:ext cx="2455604" cy="4214842"/>
          </a:xfrm>
          <a:prstGeom prst="rect">
            <a:avLst/>
          </a:prstGeom>
        </p:spPr>
      </p:pic>
      <p:pic>
        <p:nvPicPr>
          <p:cNvPr id="8" name="Picture 7" descr="083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49951" y="2428868"/>
            <a:ext cx="2607933" cy="4214842"/>
          </a:xfrm>
          <a:prstGeom prst="rect">
            <a:avLst/>
          </a:prstGeom>
        </p:spPr>
      </p:pic>
      <p:pic>
        <p:nvPicPr>
          <p:cNvPr id="9" name="Picture 8" descr="kabood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55008" y="2420967"/>
            <a:ext cx="2417520" cy="4222743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8215370" cy="5643602"/>
          </a:xfrm>
        </p:spPr>
        <p:txBody>
          <a:bodyPr>
            <a:normAutofit/>
          </a:bodyPr>
          <a:lstStyle/>
          <a:p>
            <a:pPr algn="ctr">
              <a:buClr>
                <a:schemeClr val="tx1"/>
              </a:buClr>
              <a:buSzPct val="110000"/>
            </a:pPr>
            <a:endParaRPr lang="fa-IR" sz="7200" b="1" dirty="0" smtClean="0">
              <a:cs typeface="B Nazanin" pitchFamily="2" charset="-78"/>
            </a:endParaRPr>
          </a:p>
          <a:p>
            <a:pPr algn="ctr">
              <a:buClr>
                <a:schemeClr val="tx1"/>
              </a:buClr>
              <a:buSzPct val="110000"/>
            </a:pPr>
            <a:r>
              <a:rPr lang="fa-IR" sz="7200" b="1" dirty="0" smtClean="0">
                <a:cs typeface="B Nazanin" pitchFamily="2" charset="-78"/>
              </a:rPr>
              <a:t>پايان</a:t>
            </a:r>
          </a:p>
          <a:p>
            <a:pPr algn="l">
              <a:buClr>
                <a:schemeClr val="tx1"/>
              </a:buClr>
              <a:buSzPct val="110000"/>
            </a:pPr>
            <a:endParaRPr lang="fa-IR" sz="2800" b="1" dirty="0" smtClean="0">
              <a:cs typeface="B Nazanin" pitchFamily="2" charset="-78"/>
            </a:endParaRPr>
          </a:p>
          <a:p>
            <a:pPr algn="l">
              <a:buClr>
                <a:schemeClr val="tx1"/>
              </a:buClr>
              <a:buSzPct val="110000"/>
            </a:pPr>
            <a:endParaRPr lang="fa-IR" sz="2800" b="1" dirty="0" smtClean="0">
              <a:cs typeface="B Nazanin" pitchFamily="2" charset="-78"/>
            </a:endParaRPr>
          </a:p>
          <a:p>
            <a:pPr algn="l">
              <a:buClr>
                <a:schemeClr val="tx1"/>
              </a:buClr>
              <a:buSzPct val="110000"/>
            </a:pPr>
            <a:endParaRPr lang="fa-IR" sz="2800" b="1" dirty="0" smtClean="0">
              <a:cs typeface="B Nazanin" pitchFamily="2" charset="-78"/>
            </a:endParaRPr>
          </a:p>
          <a:p>
            <a:pPr algn="l">
              <a:buClr>
                <a:schemeClr val="tx1"/>
              </a:buClr>
              <a:buSzPct val="110000"/>
            </a:pPr>
            <a:endParaRPr lang="fa-IR" sz="2800" b="1" dirty="0" smtClean="0">
              <a:cs typeface="B Nazanin" pitchFamily="2" charset="-78"/>
            </a:endParaRPr>
          </a:p>
          <a:p>
            <a:pPr algn="l">
              <a:buClr>
                <a:schemeClr val="tx1"/>
              </a:buClr>
              <a:buSzPct val="110000"/>
            </a:pPr>
            <a:r>
              <a:rPr lang="fa-IR" sz="2800" b="1" dirty="0" smtClean="0">
                <a:cs typeface="B Nazanin" pitchFamily="2" charset="-78"/>
              </a:rPr>
              <a:t>...و اما هر پاياني را آغازي ست.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857232"/>
            <a:ext cx="8358246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</a:t>
            </a:r>
            <a:r>
              <a:rPr lang="fa-IR" sz="2400" dirty="0" smtClean="0">
                <a:cs typeface="B Nazanin" pitchFamily="2" charset="-78"/>
              </a:rPr>
              <a:t>مسجد مدینه (622 م)</a:t>
            </a:r>
            <a:r>
              <a:rPr lang="fa-IR" sz="2400" b="1" dirty="0" smtClean="0">
                <a:cs typeface="B Nazanin" pitchFamily="2" charset="-78"/>
              </a:rPr>
              <a:t> </a:t>
            </a:r>
            <a:endParaRPr lang="fa-IR" sz="2400" dirty="0" smtClean="0">
              <a:cs typeface="B Nazanin" pitchFamily="2" charset="-78"/>
            </a:endParaRPr>
          </a:p>
        </p:txBody>
      </p:sp>
      <p:pic>
        <p:nvPicPr>
          <p:cNvPr id="4" name="Picture 3" descr="Picture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3550" y="1553338"/>
            <a:ext cx="7957540" cy="50189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857232"/>
            <a:ext cx="8358246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</a:t>
            </a:r>
            <a:r>
              <a:rPr lang="fa-IR" sz="2400" dirty="0" smtClean="0">
                <a:cs typeface="B Nazanin" pitchFamily="2" charset="-78"/>
              </a:rPr>
              <a:t>مسجد قبا: بخش قدیمی مسجد قبا توسط پیامبر در سال 622 م ساخته شد</a:t>
            </a:r>
            <a:r>
              <a:rPr lang="fa-IR" sz="2400" b="1" dirty="0" smtClean="0">
                <a:cs typeface="B Nazanin" pitchFamily="2" charset="-78"/>
              </a:rPr>
              <a:t> </a:t>
            </a:r>
            <a:endParaRPr lang="fa-IR" sz="2400" dirty="0" smtClean="0">
              <a:cs typeface="B Nazanin" pitchFamily="2" charset="-78"/>
            </a:endParaRPr>
          </a:p>
        </p:txBody>
      </p:sp>
      <p:pic>
        <p:nvPicPr>
          <p:cNvPr id="4" name="Picture 3" descr="Picture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5" y="1571612"/>
            <a:ext cx="8254827" cy="49823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857232"/>
            <a:ext cx="8358246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ویژگیهای معماری شیوۀ خراسانی:</a:t>
            </a:r>
          </a:p>
          <a:p>
            <a:pPr>
              <a:buClr>
                <a:schemeClr val="tx1"/>
              </a:buClr>
            </a:pPr>
            <a:endParaRPr lang="fa-IR" sz="12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1- سادگی بسیار در طراحی</a:t>
            </a: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2- پرهیز از بیهودگی</a:t>
            </a: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3- مردم واری (بناها دارای مقیاس متناسب با عملکرد)</a:t>
            </a: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4- استفاده از مصالح بوم آورد</a:t>
            </a:r>
          </a:p>
          <a:p>
            <a:pPr>
              <a:buClr>
                <a:schemeClr val="tx1"/>
              </a:buClr>
            </a:pPr>
            <a:endParaRPr lang="fa-IR" sz="2400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مسجد جامع فهرج:</a:t>
            </a:r>
          </a:p>
          <a:p>
            <a:pPr>
              <a:buClr>
                <a:schemeClr val="tx1"/>
              </a:buClr>
            </a:pPr>
            <a:endParaRPr lang="fa-IR" sz="12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بازدید استاد پیرنیا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اولین مسجد در ایران (50-60 ه.ق)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دارای ویژگیهای شیوۀ پارتی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از ابتدا برای مسجد ساخته شده</a:t>
            </a:r>
          </a:p>
        </p:txBody>
      </p:sp>
      <p:pic>
        <p:nvPicPr>
          <p:cNvPr id="4" name="Picture 3" descr="IMG_219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3065835"/>
            <a:ext cx="4643470" cy="34826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857232"/>
            <a:ext cx="8358246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ویژگیهای مسجد جامع فهرج:</a:t>
            </a:r>
          </a:p>
          <a:p>
            <a:pPr>
              <a:buClr>
                <a:schemeClr val="tx1"/>
              </a:buClr>
            </a:pPr>
            <a:endParaRPr lang="fa-IR" sz="12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دارای طرح و پلانی ساده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گچبری های شبیه کاخ کسری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مناره الحاقی در قرن 4و5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قوس ها بیضی و طاق ها آهنگ (ساسانی)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ستونهای قطور چهارگوش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حیاط کوچک و شبستان جنوبی سه دهانه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شرق و غرب حیاط دو دهانه رواق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دو ورودی، شمالی(اصلی) و غربی(الحاقی)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خواستگاه قوس شکنجی (اندلس و مغرب)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نقش گچی درهای ساسانی بر دیوار شرقی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استفاده از نقش کنگره های تخت جمشید</a:t>
            </a:r>
          </a:p>
          <a:p>
            <a:pPr>
              <a:buClr>
                <a:schemeClr val="tx1"/>
              </a:buClr>
            </a:pPr>
            <a:endParaRPr lang="fa-IR" sz="2400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Tx/>
              <a:buChar char="-"/>
            </a:pPr>
            <a:endParaRPr lang="fa-IR" sz="2400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</a:pPr>
            <a:endParaRPr lang="fa-IR" sz="1200" b="1" dirty="0" smtClean="0">
              <a:cs typeface="B Nazanin" pitchFamily="2" charset="-78"/>
            </a:endParaRPr>
          </a:p>
        </p:txBody>
      </p:sp>
      <p:pic>
        <p:nvPicPr>
          <p:cNvPr id="5" name="Picture 4" descr="Picture3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8224" y="2718650"/>
            <a:ext cx="3956586" cy="3882178"/>
          </a:xfrm>
          <a:prstGeom prst="rect">
            <a:avLst/>
          </a:prstGeom>
        </p:spPr>
      </p:pic>
      <p:pic>
        <p:nvPicPr>
          <p:cNvPr id="7" name="Picture 6" descr="Picture3 001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36147" y="714356"/>
            <a:ext cx="3178663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اسلامی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857232"/>
            <a:ext cx="8358246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</a:t>
            </a:r>
            <a:r>
              <a:rPr lang="fa-IR" sz="2400" dirty="0" smtClean="0">
                <a:cs typeface="B Nazanin" pitchFamily="2" charset="-78"/>
              </a:rPr>
              <a:t>مسجد جامع فهرج</a:t>
            </a:r>
          </a:p>
        </p:txBody>
      </p:sp>
      <p:pic>
        <p:nvPicPr>
          <p:cNvPr id="4" name="Picture 3" descr="Picture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1576023"/>
            <a:ext cx="6215106" cy="4996249"/>
          </a:xfrm>
          <a:prstGeom prst="rect">
            <a:avLst/>
          </a:prstGeom>
        </p:spPr>
      </p:pic>
      <p:pic>
        <p:nvPicPr>
          <p:cNvPr id="5" name="Picture 4" descr="Picture4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46684" y="1571612"/>
            <a:ext cx="1697282" cy="500066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1848</TotalTime>
  <Words>2003</Words>
  <Application>Microsoft Office PowerPoint</Application>
  <PresentationFormat>On-screen Show (4:3)</PresentationFormat>
  <Paragraphs>311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Flow</vt:lpstr>
      <vt:lpstr>اوست كه معمار است</vt:lpstr>
      <vt:lpstr>معماری اسلامی</vt:lpstr>
      <vt:lpstr>معماری اسلامی</vt:lpstr>
      <vt:lpstr>معماری اسلامی</vt:lpstr>
      <vt:lpstr>معماری اسلامی</vt:lpstr>
      <vt:lpstr>معماری اسلامی</vt:lpstr>
      <vt:lpstr>معماری اسلامی</vt:lpstr>
      <vt:lpstr>معماری اسلامی</vt:lpstr>
      <vt:lpstr>معماری اسلامی</vt:lpstr>
      <vt:lpstr>معماری اسلامی</vt:lpstr>
      <vt:lpstr>معماری اسلامی</vt:lpstr>
      <vt:lpstr>معماری اسلامی</vt:lpstr>
      <vt:lpstr>معماری اسلامی</vt:lpstr>
      <vt:lpstr>معماری اسلامی</vt:lpstr>
      <vt:lpstr>معماری اسلامی</vt:lpstr>
      <vt:lpstr>معماری اسلامی</vt:lpstr>
      <vt:lpstr>معماری اسلامی</vt:lpstr>
      <vt:lpstr>معماری اسلامی</vt:lpstr>
      <vt:lpstr>معماری اسلامی</vt:lpstr>
      <vt:lpstr>معماری اسلامی</vt:lpstr>
      <vt:lpstr>معماری اسلامی</vt:lpstr>
      <vt:lpstr>معماری اسلامی</vt:lpstr>
      <vt:lpstr>معماری اسلامی</vt:lpstr>
      <vt:lpstr>معماری اسلامی</vt:lpstr>
      <vt:lpstr>معماری اسلامی</vt:lpstr>
      <vt:lpstr>معماری اسلامی</vt:lpstr>
      <vt:lpstr>معماری اسلامی</vt:lpstr>
      <vt:lpstr>معماری اسلامی</vt:lpstr>
      <vt:lpstr>معماری اسلامی</vt:lpstr>
      <vt:lpstr>معماری اسلامی</vt:lpstr>
      <vt:lpstr>معماری اسلامی</vt:lpstr>
      <vt:lpstr>معماری اسلامی</vt:lpstr>
      <vt:lpstr>معماری اسلامی</vt:lpstr>
      <vt:lpstr>معماری اسلامی</vt:lpstr>
      <vt:lpstr>معماری اسلامی</vt:lpstr>
      <vt:lpstr>معماری اسلامی</vt:lpstr>
      <vt:lpstr>معماری اسلامی</vt:lpstr>
      <vt:lpstr>معماری اسلامی</vt:lpstr>
      <vt:lpstr>معماری اسلامی</vt:lpstr>
      <vt:lpstr>معماری اسلامی</vt:lpstr>
      <vt:lpstr>معماری اسلامی</vt:lpstr>
      <vt:lpstr>معماری اسلامی</vt:lpstr>
      <vt:lpstr>معماری اسلامی</vt:lpstr>
      <vt:lpstr>معماری اسلامی</vt:lpstr>
      <vt:lpstr>معماری اسلامی</vt:lpstr>
    </vt:vector>
  </TitlesOfParts>
  <Company>MRTsoft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AHMAD</dc:creator>
  <cp:lastModifiedBy>Ws0</cp:lastModifiedBy>
  <cp:revision>193</cp:revision>
  <dcterms:created xsi:type="dcterms:W3CDTF">2010-03-28T06:21:09Z</dcterms:created>
  <dcterms:modified xsi:type="dcterms:W3CDTF">2010-05-01T16:39:01Z</dcterms:modified>
</cp:coreProperties>
</file>