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9" r:id="rId4"/>
    <p:sldId id="414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8" r:id="rId36"/>
    <p:sldId id="531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533" r:id="rId61"/>
    <p:sldId id="538" r:id="rId62"/>
    <p:sldId id="537" r:id="rId63"/>
    <p:sldId id="472" r:id="rId64"/>
    <p:sldId id="539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86" r:id="rId76"/>
    <p:sldId id="487" r:id="rId77"/>
    <p:sldId id="488" r:id="rId78"/>
    <p:sldId id="489" r:id="rId79"/>
    <p:sldId id="490" r:id="rId80"/>
    <p:sldId id="491" r:id="rId81"/>
    <p:sldId id="492" r:id="rId82"/>
    <p:sldId id="493" r:id="rId83"/>
    <p:sldId id="494" r:id="rId84"/>
    <p:sldId id="495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16" r:id="rId106"/>
    <p:sldId id="517" r:id="rId107"/>
    <p:sldId id="518" r:id="rId108"/>
    <p:sldId id="519" r:id="rId109"/>
    <p:sldId id="520" r:id="rId110"/>
    <p:sldId id="521" r:id="rId111"/>
    <p:sldId id="522" r:id="rId112"/>
    <p:sldId id="523" r:id="rId113"/>
    <p:sldId id="524" r:id="rId114"/>
    <p:sldId id="525" r:id="rId115"/>
    <p:sldId id="526" r:id="rId116"/>
    <p:sldId id="527" r:id="rId117"/>
    <p:sldId id="528" r:id="rId118"/>
    <p:sldId id="529" r:id="rId119"/>
    <p:sldId id="530" r:id="rId120"/>
    <p:sldId id="540" r:id="rId12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5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3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25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25.wmf"/><Relationship Id="rId9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30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41.wmf"/><Relationship Id="rId1" Type="http://schemas.openxmlformats.org/officeDocument/2006/relationships/image" Target="../media/image138.wmf"/><Relationship Id="rId4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4" Type="http://schemas.openxmlformats.org/officeDocument/2006/relationships/image" Target="../media/image19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188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188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4" Type="http://schemas.openxmlformats.org/officeDocument/2006/relationships/image" Target="../media/image240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3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4" Type="http://schemas.openxmlformats.org/officeDocument/2006/relationships/image" Target="../media/image246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47.wmf"/><Relationship Id="rId1" Type="http://schemas.openxmlformats.org/officeDocument/2006/relationships/image" Target="../media/image244.wmf"/><Relationship Id="rId4" Type="http://schemas.openxmlformats.org/officeDocument/2006/relationships/image" Target="../media/image24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5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4" Type="http://schemas.openxmlformats.org/officeDocument/2006/relationships/image" Target="../media/image259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6.wmf"/><Relationship Id="rId1" Type="http://schemas.openxmlformats.org/officeDocument/2006/relationships/image" Target="../media/image261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7.wmf"/><Relationship Id="rId1" Type="http://schemas.openxmlformats.org/officeDocument/2006/relationships/image" Target="../media/image265.wmf"/><Relationship Id="rId4" Type="http://schemas.openxmlformats.org/officeDocument/2006/relationships/image" Target="../media/image271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Relationship Id="rId6" Type="http://schemas.openxmlformats.org/officeDocument/2006/relationships/image" Target="../media/image277.wmf"/><Relationship Id="rId5" Type="http://schemas.openxmlformats.org/officeDocument/2006/relationships/image" Target="../media/image276.wmf"/><Relationship Id="rId4" Type="http://schemas.openxmlformats.org/officeDocument/2006/relationships/image" Target="../media/image275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image" Target="../media/image280.wmf"/><Relationship Id="rId7" Type="http://schemas.openxmlformats.org/officeDocument/2006/relationships/image" Target="../media/image283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Relationship Id="rId6" Type="http://schemas.openxmlformats.org/officeDocument/2006/relationships/image" Target="../media/image282.wmf"/><Relationship Id="rId5" Type="http://schemas.openxmlformats.org/officeDocument/2006/relationships/image" Target="../media/image275.wmf"/><Relationship Id="rId10" Type="http://schemas.openxmlformats.org/officeDocument/2006/relationships/image" Target="../media/image286.wmf"/><Relationship Id="rId4" Type="http://schemas.openxmlformats.org/officeDocument/2006/relationships/image" Target="../media/image281.wmf"/><Relationship Id="rId9" Type="http://schemas.openxmlformats.org/officeDocument/2006/relationships/image" Target="../media/image285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wmf"/><Relationship Id="rId1" Type="http://schemas.openxmlformats.org/officeDocument/2006/relationships/image" Target="../media/image287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6" Type="http://schemas.openxmlformats.org/officeDocument/2006/relationships/image" Target="../media/image303.wmf"/><Relationship Id="rId5" Type="http://schemas.openxmlformats.org/officeDocument/2006/relationships/image" Target="../media/image302.wmf"/><Relationship Id="rId4" Type="http://schemas.openxmlformats.org/officeDocument/2006/relationships/image" Target="../media/image30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5" Type="http://schemas.openxmlformats.org/officeDocument/2006/relationships/image" Target="../media/image310.wmf"/><Relationship Id="rId4" Type="http://schemas.openxmlformats.org/officeDocument/2006/relationships/image" Target="../media/image30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wmf"/><Relationship Id="rId2" Type="http://schemas.openxmlformats.org/officeDocument/2006/relationships/image" Target="../media/image316.wmf"/><Relationship Id="rId1" Type="http://schemas.openxmlformats.org/officeDocument/2006/relationships/image" Target="../media/image315.wmf"/><Relationship Id="rId4" Type="http://schemas.openxmlformats.org/officeDocument/2006/relationships/image" Target="../media/image318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9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wmf"/><Relationship Id="rId1" Type="http://schemas.openxmlformats.org/officeDocument/2006/relationships/image" Target="../media/image320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4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2" Type="http://schemas.openxmlformats.org/officeDocument/2006/relationships/image" Target="../media/image327.wmf"/><Relationship Id="rId1" Type="http://schemas.openxmlformats.org/officeDocument/2006/relationships/image" Target="../media/image326.wmf"/><Relationship Id="rId4" Type="http://schemas.openxmlformats.org/officeDocument/2006/relationships/image" Target="../media/image329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303184" y="-382588"/>
            <a:ext cx="15879235" cy="4724401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 userDrawn="1"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8285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33519-EC02-4836-BEFC-0F458DB96615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75829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B836B-5DD1-41E4-BA3E-268EEF099B2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91695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-315913"/>
            <a:ext cx="2436283" cy="6257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-315913"/>
            <a:ext cx="7112000" cy="62579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58BA2-3484-4A05-A9EC-6788EF290AF4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90465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6684" y="-315913"/>
            <a:ext cx="9751483" cy="6257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61BFD-FAB7-412C-9375-A5B591B8501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72205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303184" y="-382588"/>
            <a:ext cx="15879235" cy="4724401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 userDrawn="1"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8285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33519-EC02-4836-BEFC-0F458DB96615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84660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1CAC-822E-4CC6-85C8-8D72544D51C9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53296"/>
      </p:ext>
    </p:extLst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3A45-FD8C-4D05-A575-EC71FC0440E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2191"/>
      </p:ext>
    </p:extLst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4B425-38C8-4269-930A-20B40E812886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2611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7054E-2C2B-40BC-B56E-28868682802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88585"/>
      </p:ext>
    </p:extLst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10811-EF14-4F32-8643-41321C9EF34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29217"/>
      </p:ext>
    </p:extLst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BBEB8-704C-46F1-AB8F-13998D38DFF8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93241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1CAC-822E-4CC6-85C8-8D72544D51C9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26827"/>
      </p:ext>
    </p:extLst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30C5A-ADF1-4C66-BAFD-F58C9CFAB900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02444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09207-4BD2-46BB-ABC7-72D8552E30B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63664"/>
      </p:ext>
    </p:extLst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B836B-5DD1-41E4-BA3E-268EEF099B2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37250"/>
      </p:ext>
    </p:extLst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-315913"/>
            <a:ext cx="2436283" cy="6257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-315913"/>
            <a:ext cx="7112000" cy="62579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58BA2-3484-4A05-A9EC-6788EF290AF4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93882"/>
      </p:ext>
    </p:extLst>
  </p:cSld>
  <p:clrMapOvr>
    <a:masterClrMapping/>
  </p:clrMapOvr>
  <p:transition spd="med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6684" y="-315913"/>
            <a:ext cx="9751483" cy="6257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61BFD-FAB7-412C-9375-A5B591B8501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4305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13A45-FD8C-4D05-A575-EC71FC0440E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9004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4B425-38C8-4269-930A-20B40E812886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76965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7054E-2C2B-40BC-B56E-28868682802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7351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10811-EF14-4F32-8643-41321C9EF34B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76261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BBEB8-704C-46F1-AB8F-13998D38DFF8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75726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30C5A-ADF1-4C66-BAFD-F58C9CFAB900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95799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09207-4BD2-46BB-ABC7-72D8552E30B7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49159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-271463"/>
            <a:ext cx="15900400" cy="3810001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 userDrawn="1"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 userDrawn="1"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 userDrawn="1"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-315913"/>
            <a:ext cx="9751483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1840E-7ADC-4619-9F5E-C2B183D76028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64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-271463"/>
            <a:ext cx="15900400" cy="3810001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 userDrawn="1"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 userDrawn="1"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 userDrawn="1"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-315913"/>
            <a:ext cx="9751483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1840E-7ADC-4619-9F5E-C2B183D76028}" type="slidenum">
              <a:rPr lang="ar-SA" smtClean="0">
                <a:solidFill>
                  <a:srgbClr val="FFFFFF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36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284.wmf"/><Relationship Id="rId3" Type="http://schemas.openxmlformats.org/officeDocument/2006/relationships/oleObject" Target="../embeddings/oleObject308.bin"/><Relationship Id="rId21" Type="http://schemas.openxmlformats.org/officeDocument/2006/relationships/oleObject" Target="../embeddings/oleObject317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275.wmf"/><Relationship Id="rId17" Type="http://schemas.openxmlformats.org/officeDocument/2006/relationships/oleObject" Target="../embeddings/oleObject315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83.wmf"/><Relationship Id="rId20" Type="http://schemas.openxmlformats.org/officeDocument/2006/relationships/image" Target="../media/image285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79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10" Type="http://schemas.openxmlformats.org/officeDocument/2006/relationships/image" Target="../media/image281.wmf"/><Relationship Id="rId19" Type="http://schemas.openxmlformats.org/officeDocument/2006/relationships/oleObject" Target="../embeddings/oleObject316.bin"/><Relationship Id="rId4" Type="http://schemas.openxmlformats.org/officeDocument/2006/relationships/image" Target="../media/image278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282.wmf"/><Relationship Id="rId22" Type="http://schemas.openxmlformats.org/officeDocument/2006/relationships/image" Target="../media/image286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319.bin"/><Relationship Id="rId4" Type="http://schemas.openxmlformats.org/officeDocument/2006/relationships/image" Target="../media/image287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325.bin"/><Relationship Id="rId18" Type="http://schemas.openxmlformats.org/officeDocument/2006/relationships/image" Target="../media/image296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293.wmf"/><Relationship Id="rId17" Type="http://schemas.openxmlformats.org/officeDocument/2006/relationships/oleObject" Target="../embeddings/oleObject327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95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21.bin"/><Relationship Id="rId15" Type="http://schemas.openxmlformats.org/officeDocument/2006/relationships/oleObject" Target="../embeddings/oleObject326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294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297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13" Type="http://schemas.openxmlformats.org/officeDocument/2006/relationships/oleObject" Target="../embeddings/oleObject334.bin"/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1.bin"/><Relationship Id="rId12" Type="http://schemas.openxmlformats.org/officeDocument/2006/relationships/image" Target="../media/image30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99.wmf"/><Relationship Id="rId11" Type="http://schemas.openxmlformats.org/officeDocument/2006/relationships/oleObject" Target="../embeddings/oleObject333.bin"/><Relationship Id="rId5" Type="http://schemas.openxmlformats.org/officeDocument/2006/relationships/oleObject" Target="../embeddings/oleObject330.bin"/><Relationship Id="rId10" Type="http://schemas.openxmlformats.org/officeDocument/2006/relationships/image" Target="../media/image301.wmf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332.bin"/><Relationship Id="rId14" Type="http://schemas.openxmlformats.org/officeDocument/2006/relationships/image" Target="../media/image303.w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305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3" Type="http://schemas.openxmlformats.org/officeDocument/2006/relationships/oleObject" Target="../embeddings/oleObject336.bin"/><Relationship Id="rId7" Type="http://schemas.openxmlformats.org/officeDocument/2006/relationships/oleObject" Target="../embeddings/oleObject338.bin"/><Relationship Id="rId12" Type="http://schemas.openxmlformats.org/officeDocument/2006/relationships/image" Target="../media/image31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07.wmf"/><Relationship Id="rId11" Type="http://schemas.openxmlformats.org/officeDocument/2006/relationships/oleObject" Target="../embeddings/oleObject340.bin"/><Relationship Id="rId5" Type="http://schemas.openxmlformats.org/officeDocument/2006/relationships/oleObject" Target="../embeddings/oleObject337.bin"/><Relationship Id="rId10" Type="http://schemas.openxmlformats.org/officeDocument/2006/relationships/image" Target="../media/image309.wmf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339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oleObject" Target="../embeddings/oleObject341.bin"/><Relationship Id="rId7" Type="http://schemas.openxmlformats.org/officeDocument/2006/relationships/oleObject" Target="../embeddings/oleObject34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12.wmf"/><Relationship Id="rId5" Type="http://schemas.openxmlformats.org/officeDocument/2006/relationships/oleObject" Target="../embeddings/oleObject342.bin"/><Relationship Id="rId4" Type="http://schemas.openxmlformats.org/officeDocument/2006/relationships/image" Target="../media/image3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19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oleObject" Target="../embeddings/oleObject344.bin"/><Relationship Id="rId7" Type="http://schemas.openxmlformats.org/officeDocument/2006/relationships/oleObject" Target="../embeddings/oleObject34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16.wmf"/><Relationship Id="rId5" Type="http://schemas.openxmlformats.org/officeDocument/2006/relationships/oleObject" Target="../embeddings/oleObject345.bin"/><Relationship Id="rId10" Type="http://schemas.openxmlformats.org/officeDocument/2006/relationships/image" Target="../media/image318.wmf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34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319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21.wmf"/><Relationship Id="rId5" Type="http://schemas.openxmlformats.org/officeDocument/2006/relationships/oleObject" Target="../embeddings/oleObject350.bin"/><Relationship Id="rId4" Type="http://schemas.openxmlformats.org/officeDocument/2006/relationships/image" Target="../media/image320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52.bin"/><Relationship Id="rId4" Type="http://schemas.openxmlformats.org/officeDocument/2006/relationships/image" Target="../media/image322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324.w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3" Type="http://schemas.openxmlformats.org/officeDocument/2006/relationships/oleObject" Target="../embeddings/oleObject354.bin"/><Relationship Id="rId7" Type="http://schemas.openxmlformats.org/officeDocument/2006/relationships/oleObject" Target="../embeddings/oleObject35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27.wmf"/><Relationship Id="rId5" Type="http://schemas.openxmlformats.org/officeDocument/2006/relationships/oleObject" Target="../embeddings/oleObject355.bin"/><Relationship Id="rId10" Type="http://schemas.openxmlformats.org/officeDocument/2006/relationships/image" Target="../media/image329.wmf"/><Relationship Id="rId4" Type="http://schemas.openxmlformats.org/officeDocument/2006/relationships/image" Target="../media/image326.wmf"/><Relationship Id="rId9" Type="http://schemas.openxmlformats.org/officeDocument/2006/relationships/oleObject" Target="../embeddings/oleObject357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330.wmf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mailto:ehsanpakmaram13701@gmail.com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3.wmf"/><Relationship Id="rId2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4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11" Type="http://schemas.openxmlformats.org/officeDocument/2006/relationships/image" Target="../media/image71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0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9.wmf"/><Relationship Id="rId20" Type="http://schemas.openxmlformats.org/officeDocument/2006/relationships/oleObject" Target="../embeddings/oleObject12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1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2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2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4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40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42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5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6.bin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45.wmf"/><Relationship Id="rId5" Type="http://schemas.openxmlformats.org/officeDocument/2006/relationships/oleObject" Target="../embeddings/oleObject154.bin"/><Relationship Id="rId10" Type="http://schemas.openxmlformats.org/officeDocument/2006/relationships/oleObject" Target="../embeddings/oleObject158.bin"/><Relationship Id="rId4" Type="http://schemas.openxmlformats.org/officeDocument/2006/relationships/image" Target="../media/image143.wmf"/><Relationship Id="rId9" Type="http://schemas.openxmlformats.org/officeDocument/2006/relationships/image" Target="../media/image14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6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72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5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178.bin"/><Relationship Id="rId18" Type="http://schemas.openxmlformats.org/officeDocument/2006/relationships/oleObject" Target="../embeddings/oleObject182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63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161.wmf"/><Relationship Id="rId19" Type="http://schemas.openxmlformats.org/officeDocument/2006/relationships/oleObject" Target="../embeddings/oleObject183.bin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7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8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71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9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7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76.png"/><Relationship Id="rId4" Type="http://schemas.openxmlformats.org/officeDocument/2006/relationships/image" Target="../media/image17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201.bin"/><Relationship Id="rId18" Type="http://schemas.openxmlformats.org/officeDocument/2006/relationships/image" Target="../media/image184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83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18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87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0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19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0" Type="http://schemas.openxmlformats.org/officeDocument/2006/relationships/image" Target="../media/image195.wmf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21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98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03.png"/><Relationship Id="rId4" Type="http://schemas.openxmlformats.org/officeDocument/2006/relationships/image" Target="../media/image202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20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06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209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23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2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28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oleObject" Target="../embeddings/oleObject235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2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17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10" Type="http://schemas.openxmlformats.org/officeDocument/2006/relationships/image" Target="../media/image219.wmf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2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222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oleObject" Target="../embeddings/oleObject238.bin"/><Relationship Id="rId7" Type="http://schemas.openxmlformats.org/officeDocument/2006/relationships/image" Target="../media/image22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223.wmf"/><Relationship Id="rId9" Type="http://schemas.openxmlformats.org/officeDocument/2006/relationships/image" Target="../media/image22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227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22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243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245.bin"/><Relationship Id="rId4" Type="http://schemas.openxmlformats.org/officeDocument/2006/relationships/image" Target="../media/image188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235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5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41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38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240.wmf"/><Relationship Id="rId4" Type="http://schemas.openxmlformats.org/officeDocument/2006/relationships/image" Target="../media/image237.wmf"/><Relationship Id="rId9" Type="http://schemas.openxmlformats.org/officeDocument/2006/relationships/oleObject" Target="../embeddings/oleObject25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7" Type="http://schemas.openxmlformats.org/officeDocument/2006/relationships/image" Target="../media/image24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38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2.bin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45.wmf"/><Relationship Id="rId11" Type="http://schemas.openxmlformats.org/officeDocument/2006/relationships/image" Target="../media/image246.wmf"/><Relationship Id="rId5" Type="http://schemas.openxmlformats.org/officeDocument/2006/relationships/oleObject" Target="../embeddings/oleObject261.bin"/><Relationship Id="rId10" Type="http://schemas.openxmlformats.org/officeDocument/2006/relationships/oleObject" Target="../embeddings/oleObject264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6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7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248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69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13" Type="http://schemas.openxmlformats.org/officeDocument/2006/relationships/oleObject" Target="../embeddings/oleObject276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255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57.wmf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59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280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260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62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0" Type="http://schemas.openxmlformats.org/officeDocument/2006/relationships/image" Target="../media/image264.wmf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285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13" Type="http://schemas.openxmlformats.org/officeDocument/2006/relationships/oleObject" Target="../embeddings/oleObject293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oleObject" Target="../embeddings/oleObject292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68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66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5" Type="http://schemas.openxmlformats.org/officeDocument/2006/relationships/oleObject" Target="../embeddings/oleObject295.bin"/><Relationship Id="rId10" Type="http://schemas.openxmlformats.org/officeDocument/2006/relationships/image" Target="../media/image267.wmf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290.bin"/><Relationship Id="rId14" Type="http://schemas.openxmlformats.org/officeDocument/2006/relationships/oleObject" Target="../embeddings/oleObject294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9.bin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12" Type="http://schemas.openxmlformats.org/officeDocument/2006/relationships/image" Target="../media/image271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67.wmf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7.bin"/><Relationship Id="rId10" Type="http://schemas.openxmlformats.org/officeDocument/2006/relationships/image" Target="../media/image270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300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13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27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73.wmf"/><Relationship Id="rId11" Type="http://schemas.openxmlformats.org/officeDocument/2006/relationships/oleObject" Target="../embeddings/oleObject306.bin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275.wmf"/><Relationship Id="rId4" Type="http://schemas.openxmlformats.org/officeDocument/2006/relationships/image" Target="../media/image272.wmf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27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78" y="-250599"/>
            <a:ext cx="9751483" cy="1143001"/>
          </a:xfrm>
        </p:spPr>
        <p:txBody>
          <a:bodyPr/>
          <a:lstStyle/>
          <a:p>
            <a:pPr algn="ctr"/>
            <a:r>
              <a:rPr lang="fa-IR" sz="5400" dirty="0" smtClean="0"/>
              <a:t>بسم الله الرحمن الرحیم</a:t>
            </a:r>
            <a:endParaRPr lang="fa-I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21419" y="2792141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fa-IR" dirty="0" smtClean="0"/>
          </a:p>
          <a:p>
            <a:r>
              <a:rPr lang="fa-IR" sz="4300" dirty="0" smtClean="0">
                <a:solidFill>
                  <a:srgbClr val="00B050"/>
                </a:solidFill>
              </a:rPr>
              <a:t>ریاضی عمومی 1</a:t>
            </a:r>
          </a:p>
          <a:p>
            <a:endParaRPr lang="fa-IR" dirty="0"/>
          </a:p>
          <a:p>
            <a:r>
              <a:rPr lang="fa-IR" sz="3100" dirty="0" smtClean="0">
                <a:solidFill>
                  <a:srgbClr val="00B050"/>
                </a:solidFill>
              </a:rPr>
              <a:t>                                                                                    </a:t>
            </a:r>
            <a:r>
              <a:rPr lang="fa-IR" sz="3100" dirty="0" smtClean="0">
                <a:solidFill>
                  <a:srgbClr val="002060"/>
                </a:solidFill>
              </a:rPr>
              <a:t> پاک مرا</a:t>
            </a:r>
            <a:r>
              <a:rPr lang="fa-IR" sz="2800" dirty="0" smtClean="0">
                <a:solidFill>
                  <a:srgbClr val="002060"/>
                </a:solidFill>
              </a:rPr>
              <a:t>م</a:t>
            </a:r>
            <a:endParaRPr lang="fa-I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0239"/>
      </p:ext>
    </p:extLst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</a:t>
            </a:r>
            <a:r>
              <a:rPr lang="fa-IR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دوم </a:t>
            </a:r>
          </a:p>
        </p:txBody>
      </p:sp>
    </p:spTree>
    <p:extLst>
      <p:ext uri="{BB962C8B-B14F-4D97-AF65-F5344CB8AC3E}">
        <p14:creationId xmlns:p14="http://schemas.microsoft.com/office/powerpoint/2010/main" val="16102199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6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256005" name="Line 11"/>
          <p:cNvSpPr>
            <a:spLocks noChangeShapeType="1"/>
          </p:cNvSpPr>
          <p:nvPr/>
        </p:nvSpPr>
        <p:spPr bwMode="auto">
          <a:xfrm>
            <a:off x="3983038" y="3660775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06" name="Line 12"/>
          <p:cNvSpPr>
            <a:spLocks noChangeShapeType="1"/>
          </p:cNvSpPr>
          <p:nvPr/>
        </p:nvSpPr>
        <p:spPr bwMode="auto">
          <a:xfrm>
            <a:off x="3297238" y="5641975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07" name="Line 13"/>
          <p:cNvSpPr>
            <a:spLocks noChangeShapeType="1"/>
          </p:cNvSpPr>
          <p:nvPr/>
        </p:nvSpPr>
        <p:spPr bwMode="auto">
          <a:xfrm>
            <a:off x="3830638" y="59467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08" name="Line 14"/>
          <p:cNvSpPr>
            <a:spLocks noChangeShapeType="1"/>
          </p:cNvSpPr>
          <p:nvPr/>
        </p:nvSpPr>
        <p:spPr bwMode="auto">
          <a:xfrm>
            <a:off x="3830638" y="54133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09" name="Line 15"/>
          <p:cNvSpPr>
            <a:spLocks noChangeShapeType="1"/>
          </p:cNvSpPr>
          <p:nvPr/>
        </p:nvSpPr>
        <p:spPr bwMode="auto">
          <a:xfrm>
            <a:off x="3830638" y="51085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0" name="Line 16"/>
          <p:cNvSpPr>
            <a:spLocks noChangeShapeType="1"/>
          </p:cNvSpPr>
          <p:nvPr/>
        </p:nvSpPr>
        <p:spPr bwMode="auto">
          <a:xfrm>
            <a:off x="3830638" y="48037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1" name="Line 17"/>
          <p:cNvSpPr>
            <a:spLocks noChangeShapeType="1"/>
          </p:cNvSpPr>
          <p:nvPr/>
        </p:nvSpPr>
        <p:spPr bwMode="auto">
          <a:xfrm>
            <a:off x="3830638" y="44989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2" name="Line 18"/>
          <p:cNvSpPr>
            <a:spLocks noChangeShapeType="1"/>
          </p:cNvSpPr>
          <p:nvPr/>
        </p:nvSpPr>
        <p:spPr bwMode="auto">
          <a:xfrm>
            <a:off x="3830638" y="41941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3" name="Line 19"/>
          <p:cNvSpPr>
            <a:spLocks noChangeShapeType="1"/>
          </p:cNvSpPr>
          <p:nvPr/>
        </p:nvSpPr>
        <p:spPr bwMode="auto">
          <a:xfrm>
            <a:off x="3678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4" name="Line 20"/>
          <p:cNvSpPr>
            <a:spLocks noChangeShapeType="1"/>
          </p:cNvSpPr>
          <p:nvPr/>
        </p:nvSpPr>
        <p:spPr bwMode="auto">
          <a:xfrm>
            <a:off x="4287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5" name="Line 21"/>
          <p:cNvSpPr>
            <a:spLocks noChangeShapeType="1"/>
          </p:cNvSpPr>
          <p:nvPr/>
        </p:nvSpPr>
        <p:spPr bwMode="auto">
          <a:xfrm>
            <a:off x="4592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6" name="Line 22"/>
          <p:cNvSpPr>
            <a:spLocks noChangeShapeType="1"/>
          </p:cNvSpPr>
          <p:nvPr/>
        </p:nvSpPr>
        <p:spPr bwMode="auto">
          <a:xfrm>
            <a:off x="4897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7" name="Line 23"/>
          <p:cNvSpPr>
            <a:spLocks noChangeShapeType="1"/>
          </p:cNvSpPr>
          <p:nvPr/>
        </p:nvSpPr>
        <p:spPr bwMode="auto">
          <a:xfrm>
            <a:off x="5202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8" name="Line 24"/>
          <p:cNvSpPr>
            <a:spLocks noChangeShapeType="1"/>
          </p:cNvSpPr>
          <p:nvPr/>
        </p:nvSpPr>
        <p:spPr bwMode="auto">
          <a:xfrm>
            <a:off x="5507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19" name="Line 25"/>
          <p:cNvSpPr>
            <a:spLocks noChangeShapeType="1"/>
          </p:cNvSpPr>
          <p:nvPr/>
        </p:nvSpPr>
        <p:spPr bwMode="auto">
          <a:xfrm>
            <a:off x="5735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0" name="Line 26"/>
          <p:cNvSpPr>
            <a:spLocks noChangeShapeType="1"/>
          </p:cNvSpPr>
          <p:nvPr/>
        </p:nvSpPr>
        <p:spPr bwMode="auto">
          <a:xfrm>
            <a:off x="5964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1" name="Line 27"/>
          <p:cNvSpPr>
            <a:spLocks noChangeShapeType="1"/>
          </p:cNvSpPr>
          <p:nvPr/>
        </p:nvSpPr>
        <p:spPr bwMode="auto">
          <a:xfrm>
            <a:off x="6192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2" name="Line 28"/>
          <p:cNvSpPr>
            <a:spLocks noChangeShapeType="1"/>
          </p:cNvSpPr>
          <p:nvPr/>
        </p:nvSpPr>
        <p:spPr bwMode="auto">
          <a:xfrm>
            <a:off x="6421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3" name="Line 29"/>
          <p:cNvSpPr>
            <a:spLocks noChangeShapeType="1"/>
          </p:cNvSpPr>
          <p:nvPr/>
        </p:nvSpPr>
        <p:spPr bwMode="auto">
          <a:xfrm>
            <a:off x="6650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54" name="Line 30"/>
          <p:cNvSpPr>
            <a:spLocks noChangeShapeType="1"/>
          </p:cNvSpPr>
          <p:nvPr/>
        </p:nvSpPr>
        <p:spPr bwMode="auto">
          <a:xfrm flipV="1">
            <a:off x="3143250" y="2333625"/>
            <a:ext cx="4343400" cy="4114800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55" name="Text Box 31"/>
          <p:cNvSpPr txBox="1">
            <a:spLocks noChangeArrowheads="1"/>
          </p:cNvSpPr>
          <p:nvPr/>
        </p:nvSpPr>
        <p:spPr bwMode="auto">
          <a:xfrm>
            <a:off x="7896225" y="2149475"/>
            <a:ext cx="1752600" cy="23083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fa-IR" sz="3200">
                <a:solidFill>
                  <a:srgbClr val="339933"/>
                </a:solidFill>
                <a:latin typeface="Times New Roman" panose="02020603050405020304" pitchFamily="18" charset="0"/>
                <a:cs typeface="Nazanin" pitchFamily="2" charset="0"/>
              </a:rPr>
              <a:t>نيمساز ربع اول و سوم</a:t>
            </a:r>
            <a:r>
              <a:rPr lang="en-US" altLang="fa-IR" sz="320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3200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</a:p>
        </p:txBody>
      </p:sp>
      <p:sp>
        <p:nvSpPr>
          <p:cNvPr id="256026" name="Line 32"/>
          <p:cNvSpPr>
            <a:spLocks noChangeShapeType="1"/>
          </p:cNvSpPr>
          <p:nvPr/>
        </p:nvSpPr>
        <p:spPr bwMode="auto">
          <a:xfrm>
            <a:off x="8859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7" name="Line 33"/>
          <p:cNvSpPr>
            <a:spLocks noChangeShapeType="1"/>
          </p:cNvSpPr>
          <p:nvPr/>
        </p:nvSpPr>
        <p:spPr bwMode="auto">
          <a:xfrm>
            <a:off x="8555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8" name="Line 34"/>
          <p:cNvSpPr>
            <a:spLocks noChangeShapeType="1"/>
          </p:cNvSpPr>
          <p:nvPr/>
        </p:nvSpPr>
        <p:spPr bwMode="auto">
          <a:xfrm>
            <a:off x="8250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29" name="Line 35"/>
          <p:cNvSpPr>
            <a:spLocks noChangeShapeType="1"/>
          </p:cNvSpPr>
          <p:nvPr/>
        </p:nvSpPr>
        <p:spPr bwMode="auto">
          <a:xfrm>
            <a:off x="7945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0" name="Line 36"/>
          <p:cNvSpPr>
            <a:spLocks noChangeShapeType="1"/>
          </p:cNvSpPr>
          <p:nvPr/>
        </p:nvSpPr>
        <p:spPr bwMode="auto">
          <a:xfrm>
            <a:off x="7640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1" name="Line 37"/>
          <p:cNvSpPr>
            <a:spLocks noChangeShapeType="1"/>
          </p:cNvSpPr>
          <p:nvPr/>
        </p:nvSpPr>
        <p:spPr bwMode="auto">
          <a:xfrm>
            <a:off x="7412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2" name="Line 38"/>
          <p:cNvSpPr>
            <a:spLocks noChangeShapeType="1"/>
          </p:cNvSpPr>
          <p:nvPr/>
        </p:nvSpPr>
        <p:spPr bwMode="auto">
          <a:xfrm>
            <a:off x="7107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3" name="Line 39"/>
          <p:cNvSpPr>
            <a:spLocks noChangeShapeType="1"/>
          </p:cNvSpPr>
          <p:nvPr/>
        </p:nvSpPr>
        <p:spPr bwMode="auto">
          <a:xfrm>
            <a:off x="6878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64" name="Freeform 40"/>
          <p:cNvSpPr>
            <a:spLocks/>
          </p:cNvSpPr>
          <p:nvPr/>
        </p:nvSpPr>
        <p:spPr bwMode="auto">
          <a:xfrm>
            <a:off x="3983038" y="2822575"/>
            <a:ext cx="1295400" cy="2844800"/>
          </a:xfrm>
          <a:custGeom>
            <a:avLst/>
            <a:gdLst>
              <a:gd name="T0" fmla="*/ 0 w 816"/>
              <a:gd name="T1" fmla="*/ 2147483646 h 1792"/>
              <a:gd name="T2" fmla="*/ 241935000 w 816"/>
              <a:gd name="T3" fmla="*/ 2147483646 h 1792"/>
              <a:gd name="T4" fmla="*/ 483870000 w 816"/>
              <a:gd name="T5" fmla="*/ 2147483646 h 1792"/>
              <a:gd name="T6" fmla="*/ 1088707500 w 816"/>
              <a:gd name="T7" fmla="*/ 2147483646 h 1792"/>
              <a:gd name="T8" fmla="*/ 2056447500 w 816"/>
              <a:gd name="T9" fmla="*/ 0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1792">
                <a:moveTo>
                  <a:pt x="0" y="1776"/>
                </a:moveTo>
                <a:cubicBezTo>
                  <a:pt x="32" y="1784"/>
                  <a:pt x="64" y="1792"/>
                  <a:pt x="96" y="1776"/>
                </a:cubicBezTo>
                <a:cubicBezTo>
                  <a:pt x="128" y="1760"/>
                  <a:pt x="136" y="1776"/>
                  <a:pt x="192" y="1680"/>
                </a:cubicBezTo>
                <a:cubicBezTo>
                  <a:pt x="248" y="1584"/>
                  <a:pt x="328" y="1480"/>
                  <a:pt x="432" y="1200"/>
                </a:cubicBezTo>
                <a:cubicBezTo>
                  <a:pt x="536" y="920"/>
                  <a:pt x="752" y="192"/>
                  <a:pt x="816" y="0"/>
                </a:cubicBezTo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65" name="Freeform 41"/>
          <p:cNvSpPr>
            <a:spLocks/>
          </p:cNvSpPr>
          <p:nvPr/>
        </p:nvSpPr>
        <p:spPr bwMode="auto">
          <a:xfrm rot="5890462" flipH="1">
            <a:off x="4737894" y="3686969"/>
            <a:ext cx="1439862" cy="2844800"/>
          </a:xfrm>
          <a:custGeom>
            <a:avLst/>
            <a:gdLst>
              <a:gd name="T0" fmla="*/ 0 w 816"/>
              <a:gd name="T1" fmla="*/ 2147483646 h 1792"/>
              <a:gd name="T2" fmla="*/ 298905470 w 816"/>
              <a:gd name="T3" fmla="*/ 2147483646 h 1792"/>
              <a:gd name="T4" fmla="*/ 597809175 w 816"/>
              <a:gd name="T5" fmla="*/ 2147483646 h 1792"/>
              <a:gd name="T6" fmla="*/ 1345071085 w 816"/>
              <a:gd name="T7" fmla="*/ 2147483646 h 1792"/>
              <a:gd name="T8" fmla="*/ 2147483646 w 816"/>
              <a:gd name="T9" fmla="*/ 0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1792">
                <a:moveTo>
                  <a:pt x="0" y="1776"/>
                </a:moveTo>
                <a:cubicBezTo>
                  <a:pt x="32" y="1784"/>
                  <a:pt x="64" y="1792"/>
                  <a:pt x="96" y="1776"/>
                </a:cubicBezTo>
                <a:cubicBezTo>
                  <a:pt x="128" y="1760"/>
                  <a:pt x="136" y="1776"/>
                  <a:pt x="192" y="1680"/>
                </a:cubicBezTo>
                <a:cubicBezTo>
                  <a:pt x="248" y="1584"/>
                  <a:pt x="328" y="1480"/>
                  <a:pt x="432" y="1200"/>
                </a:cubicBezTo>
                <a:cubicBezTo>
                  <a:pt x="536" y="920"/>
                  <a:pt x="752" y="192"/>
                  <a:pt x="816" y="0"/>
                </a:cubicBezTo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66" name="Oval 42"/>
          <p:cNvSpPr>
            <a:spLocks noChangeArrowheads="1"/>
          </p:cNvSpPr>
          <p:nvPr/>
        </p:nvSpPr>
        <p:spPr bwMode="auto">
          <a:xfrm>
            <a:off x="4395788" y="5080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5867" name="Line 43"/>
          <p:cNvSpPr>
            <a:spLocks noChangeShapeType="1"/>
          </p:cNvSpPr>
          <p:nvPr/>
        </p:nvSpPr>
        <p:spPr bwMode="auto">
          <a:xfrm flipH="1" flipV="1">
            <a:off x="5116513" y="3351214"/>
            <a:ext cx="129540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5868" name="Oval 44"/>
          <p:cNvSpPr>
            <a:spLocks noChangeArrowheads="1"/>
          </p:cNvSpPr>
          <p:nvPr/>
        </p:nvSpPr>
        <p:spPr bwMode="auto">
          <a:xfrm>
            <a:off x="5043488" y="3279775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5869" name="Oval 45"/>
          <p:cNvSpPr>
            <a:spLocks noChangeArrowheads="1"/>
          </p:cNvSpPr>
          <p:nvPr/>
        </p:nvSpPr>
        <p:spPr bwMode="auto">
          <a:xfrm>
            <a:off x="3892550" y="55753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5870" name="Oval 46"/>
          <p:cNvSpPr>
            <a:spLocks noChangeArrowheads="1"/>
          </p:cNvSpPr>
          <p:nvPr/>
        </p:nvSpPr>
        <p:spPr bwMode="auto">
          <a:xfrm>
            <a:off x="6340475" y="463391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5872" name="Text Box 48"/>
          <p:cNvSpPr txBox="1">
            <a:spLocks noChangeArrowheads="1"/>
          </p:cNvSpPr>
          <p:nvPr/>
        </p:nvSpPr>
        <p:spPr bwMode="auto">
          <a:xfrm>
            <a:off x="4440238" y="2044700"/>
            <a:ext cx="1752600" cy="5921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3200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f</a:t>
            </a:r>
            <a:r>
              <a:rPr lang="en-US" altLang="fa-IR" sz="32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3200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32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5873" name="Text Box 49"/>
          <p:cNvSpPr txBox="1">
            <a:spLocks noChangeArrowheads="1"/>
          </p:cNvSpPr>
          <p:nvPr/>
        </p:nvSpPr>
        <p:spPr bwMode="auto">
          <a:xfrm>
            <a:off x="7175500" y="4292600"/>
            <a:ext cx="2089150" cy="5921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3200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f </a:t>
            </a:r>
            <a:r>
              <a:rPr lang="en-US" altLang="fa-IR" sz="3200" b="1" baseline="3000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fa-IR" sz="32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3200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32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26613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55" grpId="0" animBg="1" autoUpdateAnimBg="0"/>
      <p:bldP spid="845866" grpId="0" animBg="1"/>
      <p:bldP spid="845868" grpId="0" animBg="1"/>
      <p:bldP spid="845869" grpId="0" animBg="1"/>
      <p:bldP spid="845870" grpId="0" animBg="1"/>
      <p:bldP spid="845872" grpId="0" animBg="1" autoUpdateAnimBg="0"/>
      <p:bldP spid="845873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2103120" y="381000"/>
            <a:ext cx="799338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103120" y="1127126"/>
            <a:ext cx="8079105" cy="56815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ﻫ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اگر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       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هر دو وارون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باشند آنگاه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يعني وارون ي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ک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تابع در صورت وجود منحصر بفرد است .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و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براي محاسب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ة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از معادل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ة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مقدار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را بر حسب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تعيين مي كنيم تا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معلوم گردد در اين تابع جاي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را عوض مي كنيم تا 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به دست آيد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.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70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37911"/>
              </p:ext>
            </p:extLst>
          </p:nvPr>
        </p:nvGraphicFramePr>
        <p:xfrm>
          <a:off x="4960939" y="2020888"/>
          <a:ext cx="37274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Equation" r:id="rId3" imgW="3670300" imgH="444500" progId="Equation.3">
                  <p:embed/>
                </p:oleObj>
              </mc:Choice>
              <mc:Fallback>
                <p:oleObj name="Equation" r:id="rId3" imgW="3670300" imgH="444500" progId="Equation.3">
                  <p:embed/>
                  <p:pic>
                    <p:nvPicPr>
                      <p:cNvPr id="2570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9" y="2020888"/>
                        <a:ext cx="37274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109194"/>
              </p:ext>
            </p:extLst>
          </p:nvPr>
        </p:nvGraphicFramePr>
        <p:xfrm>
          <a:off x="4571842" y="4670969"/>
          <a:ext cx="1647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Equation" r:id="rId5" imgW="1625600" imgH="508000" progId="Equation.3">
                  <p:embed/>
                </p:oleObj>
              </mc:Choice>
              <mc:Fallback>
                <p:oleObj name="Equation" r:id="rId5" imgW="1625600" imgH="508000" progId="Equation.3">
                  <p:embed/>
                  <p:pic>
                    <p:nvPicPr>
                      <p:cNvPr id="2570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842" y="4670969"/>
                        <a:ext cx="16478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88201"/>
              </p:ext>
            </p:extLst>
          </p:nvPr>
        </p:nvGraphicFramePr>
        <p:xfrm>
          <a:off x="7358064" y="2733676"/>
          <a:ext cx="1587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" name="Equation" r:id="rId7" imgW="1562100" imgH="419100" progId="Equation.3">
                  <p:embed/>
                </p:oleObj>
              </mc:Choice>
              <mc:Fallback>
                <p:oleObj name="Equation" r:id="rId7" imgW="1562100" imgH="419100" progId="Equation.3">
                  <p:embed/>
                  <p:pic>
                    <p:nvPicPr>
                      <p:cNvPr id="2570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4" y="2733676"/>
                        <a:ext cx="1587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41109"/>
              </p:ext>
            </p:extLst>
          </p:nvPr>
        </p:nvGraphicFramePr>
        <p:xfrm>
          <a:off x="4029552" y="2644798"/>
          <a:ext cx="11096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Equation" r:id="rId9" imgW="1091726" imgH="444307" progId="Equation.3">
                  <p:embed/>
                </p:oleObj>
              </mc:Choice>
              <mc:Fallback>
                <p:oleObj name="Equation" r:id="rId9" imgW="1091726" imgH="444307" progId="Equation.3">
                  <p:embed/>
                  <p:pic>
                    <p:nvPicPr>
                      <p:cNvPr id="2570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552" y="2644798"/>
                        <a:ext cx="11096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66793"/>
              </p:ext>
            </p:extLst>
          </p:nvPr>
        </p:nvGraphicFramePr>
        <p:xfrm>
          <a:off x="3900964" y="4078287"/>
          <a:ext cx="1366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0" name="Equation" r:id="rId11" imgW="1346200" imgH="419100" progId="Equation.3">
                  <p:embed/>
                </p:oleObj>
              </mc:Choice>
              <mc:Fallback>
                <p:oleObj name="Equation" r:id="rId11" imgW="1346200" imgH="419100" progId="Equation.3">
                  <p:embed/>
                  <p:pic>
                    <p:nvPicPr>
                      <p:cNvPr id="2570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964" y="4078287"/>
                        <a:ext cx="13668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86921"/>
              </p:ext>
            </p:extLst>
          </p:nvPr>
        </p:nvGraphicFramePr>
        <p:xfrm>
          <a:off x="2770267" y="4158457"/>
          <a:ext cx="2317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1" name="Equation" r:id="rId13" imgW="228600" imgH="241300" progId="Equation.3">
                  <p:embed/>
                </p:oleObj>
              </mc:Choice>
              <mc:Fallback>
                <p:oleObj name="Equation" r:id="rId13" imgW="228600" imgH="241300" progId="Equation.3">
                  <p:embed/>
                  <p:pic>
                    <p:nvPicPr>
                      <p:cNvPr id="2570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267" y="4158457"/>
                        <a:ext cx="23177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22667"/>
              </p:ext>
            </p:extLst>
          </p:nvPr>
        </p:nvGraphicFramePr>
        <p:xfrm>
          <a:off x="8688389" y="4822772"/>
          <a:ext cx="2571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2" name="Equation" r:id="rId15" imgW="253780" imgH="317225" progId="Equation.3">
                  <p:embed/>
                </p:oleObj>
              </mc:Choice>
              <mc:Fallback>
                <p:oleObj name="Equation" r:id="rId15" imgW="253780" imgH="317225" progId="Equation.3">
                  <p:embed/>
                  <p:pic>
                    <p:nvPicPr>
                      <p:cNvPr id="2570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9" y="4822772"/>
                        <a:ext cx="2571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45424"/>
              </p:ext>
            </p:extLst>
          </p:nvPr>
        </p:nvGraphicFramePr>
        <p:xfrm>
          <a:off x="7475947" y="5505397"/>
          <a:ext cx="862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Equation" r:id="rId17" imgW="850531" imgH="330057" progId="Equation.3">
                  <p:embed/>
                </p:oleObj>
              </mc:Choice>
              <mc:Fallback>
                <p:oleObj name="Equation" r:id="rId17" imgW="850531" imgH="330057" progId="Equation.3">
                  <p:embed/>
                  <p:pic>
                    <p:nvPicPr>
                      <p:cNvPr id="2570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947" y="5505397"/>
                        <a:ext cx="8620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4971"/>
              </p:ext>
            </p:extLst>
          </p:nvPr>
        </p:nvGraphicFramePr>
        <p:xfrm>
          <a:off x="3475832" y="6190618"/>
          <a:ext cx="16478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Equation" r:id="rId19" imgW="1625600" imgH="508000" progId="Equation.3">
                  <p:embed/>
                </p:oleObj>
              </mc:Choice>
              <mc:Fallback>
                <p:oleObj name="Equation" r:id="rId19" imgW="1625600" imgH="508000" progId="Equation.3">
                  <p:embed/>
                  <p:pic>
                    <p:nvPicPr>
                      <p:cNvPr id="25703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832" y="6190618"/>
                        <a:ext cx="16478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826846"/>
              </p:ext>
            </p:extLst>
          </p:nvPr>
        </p:nvGraphicFramePr>
        <p:xfrm>
          <a:off x="6654007" y="4022726"/>
          <a:ext cx="10429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Equation" r:id="rId21" imgW="1028700" imgH="508000" progId="Equation.3">
                  <p:embed/>
                </p:oleObj>
              </mc:Choice>
              <mc:Fallback>
                <p:oleObj name="Equation" r:id="rId21" imgW="1028700" imgH="508000" progId="Equation.3">
                  <p:embed/>
                  <p:pic>
                    <p:nvPicPr>
                      <p:cNvPr id="2570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007" y="4022726"/>
                        <a:ext cx="10429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06816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214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ز .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را </a:t>
            </a:r>
            <a:r>
              <a:rPr lang="ar-SA" altLang="fa-IR" sz="2000">
                <a:solidFill>
                  <a:srgbClr val="FFFF00"/>
                </a:solidFill>
                <a:cs typeface="Nasim" pitchFamily="2" charset="0"/>
              </a:rPr>
              <a:t>معكوس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نيز مي گويند در اين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نوشته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هر دو مورد معكوس و وارون را به كار خواهيم برد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.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9048751" y="1989138"/>
          <a:ext cx="555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Equation" r:id="rId3" imgW="545863" imgH="507780" progId="Equation.3">
                  <p:embed/>
                </p:oleObj>
              </mc:Choice>
              <mc:Fallback>
                <p:oleObj name="Equation" r:id="rId3" imgW="545863" imgH="507780" progId="Equation.3">
                  <p:embed/>
                  <p:pic>
                    <p:nvPicPr>
                      <p:cNvPr id="258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1" y="1989138"/>
                        <a:ext cx="5556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4" name="Object 7"/>
          <p:cNvGraphicFramePr>
            <a:graphicFrameLocks noChangeAspect="1"/>
          </p:cNvGraphicFramePr>
          <p:nvPr/>
        </p:nvGraphicFramePr>
        <p:xfrm>
          <a:off x="7319963" y="2060576"/>
          <a:ext cx="309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2580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2060576"/>
                        <a:ext cx="3095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3679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2534194" y="381000"/>
            <a:ext cx="7562306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534194" y="1127125"/>
            <a:ext cx="7648031" cy="5592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تابع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را در نظر مي گيريم تابع صعودي است پس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يك به يك است از طرفي اگر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عضو دلخواهی از     باشد از                 نتيجه می شود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چون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پس    پوشاست در نتيجه وارون دارد و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90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89328"/>
              </p:ext>
            </p:extLst>
          </p:nvPr>
        </p:nvGraphicFramePr>
        <p:xfrm>
          <a:off x="7213601" y="2047877"/>
          <a:ext cx="20510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Equation" r:id="rId3" imgW="2019300" imgH="419100" progId="Equation.3">
                  <p:embed/>
                </p:oleObj>
              </mc:Choice>
              <mc:Fallback>
                <p:oleObj name="Equation" r:id="rId3" imgW="2019300" imgH="419100" progId="Equation.3">
                  <p:embed/>
                  <p:pic>
                    <p:nvPicPr>
                      <p:cNvPr id="2590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1" y="2047877"/>
                        <a:ext cx="20510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97689"/>
              </p:ext>
            </p:extLst>
          </p:nvPr>
        </p:nvGraphicFramePr>
        <p:xfrm>
          <a:off x="3716338" y="2873566"/>
          <a:ext cx="23336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259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873566"/>
                        <a:ext cx="23336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01589"/>
              </p:ext>
            </p:extLst>
          </p:nvPr>
        </p:nvGraphicFramePr>
        <p:xfrm>
          <a:off x="8186014" y="3402808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8" name="Equation" r:id="rId7" imgW="317225" imgH="317225" progId="Equation.3">
                  <p:embed/>
                </p:oleObj>
              </mc:Choice>
              <mc:Fallback>
                <p:oleObj name="Equation" r:id="rId7" imgW="317225" imgH="317225" progId="Equation.3">
                  <p:embed/>
                  <p:pic>
                    <p:nvPicPr>
                      <p:cNvPr id="2590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014" y="3402808"/>
                        <a:ext cx="3238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36382"/>
              </p:ext>
            </p:extLst>
          </p:nvPr>
        </p:nvGraphicFramePr>
        <p:xfrm>
          <a:off x="7213601" y="4119943"/>
          <a:ext cx="1535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" name="Equation" r:id="rId9" imgW="1511300" imgH="406400" progId="Equation.3">
                  <p:embed/>
                </p:oleObj>
              </mc:Choice>
              <mc:Fallback>
                <p:oleObj name="Equation" r:id="rId9" imgW="1511300" imgH="406400" progId="Equation.3">
                  <p:embed/>
                  <p:pic>
                    <p:nvPicPr>
                      <p:cNvPr id="2590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1" y="4119943"/>
                        <a:ext cx="15351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43005"/>
              </p:ext>
            </p:extLst>
          </p:nvPr>
        </p:nvGraphicFramePr>
        <p:xfrm>
          <a:off x="5300982" y="3362391"/>
          <a:ext cx="1806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11" imgW="1777229" imgH="495085" progId="Equation.3">
                  <p:embed/>
                </p:oleObj>
              </mc:Choice>
              <mc:Fallback>
                <p:oleObj name="Equation" r:id="rId11" imgW="1777229" imgH="495085" progId="Equation.3">
                  <p:embed/>
                  <p:pic>
                    <p:nvPicPr>
                      <p:cNvPr id="2590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982" y="3362391"/>
                        <a:ext cx="1806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2" name="Object 11"/>
          <p:cNvGraphicFramePr>
            <a:graphicFrameLocks noChangeAspect="1"/>
          </p:cNvGraphicFramePr>
          <p:nvPr/>
        </p:nvGraphicFramePr>
        <p:xfrm>
          <a:off x="5016501" y="4652963"/>
          <a:ext cx="3433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13" imgW="3378200" imgH="495300" progId="Equation.3">
                  <p:embed/>
                </p:oleObj>
              </mc:Choice>
              <mc:Fallback>
                <p:oleObj name="Equation" r:id="rId13" imgW="3378200" imgH="495300" progId="Equation.3">
                  <p:embed/>
                  <p:pic>
                    <p:nvPicPr>
                      <p:cNvPr id="2590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4652963"/>
                        <a:ext cx="34337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3" name="Object 12"/>
          <p:cNvGraphicFramePr>
            <a:graphicFrameLocks noChangeAspect="1"/>
          </p:cNvGraphicFramePr>
          <p:nvPr/>
        </p:nvGraphicFramePr>
        <p:xfrm>
          <a:off x="9264651" y="5445126"/>
          <a:ext cx="3095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2" name="Equation" r:id="rId15" imgW="304668" imgH="418918" progId="Equation.3">
                  <p:embed/>
                </p:oleObj>
              </mc:Choice>
              <mc:Fallback>
                <p:oleObj name="Equation" r:id="rId15" imgW="304668" imgH="418918" progId="Equation.3">
                  <p:embed/>
                  <p:pic>
                    <p:nvPicPr>
                      <p:cNvPr id="2590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5445126"/>
                        <a:ext cx="3095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4" name="Object 13"/>
          <p:cNvGraphicFramePr>
            <a:graphicFrameLocks noChangeAspect="1"/>
          </p:cNvGraphicFramePr>
          <p:nvPr/>
        </p:nvGraphicFramePr>
        <p:xfrm>
          <a:off x="5302251" y="5876925"/>
          <a:ext cx="25939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" name="Equation" r:id="rId17" imgW="2552700" imgH="546100" progId="Equation.3">
                  <p:embed/>
                </p:oleObj>
              </mc:Choice>
              <mc:Fallback>
                <p:oleObj name="Equation" r:id="rId17" imgW="2552700" imgH="546100" progId="Equation.3">
                  <p:embed/>
                  <p:pic>
                    <p:nvPicPr>
                      <p:cNvPr id="25908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1" y="5876925"/>
                        <a:ext cx="259397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8852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5246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كداميك از توابع زير وارون دارند ؟ وارون آنها را در صورت وجود به دست آوريد .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0101" name="Object 13"/>
          <p:cNvGraphicFramePr>
            <a:graphicFrameLocks noChangeAspect="1"/>
          </p:cNvGraphicFramePr>
          <p:nvPr/>
        </p:nvGraphicFramePr>
        <p:xfrm>
          <a:off x="3268664" y="3322638"/>
          <a:ext cx="6643687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3" imgW="7480300" imgH="3492500" progId="Equation.3">
                  <p:embed/>
                </p:oleObj>
              </mc:Choice>
              <mc:Fallback>
                <p:oleObj name="Equation" r:id="rId3" imgW="7480300" imgH="3492500" progId="Equation.3">
                  <p:embed/>
                  <p:pic>
                    <p:nvPicPr>
                      <p:cNvPr id="260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4" y="3322638"/>
                        <a:ext cx="6643687" cy="313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6336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1737360" y="381000"/>
            <a:ext cx="835914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1737360" y="1127126"/>
            <a:ext cx="8444865" cy="501060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40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تابع      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را كه در آن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عددي مثبت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است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در نظر مي گيريم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. می دانيم     يک به يک و پوشاست بنابراين وارون دارد . از           نتيجه می شود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        درنتيجه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854927" y="1298576"/>
            <a:ext cx="8200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وارون تابع نمايي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1125" name="Object 6"/>
          <p:cNvGraphicFramePr>
            <a:graphicFrameLocks noChangeAspect="1"/>
          </p:cNvGraphicFramePr>
          <p:nvPr/>
        </p:nvGraphicFramePr>
        <p:xfrm>
          <a:off x="7680326" y="1844675"/>
          <a:ext cx="19732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6" name="Equation" r:id="rId3" imgW="1993900" imgH="1181100" progId="Equation.3">
                  <p:embed/>
                </p:oleObj>
              </mc:Choice>
              <mc:Fallback>
                <p:oleObj name="Equation" r:id="rId3" imgW="1993900" imgH="1181100" progId="Equation.3">
                  <p:embed/>
                  <p:pic>
                    <p:nvPicPr>
                      <p:cNvPr id="2611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1844675"/>
                        <a:ext cx="19732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00805"/>
              </p:ext>
            </p:extLst>
          </p:nvPr>
        </p:nvGraphicFramePr>
        <p:xfrm>
          <a:off x="4948238" y="2370139"/>
          <a:ext cx="7270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Equation" r:id="rId5" imgW="736600" imgH="330200" progId="Equation.3">
                  <p:embed/>
                </p:oleObj>
              </mc:Choice>
              <mc:Fallback>
                <p:oleObj name="Equation" r:id="rId5" imgW="736600" imgH="330200" progId="Equation.3">
                  <p:embed/>
                  <p:pic>
                    <p:nvPicPr>
                      <p:cNvPr id="2611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2370139"/>
                        <a:ext cx="7270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30901"/>
              </p:ext>
            </p:extLst>
          </p:nvPr>
        </p:nvGraphicFramePr>
        <p:xfrm>
          <a:off x="5959202" y="3262828"/>
          <a:ext cx="30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8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611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202" y="3262828"/>
                        <a:ext cx="30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32134"/>
              </p:ext>
            </p:extLst>
          </p:nvPr>
        </p:nvGraphicFramePr>
        <p:xfrm>
          <a:off x="5908676" y="3852489"/>
          <a:ext cx="965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Equation" r:id="rId9" imgW="977900" imgH="508000" progId="Equation.3">
                  <p:embed/>
                </p:oleObj>
              </mc:Choice>
              <mc:Fallback>
                <p:oleObj name="Equation" r:id="rId9" imgW="977900" imgH="508000" progId="Equation.3">
                  <p:embed/>
                  <p:pic>
                    <p:nvPicPr>
                      <p:cNvPr id="2611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3852489"/>
                        <a:ext cx="965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32852"/>
              </p:ext>
            </p:extLst>
          </p:nvPr>
        </p:nvGraphicFramePr>
        <p:xfrm>
          <a:off x="1854926" y="3852489"/>
          <a:ext cx="18653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Equation" r:id="rId11" imgW="1892300" imgH="596900" progId="Equation.3">
                  <p:embed/>
                </p:oleObj>
              </mc:Choice>
              <mc:Fallback>
                <p:oleObj name="Equation" r:id="rId11" imgW="1892300" imgH="596900" progId="Equation.3">
                  <p:embed/>
                  <p:pic>
                    <p:nvPicPr>
                      <p:cNvPr id="2611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926" y="3852489"/>
                        <a:ext cx="18653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30" name="Object 11"/>
          <p:cNvGraphicFramePr>
            <a:graphicFrameLocks noChangeAspect="1"/>
          </p:cNvGraphicFramePr>
          <p:nvPr/>
        </p:nvGraphicFramePr>
        <p:xfrm>
          <a:off x="5467351" y="5275263"/>
          <a:ext cx="26320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Equation" r:id="rId13" imgW="2667000" imgH="635000" progId="Equation.3">
                  <p:embed/>
                </p:oleObj>
              </mc:Choice>
              <mc:Fallback>
                <p:oleObj name="Equation" r:id="rId13" imgW="2667000" imgH="635000" progId="Equation.3">
                  <p:embed/>
                  <p:pic>
                    <p:nvPicPr>
                      <p:cNvPr id="2611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1" y="5275263"/>
                        <a:ext cx="26320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7239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2943225" y="355601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56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40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وارون تابع نمايي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621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924176"/>
            <a:ext cx="68278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6872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4021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در اين قسمت توابع مثلثاتي معكوس را مورد مطالعه قرار مي دهيم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. می دانيم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توابع سينوس وكسينوس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يك به يك نيستند لذا تابع سينوس و كسينوس وارون ندارند حال بينيم چه شر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ا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يطي لازم است تا توابع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داراي وارون باشند .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وارون توابع مثلثاتي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31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54012"/>
              </p:ext>
            </p:extLst>
          </p:nvPr>
        </p:nvGraphicFramePr>
        <p:xfrm>
          <a:off x="3009900" y="3949565"/>
          <a:ext cx="1843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Equation" r:id="rId3" imgW="1866900" imgH="431800" progId="Equation.3">
                  <p:embed/>
                </p:oleObj>
              </mc:Choice>
              <mc:Fallback>
                <p:oleObj name="Equation" r:id="rId3" imgW="1866900" imgH="431800" progId="Equation.3">
                  <p:embed/>
                  <p:pic>
                    <p:nvPicPr>
                      <p:cNvPr id="263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949565"/>
                        <a:ext cx="1843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1742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864927" y="1300162"/>
            <a:ext cx="9320076" cy="408111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40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می توان ثابت کرد تابع                                          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يک تابع يک به يک و پوشاست در نتيجه دارای وارونی است از      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به         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چون سينوس يک تابع غير جبری است نمی توان از                      را برحسب    به دست آورد بنابراين قرارداد می کنيم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1462"/>
              </p:ext>
            </p:extLst>
          </p:nvPr>
        </p:nvGraphicFramePr>
        <p:xfrm>
          <a:off x="4799648" y="2168526"/>
          <a:ext cx="31035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5" name="Equation" r:id="rId3" imgW="3136900" imgH="1079500" progId="Equation.3">
                  <p:embed/>
                </p:oleObj>
              </mc:Choice>
              <mc:Fallback>
                <p:oleObj name="Equation" r:id="rId3" imgW="3136900" imgH="1079500" progId="Equation.3">
                  <p:embed/>
                  <p:pic>
                    <p:nvPicPr>
                      <p:cNvPr id="264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648" y="2168526"/>
                        <a:ext cx="31035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71315"/>
              </p:ext>
            </p:extLst>
          </p:nvPr>
        </p:nvGraphicFramePr>
        <p:xfrm>
          <a:off x="3097213" y="3340720"/>
          <a:ext cx="892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Equation" r:id="rId5" imgW="901309" imgH="418918" progId="Equation.3">
                  <p:embed/>
                </p:oleObj>
              </mc:Choice>
              <mc:Fallback>
                <p:oleObj name="Equation" r:id="rId5" imgW="901309" imgH="418918" progId="Equation.3">
                  <p:embed/>
                  <p:pic>
                    <p:nvPicPr>
                      <p:cNvPr id="2641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340720"/>
                        <a:ext cx="8921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13772"/>
              </p:ext>
            </p:extLst>
          </p:nvPr>
        </p:nvGraphicFramePr>
        <p:xfrm>
          <a:off x="1864927" y="3224041"/>
          <a:ext cx="10429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Equation" r:id="rId7" imgW="1054100" imgH="495300" progId="Equation.3">
                  <p:embed/>
                </p:oleObj>
              </mc:Choice>
              <mc:Fallback>
                <p:oleObj name="Equation" r:id="rId7" imgW="1054100" imgH="495300" progId="Equation.3">
                  <p:embed/>
                  <p:pic>
                    <p:nvPicPr>
                      <p:cNvPr id="2641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27" y="3224041"/>
                        <a:ext cx="10429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30376"/>
              </p:ext>
            </p:extLst>
          </p:nvPr>
        </p:nvGraphicFramePr>
        <p:xfrm>
          <a:off x="2386420" y="4082258"/>
          <a:ext cx="1933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9" imgW="1955800" imgH="431800" progId="Equation.3">
                  <p:embed/>
                </p:oleObj>
              </mc:Choice>
              <mc:Fallback>
                <p:oleObj name="Equation" r:id="rId9" imgW="1955800" imgH="431800" progId="Equation.3">
                  <p:embed/>
                  <p:pic>
                    <p:nvPicPr>
                      <p:cNvPr id="26420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420" y="4082258"/>
                        <a:ext cx="19335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04730"/>
              </p:ext>
            </p:extLst>
          </p:nvPr>
        </p:nvGraphicFramePr>
        <p:xfrm>
          <a:off x="9413740" y="4816794"/>
          <a:ext cx="2508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Equation" r:id="rId11" imgW="253780" imgH="317225" progId="Equation.3">
                  <p:embed/>
                </p:oleObj>
              </mc:Choice>
              <mc:Fallback>
                <p:oleObj name="Equation" r:id="rId11" imgW="253780" imgH="317225" progId="Equation.3">
                  <p:embed/>
                  <p:pic>
                    <p:nvPicPr>
                      <p:cNvPr id="26420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740" y="4816794"/>
                        <a:ext cx="2508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8334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17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40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را كه در آن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5221" name="Object 6"/>
          <p:cNvGraphicFramePr>
            <a:graphicFrameLocks noChangeAspect="1"/>
          </p:cNvGraphicFramePr>
          <p:nvPr/>
        </p:nvGraphicFramePr>
        <p:xfrm>
          <a:off x="3913188" y="2276476"/>
          <a:ext cx="53514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3" imgW="5422900" imgH="520700" progId="Equation.3">
                  <p:embed/>
                </p:oleObj>
              </mc:Choice>
              <mc:Fallback>
                <p:oleObj name="Equation" r:id="rId3" imgW="5422900" imgH="520700" progId="Equation.3">
                  <p:embed/>
                  <p:pic>
                    <p:nvPicPr>
                      <p:cNvPr id="2652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2276476"/>
                        <a:ext cx="535146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7"/>
          <p:cNvGraphicFramePr>
            <a:graphicFrameLocks noChangeAspect="1"/>
          </p:cNvGraphicFramePr>
          <p:nvPr/>
        </p:nvGraphicFramePr>
        <p:xfrm>
          <a:off x="4800601" y="3933826"/>
          <a:ext cx="34718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Equation" r:id="rId5" imgW="3517900" imgH="495300" progId="Equation.3">
                  <p:embed/>
                </p:oleObj>
              </mc:Choice>
              <mc:Fallback>
                <p:oleObj name="Equation" r:id="rId5" imgW="3517900" imgH="495300" progId="Equation.3">
                  <p:embed/>
                  <p:pic>
                    <p:nvPicPr>
                      <p:cNvPr id="2652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933826"/>
                        <a:ext cx="34718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12"/>
          <p:cNvGraphicFramePr>
            <a:graphicFrameLocks noChangeAspect="1"/>
          </p:cNvGraphicFramePr>
          <p:nvPr/>
        </p:nvGraphicFramePr>
        <p:xfrm>
          <a:off x="4872038" y="5445126"/>
          <a:ext cx="3409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7" imgW="3454400" imgH="508000" progId="Equation.3">
                  <p:embed/>
                </p:oleObj>
              </mc:Choice>
              <mc:Fallback>
                <p:oleObj name="Equation" r:id="rId7" imgW="3454400" imgH="508000" progId="Equation.3">
                  <p:embed/>
                  <p:pic>
                    <p:nvPicPr>
                      <p:cNvPr id="2652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5445126"/>
                        <a:ext cx="34099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9796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2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مفهوم رابطه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873829" y="1196975"/>
            <a:ext cx="7432765" cy="3582519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مجموعة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{ 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( </a:t>
            </a:r>
            <a:r>
              <a:rPr lang="fa-IR" altLang="fa-IR" sz="2500">
                <a:solidFill>
                  <a:srgbClr val="FF3300"/>
                </a:solidFill>
                <a:cs typeface="Nazanin" pitchFamily="2" charset="0"/>
              </a:rPr>
              <a:t>آنکارا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، </a:t>
            </a:r>
            <a:r>
              <a:rPr lang="fa-IR" altLang="fa-IR" sz="2500">
                <a:solidFill>
                  <a:srgbClr val="66FF33"/>
                </a:solidFill>
                <a:cs typeface="Nazanin" pitchFamily="2" charset="0"/>
              </a:rPr>
              <a:t>ترکيه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) </a:t>
            </a:r>
            <a:r>
              <a:rPr lang="en-US" altLang="fa-IR" sz="2500">
                <a:solidFill>
                  <a:srgbClr val="FFFFFF"/>
                </a:solidFill>
                <a:cs typeface="Nazanin" pitchFamily="2" charset="0"/>
              </a:rPr>
              <a:t>,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( </a:t>
            </a:r>
            <a:r>
              <a:rPr lang="fa-IR" altLang="fa-IR" sz="2500">
                <a:solidFill>
                  <a:srgbClr val="FF3300"/>
                </a:solidFill>
                <a:cs typeface="Nazanin" pitchFamily="2" charset="0"/>
              </a:rPr>
              <a:t>پاريس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، </a:t>
            </a:r>
            <a:r>
              <a:rPr lang="fa-IR" altLang="fa-IR" sz="2500">
                <a:solidFill>
                  <a:srgbClr val="66FF33"/>
                </a:solidFill>
                <a:cs typeface="Nazanin" pitchFamily="2" charset="0"/>
              </a:rPr>
              <a:t>فرانسه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) </a:t>
            </a:r>
            <a:r>
              <a:rPr lang="en-US" altLang="fa-IR" sz="2500">
                <a:solidFill>
                  <a:srgbClr val="FFFFFF"/>
                </a:solidFill>
                <a:cs typeface="Nazanin" pitchFamily="2" charset="0"/>
              </a:rPr>
              <a:t>,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( </a:t>
            </a:r>
            <a:r>
              <a:rPr lang="fa-IR" altLang="fa-IR" sz="2500">
                <a:solidFill>
                  <a:srgbClr val="FF3300"/>
                </a:solidFill>
                <a:cs typeface="Nazanin" pitchFamily="2" charset="0"/>
              </a:rPr>
              <a:t>تهران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، </a:t>
            </a:r>
            <a:r>
              <a:rPr lang="fa-IR" altLang="fa-IR" sz="2500">
                <a:solidFill>
                  <a:srgbClr val="66FF33"/>
                </a:solidFill>
                <a:cs typeface="Nazanin" pitchFamily="2" charset="0"/>
              </a:rPr>
              <a:t>ايران</a:t>
            </a:r>
            <a:r>
              <a:rPr lang="fa-IR" altLang="fa-IR" sz="2500">
                <a:solidFill>
                  <a:srgbClr val="FFFFFF"/>
                </a:solidFill>
                <a:cs typeface="Nazanin" pitchFamily="2" charset="0"/>
              </a:rPr>
              <a:t> )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}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</a:t>
            </a:r>
            <a:r>
              <a:rPr lang="fa-IR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يک رابطة سه عضوی است مثلاً         ( </a:t>
            </a:r>
            <a:r>
              <a:rPr lang="fa-IR" altLang="fa-IR" sz="2500">
                <a:solidFill>
                  <a:srgbClr val="FF3300"/>
                </a:solidFill>
                <a:cs typeface="Nazanin" pitchFamily="2" charset="0"/>
              </a:rPr>
              <a:t>پاريس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، </a:t>
            </a:r>
            <a:r>
              <a:rPr lang="fa-IR" altLang="fa-IR" sz="2500">
                <a:solidFill>
                  <a:srgbClr val="66FF33"/>
                </a:solidFill>
                <a:cs typeface="Nazanin" pitchFamily="2" charset="0"/>
              </a:rPr>
              <a:t>فرانسه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) و يا </a:t>
            </a:r>
            <a:r>
              <a:rPr lang="fa-IR" altLang="fa-IR" sz="2500">
                <a:solidFill>
                  <a:srgbClr val="66FF33"/>
                </a:solidFill>
                <a:cs typeface="Nazanin" pitchFamily="2" charset="0"/>
              </a:rPr>
              <a:t>فرانسه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رابطة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 با </a:t>
            </a:r>
            <a:r>
              <a:rPr lang="ar-SA" altLang="fa-IR" sz="2500">
                <a:solidFill>
                  <a:srgbClr val="FF3300"/>
                </a:solidFill>
                <a:cs typeface="Nazanin" pitchFamily="2" charset="0"/>
              </a:rPr>
              <a:t>پاريس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دارد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.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5892" name="Rectangle 5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58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06037"/>
              </p:ext>
            </p:extLst>
          </p:nvPr>
        </p:nvGraphicFramePr>
        <p:xfrm>
          <a:off x="5677988" y="3638778"/>
          <a:ext cx="5730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571252" imgH="317362" progId="Equation.3">
                  <p:embed/>
                </p:oleObj>
              </mc:Choice>
              <mc:Fallback>
                <p:oleObj name="Equation" r:id="rId3" imgW="571252" imgH="317362" progId="Equation.3">
                  <p:embed/>
                  <p:pic>
                    <p:nvPicPr>
                      <p:cNvPr id="1658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988" y="3638778"/>
                        <a:ext cx="5730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518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6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40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662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"/>
          <a:stretch>
            <a:fillRect/>
          </a:stretch>
        </p:blipFill>
        <p:spPr bwMode="auto">
          <a:xfrm>
            <a:off x="3556000" y="2051050"/>
            <a:ext cx="5924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83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639559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با روش مشابه با آنچه گفته شد می توان نشان داد تابع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دارای وارون است که آن را به صورت زير نشان می دهيم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که در آن                                   و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7269" name="Object 7"/>
          <p:cNvGraphicFramePr>
            <a:graphicFrameLocks noChangeAspect="1"/>
          </p:cNvGraphicFramePr>
          <p:nvPr/>
        </p:nvGraphicFramePr>
        <p:xfrm>
          <a:off x="5016500" y="2636838"/>
          <a:ext cx="28892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Equation" r:id="rId3" imgW="2921000" imgH="1028700" progId="Equation.3">
                  <p:embed/>
                </p:oleObj>
              </mc:Choice>
              <mc:Fallback>
                <p:oleObj name="Equation" r:id="rId3" imgW="2921000" imgH="1028700" progId="Equation.3">
                  <p:embed/>
                  <p:pic>
                    <p:nvPicPr>
                      <p:cNvPr id="2672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636838"/>
                        <a:ext cx="28892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8"/>
          <p:cNvGraphicFramePr>
            <a:graphicFrameLocks noChangeAspect="1"/>
          </p:cNvGraphicFramePr>
          <p:nvPr/>
        </p:nvGraphicFramePr>
        <p:xfrm>
          <a:off x="3814764" y="4437063"/>
          <a:ext cx="54514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5" imgW="5524500" imgH="520700" progId="Equation.3">
                  <p:embed/>
                </p:oleObj>
              </mc:Choice>
              <mc:Fallback>
                <p:oleObj name="Equation" r:id="rId5" imgW="5524500" imgH="520700" progId="Equation.3">
                  <p:embed/>
                  <p:pic>
                    <p:nvPicPr>
                      <p:cNvPr id="2672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4" y="4437063"/>
                        <a:ext cx="54514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9"/>
          <p:cNvGraphicFramePr>
            <a:graphicFrameLocks noChangeAspect="1"/>
          </p:cNvGraphicFramePr>
          <p:nvPr/>
        </p:nvGraphicFramePr>
        <p:xfrm>
          <a:off x="5564189" y="5445126"/>
          <a:ext cx="31448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7" imgW="3187700" imgH="419100" progId="Equation.3">
                  <p:embed/>
                </p:oleObj>
              </mc:Choice>
              <mc:Fallback>
                <p:oleObj name="Equation" r:id="rId7" imgW="3187700" imgH="419100" progId="Equation.3">
                  <p:embed/>
                  <p:pic>
                    <p:nvPicPr>
                      <p:cNvPr id="26727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9" y="5445126"/>
                        <a:ext cx="31448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74304"/>
              </p:ext>
            </p:extLst>
          </p:nvPr>
        </p:nvGraphicFramePr>
        <p:xfrm>
          <a:off x="5381626" y="6093621"/>
          <a:ext cx="3509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Equation" r:id="rId9" imgW="3556000" imgH="508000" progId="Equation.3">
                  <p:embed/>
                </p:oleObj>
              </mc:Choice>
              <mc:Fallback>
                <p:oleObj name="Equation" r:id="rId9" imgW="3556000" imgH="508000" progId="Equation.3">
                  <p:embed/>
                  <p:pic>
                    <p:nvPicPr>
                      <p:cNvPr id="2672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6" y="6093621"/>
                        <a:ext cx="35099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1391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5276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با توجه به آنچه گفته شد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8293" name="Object 7"/>
          <p:cNvGraphicFramePr>
            <a:graphicFrameLocks noChangeAspect="1"/>
          </p:cNvGraphicFramePr>
          <p:nvPr/>
        </p:nvGraphicFramePr>
        <p:xfrm>
          <a:off x="4043364" y="2689226"/>
          <a:ext cx="513873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3" imgW="5207000" imgH="3086100" progId="Equation.3">
                  <p:embed/>
                </p:oleObj>
              </mc:Choice>
              <mc:Fallback>
                <p:oleObj name="Equation" r:id="rId3" imgW="5207000" imgH="3086100" progId="Equation.3">
                  <p:embed/>
                  <p:pic>
                    <p:nvPicPr>
                      <p:cNvPr id="268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4" y="2689226"/>
                        <a:ext cx="5138737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31694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4213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توابع تانژانت و کتانژانت در دامنة خود يک به يک نيستند ولی با تهديد    به بازه های مشخص شده در زير  اين توابع يک به يک و پوشا خواهند بود .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69317" name="Object 6"/>
          <p:cNvGraphicFramePr>
            <a:graphicFrameLocks noChangeAspect="1"/>
          </p:cNvGraphicFramePr>
          <p:nvPr/>
        </p:nvGraphicFramePr>
        <p:xfrm>
          <a:off x="3776663" y="4508500"/>
          <a:ext cx="53784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Equation" r:id="rId3" imgW="5435600" imgH="1079500" progId="Equation.3">
                  <p:embed/>
                </p:oleObj>
              </mc:Choice>
              <mc:Fallback>
                <p:oleObj name="Equation" r:id="rId3" imgW="5435600" imgH="1079500" progId="Equation.3">
                  <p:embed/>
                  <p:pic>
                    <p:nvPicPr>
                      <p:cNvPr id="269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4508500"/>
                        <a:ext cx="53784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8"/>
          <p:cNvGraphicFramePr>
            <a:graphicFrameLocks noChangeAspect="1"/>
          </p:cNvGraphicFramePr>
          <p:nvPr/>
        </p:nvGraphicFramePr>
        <p:xfrm>
          <a:off x="7319963" y="2852739"/>
          <a:ext cx="22701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2693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2852739"/>
                        <a:ext cx="227012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586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درنتيجه وارون خواهند داشت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70341" name="Object 7"/>
          <p:cNvGraphicFramePr>
            <a:graphicFrameLocks noChangeAspect="1"/>
          </p:cNvGraphicFramePr>
          <p:nvPr/>
        </p:nvGraphicFramePr>
        <p:xfrm>
          <a:off x="4224338" y="2852738"/>
          <a:ext cx="47752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Equation" r:id="rId3" imgW="4838700" imgH="1181100" progId="Equation.3">
                  <p:embed/>
                </p:oleObj>
              </mc:Choice>
              <mc:Fallback>
                <p:oleObj name="Equation" r:id="rId3" imgW="4838700" imgH="1181100" progId="Equation.3">
                  <p:embed/>
                  <p:pic>
                    <p:nvPicPr>
                      <p:cNvPr id="2703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852738"/>
                        <a:ext cx="477520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9"/>
          <p:cNvGraphicFramePr>
            <a:graphicFrameLocks noChangeAspect="1"/>
          </p:cNvGraphicFramePr>
          <p:nvPr/>
        </p:nvGraphicFramePr>
        <p:xfrm>
          <a:off x="4943476" y="4941888"/>
          <a:ext cx="3484563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5" imgW="3530600" imgH="1155700" progId="Equation.3">
                  <p:embed/>
                </p:oleObj>
              </mc:Choice>
              <mc:Fallback>
                <p:oleObj name="Equation" r:id="rId5" imgW="3530600" imgH="1155700" progId="Equation.3">
                  <p:embed/>
                  <p:pic>
                    <p:nvPicPr>
                      <p:cNvPr id="2703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6" y="4941888"/>
                        <a:ext cx="3484563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6570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با توجه به آنچه گذشت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71365" name="Object 7"/>
          <p:cNvGraphicFramePr>
            <a:graphicFrameLocks noChangeAspect="1"/>
          </p:cNvGraphicFramePr>
          <p:nvPr/>
        </p:nvGraphicFramePr>
        <p:xfrm>
          <a:off x="4014789" y="2689226"/>
          <a:ext cx="521493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Equation" r:id="rId3" imgW="5283200" imgH="3086100" progId="Equation.3">
                  <p:embed/>
                </p:oleObj>
              </mc:Choice>
              <mc:Fallback>
                <p:oleObj name="Equation" r:id="rId3" imgW="5283200" imgH="3086100" progId="Equation.3">
                  <p:embed/>
                  <p:pic>
                    <p:nvPicPr>
                      <p:cNvPr id="27136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9" y="2689226"/>
                        <a:ext cx="5214937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3318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72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4" y="2060575"/>
            <a:ext cx="53879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2271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545995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م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ي خواهيم مقدار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را به دست آوريم فرض كنيم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پس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     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در نتيجه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پس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73413" name="Object 6"/>
          <p:cNvGraphicFramePr>
            <a:graphicFrameLocks noChangeAspect="1"/>
          </p:cNvGraphicFramePr>
          <p:nvPr/>
        </p:nvGraphicFramePr>
        <p:xfrm>
          <a:off x="5880100" y="1989139"/>
          <a:ext cx="1879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Equation" r:id="rId3" imgW="1892300" imgH="495300" progId="Equation.3">
                  <p:embed/>
                </p:oleObj>
              </mc:Choice>
              <mc:Fallback>
                <p:oleObj name="Equation" r:id="rId3" imgW="1892300" imgH="495300" progId="Equation.3">
                  <p:embed/>
                  <p:pic>
                    <p:nvPicPr>
                      <p:cNvPr id="273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989139"/>
                        <a:ext cx="1879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088294"/>
              </p:ext>
            </p:extLst>
          </p:nvPr>
        </p:nvGraphicFramePr>
        <p:xfrm>
          <a:off x="5992270" y="2788717"/>
          <a:ext cx="24606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Equation" r:id="rId5" imgW="2476500" imgH="495300" progId="Equation.3">
                  <p:embed/>
                </p:oleObj>
              </mc:Choice>
              <mc:Fallback>
                <p:oleObj name="Equation" r:id="rId5" imgW="2476500" imgH="495300" progId="Equation.3">
                  <p:embed/>
                  <p:pic>
                    <p:nvPicPr>
                      <p:cNvPr id="2734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270" y="2788717"/>
                        <a:ext cx="24606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784859"/>
              </p:ext>
            </p:extLst>
          </p:nvPr>
        </p:nvGraphicFramePr>
        <p:xfrm>
          <a:off x="4132081" y="2738008"/>
          <a:ext cx="12366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Equation" r:id="rId7" imgW="1244060" imgH="495085" progId="Equation.3">
                  <p:embed/>
                </p:oleObj>
              </mc:Choice>
              <mc:Fallback>
                <p:oleObj name="Equation" r:id="rId7" imgW="1244060" imgH="495085" progId="Equation.3">
                  <p:embed/>
                  <p:pic>
                    <p:nvPicPr>
                      <p:cNvPr id="2734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081" y="2738008"/>
                        <a:ext cx="12366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6" name="Object 9"/>
          <p:cNvGraphicFramePr>
            <a:graphicFrameLocks noChangeAspect="1"/>
          </p:cNvGraphicFramePr>
          <p:nvPr/>
        </p:nvGraphicFramePr>
        <p:xfrm>
          <a:off x="4583114" y="3644900"/>
          <a:ext cx="461803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Equation" r:id="rId9" imgW="4648200" imgH="1828800" progId="Equation.3">
                  <p:embed/>
                </p:oleObj>
              </mc:Choice>
              <mc:Fallback>
                <p:oleObj name="Equation" r:id="rId9" imgW="4648200" imgH="1828800" progId="Equation.3">
                  <p:embed/>
                  <p:pic>
                    <p:nvPicPr>
                      <p:cNvPr id="2734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3644900"/>
                        <a:ext cx="4618037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6434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dirty="0" smtClean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5584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4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درستي برابريهاي زير را ثابت كنيد :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b="1" i="1" u="sng" dirty="0">
                <a:solidFill>
                  <a:srgbClr val="FF0000"/>
                </a:solidFill>
                <a:latin typeface="Verdana"/>
                <a:cs typeface="Times New Roman" panose="02020603050405020304" pitchFamily="18" charset="0"/>
              </a:rPr>
              <a:t>پایان </a:t>
            </a:r>
            <a:r>
              <a:rPr lang="fa-IR" altLang="fa-IR" sz="2800" b="1" i="1" u="sng" dirty="0" smtClean="0">
                <a:solidFill>
                  <a:srgbClr val="FF0000"/>
                </a:solidFill>
                <a:latin typeface="Verdana"/>
                <a:cs typeface="Times New Roman" panose="02020603050405020304" pitchFamily="18" charset="0"/>
              </a:rPr>
              <a:t>جلسه سوم</a:t>
            </a:r>
            <a:endParaRPr lang="fa-IR" altLang="fa-IR" sz="2800" b="1" i="1" u="sng" dirty="0">
              <a:solidFill>
                <a:srgbClr val="FF0000"/>
              </a:solidFill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3729039" y="3095626"/>
          <a:ext cx="6118225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Equation" r:id="rId3" imgW="6159500" imgH="2476500" progId="Equation.3">
                  <p:embed/>
                </p:oleObj>
              </mc:Choice>
              <mc:Fallback>
                <p:oleObj name="Equation" r:id="rId3" imgW="6159500" imgH="2476500" progId="Equation.3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9" y="3095626"/>
                        <a:ext cx="6118225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0009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a-IR" sz="3200" dirty="0" smtClean="0">
                <a:solidFill>
                  <a:schemeClr val="bg1"/>
                </a:solidFill>
              </a:rPr>
              <a:t>با عرض خسته نباشید خدمت همه دانشجویان عزیز</a:t>
            </a:r>
          </a:p>
          <a:p>
            <a:pPr marL="0" indent="0" algn="ctr">
              <a:buNone/>
            </a:pPr>
            <a:r>
              <a:rPr lang="fa-IR" sz="3200" dirty="0" smtClean="0">
                <a:solidFill>
                  <a:schemeClr val="bg1"/>
                </a:solidFill>
              </a:rPr>
              <a:t>امیدوارم که همگی در صحت و سلامتی کامل باشید </a:t>
            </a:r>
          </a:p>
          <a:p>
            <a:pPr marL="0" lvl="0" indent="0" algn="ctr" rtl="1" eaLnBrk="1" hangingPunct="1">
              <a:buClr>
                <a:srgbClr val="8285FE"/>
              </a:buClr>
              <a:buNone/>
            </a:pPr>
            <a:r>
              <a:rPr lang="fa-IR" sz="3200" dirty="0" smtClean="0">
                <a:solidFill>
                  <a:schemeClr val="bg1"/>
                </a:solidFill>
              </a:rPr>
              <a:t>در صورت سوال داشتن میتوانید از</a:t>
            </a:r>
            <a:r>
              <a:rPr lang="ar-SA" altLang="fa-IR" sz="3200" dirty="0" smtClean="0">
                <a:solidFill>
                  <a:schemeClr val="bg1"/>
                </a:solidFill>
                <a:cs typeface="Titr" pitchFamily="2" charset="0"/>
              </a:rPr>
              <a:t>ط</a:t>
            </a:r>
            <a:r>
              <a:rPr lang="fa-IR" altLang="fa-IR" sz="3200" dirty="0" smtClean="0">
                <a:solidFill>
                  <a:schemeClr val="bg1"/>
                </a:solidFill>
                <a:cs typeface="Titr" pitchFamily="2" charset="0"/>
              </a:rPr>
              <a:t>ریق ایمیل زیر با من ارتبا</a:t>
            </a:r>
            <a:r>
              <a:rPr lang="ar-SA" altLang="fa-IR" sz="3200" dirty="0" smtClean="0">
                <a:solidFill>
                  <a:schemeClr val="bg1"/>
                </a:solidFill>
                <a:cs typeface="Titr" pitchFamily="2" charset="0"/>
              </a:rPr>
              <a:t> ط</a:t>
            </a:r>
            <a:r>
              <a:rPr lang="fa-IR" altLang="fa-IR" sz="3200" dirty="0" smtClean="0">
                <a:solidFill>
                  <a:schemeClr val="bg1"/>
                </a:solidFill>
                <a:cs typeface="Titr" pitchFamily="2" charset="0"/>
              </a:rPr>
              <a:t> داشته باشید</a:t>
            </a:r>
          </a:p>
          <a:p>
            <a:pPr marL="0" lvl="0" indent="0" algn="ctr" rtl="1" eaLnBrk="1" hangingPunct="1">
              <a:buClr>
                <a:srgbClr val="8285FE"/>
              </a:buClr>
              <a:buNone/>
            </a:pPr>
            <a:r>
              <a:rPr lang="en-US" altLang="fa-IR" sz="3200" dirty="0">
                <a:solidFill>
                  <a:schemeClr val="bg1"/>
                </a:solidFill>
                <a:cs typeface="Titr" pitchFamily="2" charset="0"/>
              </a:rPr>
              <a:t>	</a:t>
            </a:r>
            <a:r>
              <a:rPr lang="en-US" altLang="fa-IR" sz="3200" dirty="0" smtClean="0">
                <a:solidFill>
                  <a:schemeClr val="bg1"/>
                </a:solidFill>
                <a:cs typeface="Titr" pitchFamily="2" charset="0"/>
              </a:rPr>
              <a:t>	</a:t>
            </a:r>
            <a:r>
              <a:rPr lang="en-US" altLang="fa-IR" sz="3200" dirty="0" smtClean="0">
                <a:solidFill>
                  <a:schemeClr val="tx2">
                    <a:lumMod val="50000"/>
                  </a:schemeClr>
                </a:solidFill>
                <a:cs typeface="Titr" pitchFamily="2" charset="0"/>
                <a:hlinkClick r:id="rId2"/>
              </a:rPr>
              <a:t>ehsanpakmaram13701@gmail.com</a:t>
            </a:r>
            <a:endParaRPr lang="en-US" altLang="fa-IR" sz="3200" dirty="0">
              <a:solidFill>
                <a:schemeClr val="tx2">
                  <a:lumMod val="50000"/>
                </a:schemeClr>
              </a:solidFill>
              <a:cs typeface="Titr" pitchFamily="2" charset="0"/>
            </a:endParaRPr>
          </a:p>
          <a:p>
            <a:pPr marL="0" lvl="0" indent="0" algn="r" rtl="1" eaLnBrk="1" hangingPunct="1">
              <a:buClr>
                <a:srgbClr val="8285FE"/>
              </a:buClr>
              <a:buNone/>
            </a:pPr>
            <a:r>
              <a:rPr lang="fa-IR" altLang="fa-IR" sz="3200" dirty="0" smtClean="0">
                <a:solidFill>
                  <a:schemeClr val="bg1"/>
                </a:solidFill>
                <a:cs typeface="Titr" pitchFamily="2" charset="0"/>
              </a:rPr>
              <a:t>در پناه حق</a:t>
            </a:r>
            <a:endParaRPr lang="fa-IR" altLang="fa-IR" sz="3200" dirty="0">
              <a:solidFill>
                <a:schemeClr val="bg1"/>
              </a:solidFill>
              <a:cs typeface="Titr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 eaLnBrk="1" hangingPunct="1">
              <a:spcBef>
                <a:spcPct val="20000"/>
              </a:spcBef>
              <a:buClr>
                <a:srgbClr val="8285FE"/>
              </a:buClr>
              <a:buSzPct val="70000"/>
            </a:pPr>
            <a:r>
              <a:rPr lang="fa-IR" dirty="0" smtClean="0">
                <a:solidFill>
                  <a:srgbClr val="002060"/>
                </a:solidFill>
              </a:rPr>
              <a:t>پایان فصل 1(</a:t>
            </a:r>
            <a:r>
              <a:rPr kumimoji="0" lang="ar-SA" altLang="fa-IR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Titr" pitchFamily="2" charset="0"/>
              </a:rPr>
              <a:t>رابطه و تابع</a:t>
            </a:r>
            <a:r>
              <a:rPr lang="fa-IR" dirty="0" smtClean="0">
                <a:solidFill>
                  <a:srgbClr val="002060"/>
                </a:solidFill>
              </a:rPr>
              <a:t>)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5632"/>
      </p:ext>
    </p:extLst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2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مفهوم رابطه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اگر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يک رابطه باشد آنگاه :</a:t>
            </a: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الف . مجموعة همة مختصات اول عناصر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را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حوزة تعريف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،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قلمرو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يا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دامنة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a-IR" altLang="fa-IR" sz="800" b="1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گفته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و آن را با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نشان می دهيم . </a:t>
            </a: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 . مجموعة همة مختصات دوم عناصر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را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حوزة</a:t>
            </a:r>
            <a:r>
              <a:rPr lang="ar-SA" altLang="fa-IR" sz="24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مقادير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يا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برد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گفته و آن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را با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نشان</a:t>
            </a:r>
            <a:r>
              <a:rPr lang="ar-SA" altLang="fa-IR" sz="280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می دهيم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ج . مجموعة همة مختصات اول و دوم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ميدان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گفته و آن را با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fld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نشان می دهيم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.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69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0700"/>
              </p:ext>
            </p:extLst>
          </p:nvPr>
        </p:nvGraphicFramePr>
        <p:xfrm>
          <a:off x="5360853" y="5605100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291847" imgH="317225" progId="Equation.3">
                  <p:embed/>
                </p:oleObj>
              </mc:Choice>
              <mc:Fallback>
                <p:oleObj name="Equation" r:id="rId3" imgW="291847" imgH="317225" progId="Equation.3">
                  <p:embed/>
                  <p:pic>
                    <p:nvPicPr>
                      <p:cNvPr id="166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853" y="5605100"/>
                        <a:ext cx="295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2725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</a:t>
            </a:r>
            <a:r>
              <a:rPr lang="fa-IR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سوم </a:t>
            </a:r>
          </a:p>
        </p:txBody>
      </p:sp>
    </p:spTree>
    <p:extLst>
      <p:ext uri="{BB962C8B-B14F-4D97-AF65-F5344CB8AC3E}">
        <p14:creationId xmlns:p14="http://schemas.microsoft.com/office/powerpoint/2010/main" val="6214140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2459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رابطة      را يک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تابع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می گوييم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اگر                    و                    آنگاه            </a:t>
            </a:r>
            <a:endParaRPr lang="en-US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9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36795"/>
              </p:ext>
            </p:extLst>
          </p:nvPr>
        </p:nvGraphicFramePr>
        <p:xfrm>
          <a:off x="8742363" y="2062163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68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363" y="2062163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14"/>
          <p:cNvGraphicFramePr>
            <a:graphicFrameLocks noChangeAspect="1"/>
          </p:cNvGraphicFramePr>
          <p:nvPr/>
        </p:nvGraphicFramePr>
        <p:xfrm>
          <a:off x="8004176" y="2809876"/>
          <a:ext cx="1476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460500" imgH="419100" progId="Equation.3">
                  <p:embed/>
                </p:oleObj>
              </mc:Choice>
              <mc:Fallback>
                <p:oleObj name="Equation" r:id="rId5" imgW="1460500" imgH="419100" progId="Equation.3">
                  <p:embed/>
                  <p:pic>
                    <p:nvPicPr>
                      <p:cNvPr id="168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6" y="2809876"/>
                        <a:ext cx="14763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9864"/>
              </p:ext>
            </p:extLst>
          </p:nvPr>
        </p:nvGraphicFramePr>
        <p:xfrm>
          <a:off x="5979319" y="2835162"/>
          <a:ext cx="14366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" imgW="1422400" imgH="419100" progId="Equation.3">
                  <p:embed/>
                </p:oleObj>
              </mc:Choice>
              <mc:Fallback>
                <p:oleObj name="Equation" r:id="rId7" imgW="1422400" imgH="419100" progId="Equation.3">
                  <p:embed/>
                  <p:pic>
                    <p:nvPicPr>
                      <p:cNvPr id="1689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319" y="2835162"/>
                        <a:ext cx="14366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15093"/>
              </p:ext>
            </p:extLst>
          </p:nvPr>
        </p:nvGraphicFramePr>
        <p:xfrm>
          <a:off x="3803231" y="2920752"/>
          <a:ext cx="9874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9" imgW="977900" imgH="330200" progId="Equation.3">
                  <p:embed/>
                </p:oleObj>
              </mc:Choice>
              <mc:Fallback>
                <p:oleObj name="Equation" r:id="rId9" imgW="977900" imgH="330200" progId="Equation.3">
                  <p:embed/>
                  <p:pic>
                    <p:nvPicPr>
                      <p:cNvPr id="1689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231" y="2920752"/>
                        <a:ext cx="9874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4109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4206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مجموعة همة مختصات اول عناصر تابع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دامنة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ناميده و آن را با          نشان می دهيم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مجموعة همة مختصات دوم عناصر تابع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برد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ناميده و آن را با         نشان می دهيم .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اگر                    گوييم   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تصوير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است . 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06670"/>
              </p:ext>
            </p:extLst>
          </p:nvPr>
        </p:nvGraphicFramePr>
        <p:xfrm>
          <a:off x="5062539" y="2100262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69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9" y="2100262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17711"/>
              </p:ext>
            </p:extLst>
          </p:nvPr>
        </p:nvGraphicFramePr>
        <p:xfrm>
          <a:off x="7623176" y="2746375"/>
          <a:ext cx="488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5" imgW="482391" imgH="495085" progId="Equation.3">
                  <p:embed/>
                </p:oleObj>
              </mc:Choice>
              <mc:Fallback>
                <p:oleObj name="Equation" r:id="rId5" imgW="482391" imgH="495085" progId="Equation.3">
                  <p:embed/>
                  <p:pic>
                    <p:nvPicPr>
                      <p:cNvPr id="169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6" y="2746375"/>
                        <a:ext cx="4889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1316"/>
              </p:ext>
            </p:extLst>
          </p:nvPr>
        </p:nvGraphicFramePr>
        <p:xfrm>
          <a:off x="8401051" y="4051300"/>
          <a:ext cx="4492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7" imgW="444307" imgH="495085" progId="Equation.3">
                  <p:embed/>
                </p:oleObj>
              </mc:Choice>
              <mc:Fallback>
                <p:oleObj name="Equation" r:id="rId7" imgW="444307" imgH="495085" progId="Equation.3">
                  <p:embed/>
                  <p:pic>
                    <p:nvPicPr>
                      <p:cNvPr id="169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51" y="4051300"/>
                        <a:ext cx="4492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40085"/>
              </p:ext>
            </p:extLst>
          </p:nvPr>
        </p:nvGraphicFramePr>
        <p:xfrm>
          <a:off x="3863182" y="2116931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169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182" y="2116931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91990"/>
              </p:ext>
            </p:extLst>
          </p:nvPr>
        </p:nvGraphicFramePr>
        <p:xfrm>
          <a:off x="4017169" y="3448050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169" y="3448050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14057"/>
              </p:ext>
            </p:extLst>
          </p:nvPr>
        </p:nvGraphicFramePr>
        <p:xfrm>
          <a:off x="5216526" y="3448050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1699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6" y="3448050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5" name="Object 11"/>
          <p:cNvGraphicFramePr>
            <a:graphicFrameLocks noChangeAspect="1"/>
          </p:cNvGraphicFramePr>
          <p:nvPr/>
        </p:nvGraphicFramePr>
        <p:xfrm>
          <a:off x="8112126" y="4868863"/>
          <a:ext cx="14763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12" imgW="1460500" imgH="419100" progId="Equation.3">
                  <p:embed/>
                </p:oleObj>
              </mc:Choice>
              <mc:Fallback>
                <p:oleObj name="Equation" r:id="rId12" imgW="1460500" imgH="419100" progId="Equation.3">
                  <p:embed/>
                  <p:pic>
                    <p:nvPicPr>
                      <p:cNvPr id="169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868863"/>
                        <a:ext cx="14763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68485"/>
              </p:ext>
            </p:extLst>
          </p:nvPr>
        </p:nvGraphicFramePr>
        <p:xfrm>
          <a:off x="6855619" y="4935402"/>
          <a:ext cx="2555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4" imgW="253780" imgH="317225" progId="Equation.3">
                  <p:embed/>
                </p:oleObj>
              </mc:Choice>
              <mc:Fallback>
                <p:oleObj name="Equation" r:id="rId14" imgW="253780" imgH="317225" progId="Equation.3">
                  <p:embed/>
                  <p:pic>
                    <p:nvPicPr>
                      <p:cNvPr id="1699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619" y="4935402"/>
                        <a:ext cx="2555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08992"/>
              </p:ext>
            </p:extLst>
          </p:nvPr>
        </p:nvGraphicFramePr>
        <p:xfrm>
          <a:off x="5739606" y="4934745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6" imgW="228600" imgH="241300" progId="Equation.3">
                  <p:embed/>
                </p:oleObj>
              </mc:Choice>
              <mc:Fallback>
                <p:oleObj name="Equation" r:id="rId16" imgW="228600" imgH="241300" progId="Equation.3">
                  <p:embed/>
                  <p:pic>
                    <p:nvPicPr>
                      <p:cNvPr id="1699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606" y="4934745"/>
                        <a:ext cx="2301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46460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45995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فرض کنيم     تابعی باشد که                                گوييم    يک </a:t>
            </a:r>
            <a:r>
              <a:rPr lang="fa-IR" altLang="fa-IR" sz="2000">
                <a:solidFill>
                  <a:srgbClr val="FFFF00"/>
                </a:solidFill>
                <a:cs typeface="Nasim" pitchFamily="2" charset="0"/>
              </a:rPr>
              <a:t>تابع</a:t>
            </a:r>
            <a:r>
              <a:rPr lang="fa-IR" altLang="fa-IR" sz="20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000">
                <a:solidFill>
                  <a:srgbClr val="FFFF00"/>
                </a:solidFill>
                <a:cs typeface="Nasim" pitchFamily="2" charset="0"/>
              </a:rPr>
              <a:t>از </a:t>
            </a:r>
            <a:r>
              <a:rPr lang="en-US" altLang="fa-IR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altLang="fa-IR" sz="2000">
                <a:solidFill>
                  <a:srgbClr val="FFFF00"/>
                </a:solidFill>
                <a:cs typeface="Nasim" pitchFamily="2" charset="0"/>
              </a:rPr>
              <a:t>  به </a:t>
            </a:r>
            <a:r>
              <a:rPr lang="en-US" altLang="fa-IR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است هرگاه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الف . برای هر            عنصری مانند           وجود داشته باشد به طوری که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يعنی</a:t>
            </a:r>
            <a:r>
              <a:rPr lang="fa-IR" altLang="fa-IR" sz="2800">
                <a:solidFill>
                  <a:srgbClr val="FFCCCC"/>
                </a:solidFill>
                <a:cs typeface="Nazanin" pitchFamily="2" charset="0"/>
              </a:rPr>
              <a:t> </a:t>
            </a:r>
            <a:r>
              <a:rPr lang="fa-IR" altLang="fa-IR" sz="3200">
                <a:solidFill>
                  <a:srgbClr val="FFCCCC"/>
                </a:solidFill>
                <a:cs typeface="Nazanin" pitchFamily="2" charset="0"/>
              </a:rPr>
              <a:t>هر عنصر از </a:t>
            </a:r>
            <a:r>
              <a:rPr lang="en-US" altLang="fa-IR" sz="3200" b="1" i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altLang="fa-IR" sz="3200">
                <a:solidFill>
                  <a:srgbClr val="FFCCCC"/>
                </a:solidFill>
                <a:cs typeface="Nazanin" pitchFamily="2" charset="0"/>
              </a:rPr>
              <a:t> حداقل يک تصوير در </a:t>
            </a:r>
            <a:r>
              <a:rPr lang="en-US" altLang="fa-IR" sz="3200" b="1" i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SA" altLang="fa-IR" sz="3200">
                <a:solidFill>
                  <a:srgbClr val="FFCCCC"/>
                </a:solidFill>
                <a:cs typeface="Nazanin" pitchFamily="2" charset="0"/>
              </a:rPr>
              <a:t>  دارد </a:t>
            </a:r>
            <a:r>
              <a:rPr lang="fa-IR" altLang="fa-IR" sz="3200">
                <a:solidFill>
                  <a:srgbClr val="FFCCCC"/>
                </a:solidFill>
                <a:cs typeface="Nazanin" pitchFamily="2" charset="0"/>
              </a:rPr>
              <a:t>.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8183564" y="221138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71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2211388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4" name="Object 8"/>
          <p:cNvGraphicFramePr>
            <a:graphicFrameLocks noChangeAspect="1"/>
          </p:cNvGraphicFramePr>
          <p:nvPr/>
        </p:nvGraphicFramePr>
        <p:xfrm>
          <a:off x="9048751" y="29241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1710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1" y="2924175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20145"/>
              </p:ext>
            </p:extLst>
          </p:nvPr>
        </p:nvGraphicFramePr>
        <p:xfrm>
          <a:off x="7128785" y="3760265"/>
          <a:ext cx="846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7" imgW="838200" imgH="330200" progId="Equation.3">
                  <p:embed/>
                </p:oleObj>
              </mc:Choice>
              <mc:Fallback>
                <p:oleObj name="Equation" r:id="rId7" imgW="838200" imgH="330200" progId="Equation.3">
                  <p:embed/>
                  <p:pic>
                    <p:nvPicPr>
                      <p:cNvPr id="1710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785" y="3760265"/>
                        <a:ext cx="8461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56842"/>
              </p:ext>
            </p:extLst>
          </p:nvPr>
        </p:nvGraphicFramePr>
        <p:xfrm>
          <a:off x="4019782" y="3760265"/>
          <a:ext cx="873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9" imgW="863225" imgH="406224" progId="Equation.3">
                  <p:embed/>
                </p:oleObj>
              </mc:Choice>
              <mc:Fallback>
                <p:oleObj name="Equation" r:id="rId9" imgW="863225" imgH="406224" progId="Equation.3">
                  <p:embed/>
                  <p:pic>
                    <p:nvPicPr>
                      <p:cNvPr id="1710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782" y="3760265"/>
                        <a:ext cx="873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01892"/>
              </p:ext>
            </p:extLst>
          </p:nvPr>
        </p:nvGraphicFramePr>
        <p:xfrm>
          <a:off x="5391944" y="4428603"/>
          <a:ext cx="1643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11" imgW="1625600" imgH="431800" progId="Equation.3">
                  <p:embed/>
                </p:oleObj>
              </mc:Choice>
              <mc:Fallback>
                <p:oleObj name="Equation" r:id="rId11" imgW="1625600" imgH="431800" progId="Equation.3">
                  <p:embed/>
                  <p:pic>
                    <p:nvPicPr>
                      <p:cNvPr id="1710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944" y="4428603"/>
                        <a:ext cx="16430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8" name="Object 22"/>
          <p:cNvGraphicFramePr>
            <a:graphicFrameLocks noChangeAspect="1"/>
          </p:cNvGraphicFramePr>
          <p:nvPr/>
        </p:nvGraphicFramePr>
        <p:xfrm>
          <a:off x="3503613" y="2133600"/>
          <a:ext cx="2709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3" imgW="2679700" imgH="495300" progId="Equation.3">
                  <p:embed/>
                </p:oleObj>
              </mc:Choice>
              <mc:Fallback>
                <p:oleObj name="Equation" r:id="rId13" imgW="2679700" imgH="495300" progId="Equation.3">
                  <p:embed/>
                  <p:pic>
                    <p:nvPicPr>
                      <p:cNvPr id="1710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133600"/>
                        <a:ext cx="2709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84666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2924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 . اگر                                         آنگاه                    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يعنی </a:t>
            </a:r>
            <a:r>
              <a:rPr lang="ar-SA" altLang="fa-IR" sz="2800">
                <a:solidFill>
                  <a:srgbClr val="FFCCCC"/>
                </a:solidFill>
                <a:cs typeface="Nazanin" pitchFamily="2" charset="0"/>
              </a:rPr>
              <a:t>هر عنصر از </a:t>
            </a:r>
            <a:r>
              <a:rPr lang="en-US" altLang="fa-IR" sz="2800" b="1" i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SA" altLang="fa-IR" sz="2800">
                <a:solidFill>
                  <a:srgbClr val="FFCCCC"/>
                </a:solidFill>
                <a:cs typeface="Nazanin" pitchFamily="2" charset="0"/>
              </a:rPr>
              <a:t> حد</a:t>
            </a:r>
            <a:r>
              <a:rPr lang="fa-IR" altLang="fa-IR" sz="2800">
                <a:solidFill>
                  <a:srgbClr val="FFCCCC"/>
                </a:solidFill>
                <a:cs typeface="Nazanin" pitchFamily="2" charset="0"/>
              </a:rPr>
              <a:t>اکثر </a:t>
            </a:r>
            <a:r>
              <a:rPr lang="ar-SA" altLang="fa-IR" sz="2800">
                <a:solidFill>
                  <a:srgbClr val="FFCCCC"/>
                </a:solidFill>
                <a:cs typeface="Nazanin" pitchFamily="2" charset="0"/>
              </a:rPr>
              <a:t>يک تصوير در </a:t>
            </a:r>
            <a:r>
              <a:rPr lang="en-US" altLang="fa-IR" sz="2800" b="1" i="1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SA" altLang="fa-IR" sz="2800">
                <a:solidFill>
                  <a:srgbClr val="FFCCCC"/>
                </a:solidFill>
                <a:cs typeface="Nazanin" pitchFamily="2" charset="0"/>
              </a:rPr>
              <a:t>  دارد </a:t>
            </a:r>
            <a:r>
              <a:rPr lang="fa-IR" altLang="fa-IR" sz="2800">
                <a:solidFill>
                  <a:srgbClr val="FFCCCC"/>
                </a:solidFill>
                <a:cs typeface="Nazanin" pitchFamily="2" charset="0"/>
              </a:rPr>
              <a:t>.</a:t>
            </a:r>
            <a:endParaRPr lang="ar-SA" altLang="fa-IR" sz="2800">
              <a:solidFill>
                <a:srgbClr val="FFCCCC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اگر     تابعی از      به       باشد می نويسيم 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2037" name="Object 10"/>
          <p:cNvGraphicFramePr>
            <a:graphicFrameLocks noChangeAspect="1"/>
          </p:cNvGraphicFramePr>
          <p:nvPr/>
        </p:nvGraphicFramePr>
        <p:xfrm>
          <a:off x="5951538" y="2055813"/>
          <a:ext cx="32829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" imgW="3251200" imgH="431800" progId="Equation.3">
                  <p:embed/>
                </p:oleObj>
              </mc:Choice>
              <mc:Fallback>
                <p:oleObj name="Equation" r:id="rId3" imgW="3251200" imgH="431800" progId="Equation.3">
                  <p:embed/>
                  <p:pic>
                    <p:nvPicPr>
                      <p:cNvPr id="1720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2055813"/>
                        <a:ext cx="32829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11"/>
          <p:cNvGraphicFramePr>
            <a:graphicFrameLocks noChangeAspect="1"/>
          </p:cNvGraphicFramePr>
          <p:nvPr/>
        </p:nvGraphicFramePr>
        <p:xfrm>
          <a:off x="9409114" y="350678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1720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4" y="3506788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588"/>
              </p:ext>
            </p:extLst>
          </p:nvPr>
        </p:nvGraphicFramePr>
        <p:xfrm>
          <a:off x="7829325" y="3617527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7" imgW="291847" imgH="317225" progId="Equation.3">
                  <p:embed/>
                </p:oleObj>
              </mc:Choice>
              <mc:Fallback>
                <p:oleObj name="Equation" r:id="rId7" imgW="291847" imgH="317225" progId="Equation.3">
                  <p:embed/>
                  <p:pic>
                    <p:nvPicPr>
                      <p:cNvPr id="1720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325" y="3617527"/>
                        <a:ext cx="2952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28127"/>
              </p:ext>
            </p:extLst>
          </p:nvPr>
        </p:nvGraphicFramePr>
        <p:xfrm>
          <a:off x="7010400" y="3609250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9" imgW="291847" imgH="317225" progId="Equation.3">
                  <p:embed/>
                </p:oleObj>
              </mc:Choice>
              <mc:Fallback>
                <p:oleObj name="Equation" r:id="rId9" imgW="291847" imgH="317225" progId="Equation.3">
                  <p:embed/>
                  <p:pic>
                    <p:nvPicPr>
                      <p:cNvPr id="1720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609250"/>
                        <a:ext cx="295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97083"/>
              </p:ext>
            </p:extLst>
          </p:nvPr>
        </p:nvGraphicFramePr>
        <p:xfrm>
          <a:off x="3321050" y="3609250"/>
          <a:ext cx="1670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11" imgW="1651000" imgH="431800" progId="Equation.3">
                  <p:embed/>
                </p:oleObj>
              </mc:Choice>
              <mc:Fallback>
                <p:oleObj name="Equation" r:id="rId11" imgW="1651000" imgH="431800" progId="Equation.3">
                  <p:embed/>
                  <p:pic>
                    <p:nvPicPr>
                      <p:cNvPr id="17204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609250"/>
                        <a:ext cx="16700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804802"/>
              </p:ext>
            </p:extLst>
          </p:nvPr>
        </p:nvGraphicFramePr>
        <p:xfrm>
          <a:off x="3532188" y="2212181"/>
          <a:ext cx="987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13" imgW="977900" imgH="330200" progId="Equation.3">
                  <p:embed/>
                </p:oleObj>
              </mc:Choice>
              <mc:Fallback>
                <p:oleObj name="Equation" r:id="rId13" imgW="977900" imgH="330200" progId="Equation.3">
                  <p:embed/>
                  <p:pic>
                    <p:nvPicPr>
                      <p:cNvPr id="17204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212181"/>
                        <a:ext cx="9874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181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385048" y="1196975"/>
            <a:ext cx="8825754" cy="545995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دقت کنيد وقتی می نويسيم                  لازم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نيست  </a:t>
            </a:r>
            <a:r>
              <a:rPr lang="en-US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برد تابع برابر    باشد بلکه     می تواند هر مجموعة شامل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برد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باشد .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اما الزاماً بايد             مجموعة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  را </a:t>
            </a:r>
            <a:r>
              <a:rPr lang="fa-IR" altLang="fa-IR" sz="2000" dirty="0" smtClean="0">
                <a:solidFill>
                  <a:srgbClr val="FFFF00"/>
                </a:solidFill>
                <a:cs typeface="Nasim" pitchFamily="2" charset="0"/>
              </a:rPr>
              <a:t>هم دامنة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en-US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    می نامند .                                        دامنة تابع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32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5427664" y="45878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73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4" y="4587875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63150"/>
              </p:ext>
            </p:extLst>
          </p:nvPr>
        </p:nvGraphicFramePr>
        <p:xfrm>
          <a:off x="9093761" y="3006912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5" imgW="291847" imgH="317225" progId="Equation.3">
                  <p:embed/>
                </p:oleObj>
              </mc:Choice>
              <mc:Fallback>
                <p:oleObj name="Equation" r:id="rId5" imgW="291847" imgH="317225" progId="Equation.3">
                  <p:embed/>
                  <p:pic>
                    <p:nvPicPr>
                      <p:cNvPr id="1730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761" y="3006912"/>
                        <a:ext cx="295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14"/>
          <p:cNvGraphicFramePr>
            <a:graphicFrameLocks noChangeAspect="1"/>
          </p:cNvGraphicFramePr>
          <p:nvPr/>
        </p:nvGraphicFramePr>
        <p:xfrm>
          <a:off x="4800601" y="2205038"/>
          <a:ext cx="1579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7" imgW="1562100" imgH="419100" progId="Equation.3">
                  <p:embed/>
                </p:oleObj>
              </mc:Choice>
              <mc:Fallback>
                <p:oleObj name="Equation" r:id="rId7" imgW="1562100" imgH="419100" progId="Equation.3">
                  <p:embed/>
                  <p:pic>
                    <p:nvPicPr>
                      <p:cNvPr id="1730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205038"/>
                        <a:ext cx="1579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39941"/>
              </p:ext>
            </p:extLst>
          </p:nvPr>
        </p:nvGraphicFramePr>
        <p:xfrm>
          <a:off x="7358250" y="2979950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9" imgW="291847" imgH="317225" progId="Equation.3">
                  <p:embed/>
                </p:oleObj>
              </mc:Choice>
              <mc:Fallback>
                <p:oleObj name="Equation" r:id="rId9" imgW="291847" imgH="317225" progId="Equation.3">
                  <p:embed/>
                  <p:pic>
                    <p:nvPicPr>
                      <p:cNvPr id="17306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250" y="2979950"/>
                        <a:ext cx="2952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64406"/>
              </p:ext>
            </p:extLst>
          </p:nvPr>
        </p:nvGraphicFramePr>
        <p:xfrm>
          <a:off x="7358250" y="3589921"/>
          <a:ext cx="1260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10" imgW="1244060" imgH="495085" progId="Equation.3">
                  <p:embed/>
                </p:oleObj>
              </mc:Choice>
              <mc:Fallback>
                <p:oleObj name="Equation" r:id="rId10" imgW="1244060" imgH="495085" progId="Equation.3">
                  <p:embed/>
                  <p:pic>
                    <p:nvPicPr>
                      <p:cNvPr id="17306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250" y="3589921"/>
                        <a:ext cx="1260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6" name="Oval 19"/>
          <p:cNvSpPr>
            <a:spLocks noChangeArrowheads="1"/>
          </p:cNvSpPr>
          <p:nvPr/>
        </p:nvSpPr>
        <p:spPr bwMode="auto">
          <a:xfrm>
            <a:off x="4295775" y="4797426"/>
            <a:ext cx="1079500" cy="1368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73067" name="Oval 20"/>
          <p:cNvSpPr>
            <a:spLocks noChangeArrowheads="1"/>
          </p:cNvSpPr>
          <p:nvPr/>
        </p:nvSpPr>
        <p:spPr bwMode="auto">
          <a:xfrm>
            <a:off x="5880100" y="4797426"/>
            <a:ext cx="107950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73068" name="Freeform 21"/>
          <p:cNvSpPr>
            <a:spLocks/>
          </p:cNvSpPr>
          <p:nvPr/>
        </p:nvSpPr>
        <p:spPr bwMode="auto">
          <a:xfrm>
            <a:off x="6019800" y="5114925"/>
            <a:ext cx="584200" cy="808038"/>
          </a:xfrm>
          <a:custGeom>
            <a:avLst/>
            <a:gdLst>
              <a:gd name="T0" fmla="*/ 272176875 w 368"/>
              <a:gd name="T1" fmla="*/ 5040316 h 509"/>
              <a:gd name="T2" fmla="*/ 577116575 w 368"/>
              <a:gd name="T3" fmla="*/ 25201578 h 509"/>
              <a:gd name="T4" fmla="*/ 640119688 w 368"/>
              <a:gd name="T5" fmla="*/ 241935150 h 509"/>
              <a:gd name="T6" fmla="*/ 879535325 w 368"/>
              <a:gd name="T7" fmla="*/ 372983356 h 509"/>
              <a:gd name="T8" fmla="*/ 771167813 w 368"/>
              <a:gd name="T9" fmla="*/ 740926396 h 509"/>
              <a:gd name="T10" fmla="*/ 748487200 w 368"/>
              <a:gd name="T11" fmla="*/ 1023184071 h 509"/>
              <a:gd name="T12" fmla="*/ 705643750 w 368"/>
              <a:gd name="T13" fmla="*/ 1088708174 h 509"/>
              <a:gd name="T14" fmla="*/ 403225000 w 368"/>
              <a:gd name="T15" fmla="*/ 1282761119 h 509"/>
              <a:gd name="T16" fmla="*/ 78125638 w 368"/>
              <a:gd name="T17" fmla="*/ 980342182 h 509"/>
              <a:gd name="T18" fmla="*/ 12601575 w 368"/>
              <a:gd name="T19" fmla="*/ 849293976 h 509"/>
              <a:gd name="T20" fmla="*/ 163810950 w 368"/>
              <a:gd name="T21" fmla="*/ 458668721 h 509"/>
              <a:gd name="T22" fmla="*/ 143649700 w 368"/>
              <a:gd name="T23" fmla="*/ 113407895 h 509"/>
              <a:gd name="T24" fmla="*/ 272176875 w 368"/>
              <a:gd name="T25" fmla="*/ 5040316 h 5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8" h="509">
                <a:moveTo>
                  <a:pt x="108" y="2"/>
                </a:moveTo>
                <a:cubicBezTo>
                  <a:pt x="148" y="5"/>
                  <a:pt x="190" y="0"/>
                  <a:pt x="229" y="10"/>
                </a:cubicBezTo>
                <a:cubicBezTo>
                  <a:pt x="233" y="11"/>
                  <a:pt x="251" y="91"/>
                  <a:pt x="254" y="96"/>
                </a:cubicBezTo>
                <a:cubicBezTo>
                  <a:pt x="269" y="126"/>
                  <a:pt x="321" y="130"/>
                  <a:pt x="349" y="148"/>
                </a:cubicBezTo>
                <a:cubicBezTo>
                  <a:pt x="368" y="227"/>
                  <a:pt x="328" y="230"/>
                  <a:pt x="306" y="294"/>
                </a:cubicBezTo>
                <a:cubicBezTo>
                  <a:pt x="303" y="331"/>
                  <a:pt x="304" y="369"/>
                  <a:pt x="297" y="406"/>
                </a:cubicBezTo>
                <a:cubicBezTo>
                  <a:pt x="295" y="416"/>
                  <a:pt x="288" y="425"/>
                  <a:pt x="280" y="432"/>
                </a:cubicBezTo>
                <a:cubicBezTo>
                  <a:pt x="251" y="457"/>
                  <a:pt x="197" y="498"/>
                  <a:pt x="160" y="509"/>
                </a:cubicBezTo>
                <a:cubicBezTo>
                  <a:pt x="103" y="472"/>
                  <a:pt x="99" y="410"/>
                  <a:pt x="31" y="389"/>
                </a:cubicBezTo>
                <a:cubicBezTo>
                  <a:pt x="25" y="371"/>
                  <a:pt x="6" y="356"/>
                  <a:pt x="5" y="337"/>
                </a:cubicBezTo>
                <a:cubicBezTo>
                  <a:pt x="0" y="267"/>
                  <a:pt x="21" y="228"/>
                  <a:pt x="65" y="182"/>
                </a:cubicBezTo>
                <a:cubicBezTo>
                  <a:pt x="60" y="143"/>
                  <a:pt x="37" y="84"/>
                  <a:pt x="57" y="45"/>
                </a:cubicBezTo>
                <a:cubicBezTo>
                  <a:pt x="73" y="13"/>
                  <a:pt x="108" y="41"/>
                  <a:pt x="108" y="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069" name="Text Box 22"/>
          <p:cNvSpPr txBox="1">
            <a:spLocks noChangeArrowheads="1"/>
          </p:cNvSpPr>
          <p:nvPr/>
        </p:nvSpPr>
        <p:spPr bwMode="auto">
          <a:xfrm>
            <a:off x="5880101" y="53736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400">
                <a:solidFill>
                  <a:srgbClr val="000000"/>
                </a:solidFill>
                <a:cs typeface="Mitra" pitchFamily="2" charset="0"/>
              </a:rPr>
              <a:t>برد</a:t>
            </a:r>
            <a:endParaRPr lang="en-US" altLang="fa-IR" sz="2400">
              <a:solidFill>
                <a:srgbClr val="000000"/>
              </a:solidFill>
              <a:cs typeface="Mitra" pitchFamily="2" charset="0"/>
            </a:endParaRPr>
          </a:p>
        </p:txBody>
      </p:sp>
      <p:sp>
        <p:nvSpPr>
          <p:cNvPr id="173070" name="Freeform 23"/>
          <p:cNvSpPr>
            <a:spLocks/>
          </p:cNvSpPr>
          <p:nvPr/>
        </p:nvSpPr>
        <p:spPr bwMode="auto">
          <a:xfrm>
            <a:off x="4799013" y="5056188"/>
            <a:ext cx="1511300" cy="514350"/>
          </a:xfrm>
          <a:custGeom>
            <a:avLst/>
            <a:gdLst>
              <a:gd name="T0" fmla="*/ 0 w 952"/>
              <a:gd name="T1" fmla="*/ 816530625 h 324"/>
              <a:gd name="T2" fmla="*/ 1141631575 w 952"/>
              <a:gd name="T3" fmla="*/ 17641888 h 324"/>
              <a:gd name="T4" fmla="*/ 2147483646 w 952"/>
              <a:gd name="T5" fmla="*/ 703124388 h 3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324">
                <a:moveTo>
                  <a:pt x="0" y="324"/>
                </a:moveTo>
                <a:cubicBezTo>
                  <a:pt x="147" y="169"/>
                  <a:pt x="294" y="14"/>
                  <a:pt x="453" y="7"/>
                </a:cubicBezTo>
                <a:cubicBezTo>
                  <a:pt x="612" y="0"/>
                  <a:pt x="869" y="234"/>
                  <a:pt x="952" y="279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3071" name="Object 24"/>
          <p:cNvGraphicFramePr>
            <a:graphicFrameLocks noChangeAspect="1"/>
          </p:cNvGraphicFramePr>
          <p:nvPr/>
        </p:nvGraphicFramePr>
        <p:xfrm>
          <a:off x="6599239" y="4437063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12" imgW="291847" imgH="317225" progId="Equation.3">
                  <p:embed/>
                </p:oleObj>
              </mc:Choice>
              <mc:Fallback>
                <p:oleObj name="Equation" r:id="rId12" imgW="291847" imgH="317225" progId="Equation.3">
                  <p:embed/>
                  <p:pic>
                    <p:nvPicPr>
                      <p:cNvPr id="17307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9" y="4437063"/>
                        <a:ext cx="295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95566"/>
              </p:ext>
            </p:extLst>
          </p:nvPr>
        </p:nvGraphicFramePr>
        <p:xfrm>
          <a:off x="4309785" y="4365625"/>
          <a:ext cx="457386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13" imgW="583693" imgH="317225" progId="Equation.3">
                  <p:embed/>
                </p:oleObj>
              </mc:Choice>
              <mc:Fallback>
                <p:oleObj name="Equation" r:id="rId13" imgW="583693" imgH="317225" progId="Equation.3">
                  <p:embed/>
                  <p:pic>
                    <p:nvPicPr>
                      <p:cNvPr id="17307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785" y="4365625"/>
                        <a:ext cx="457386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68750"/>
              </p:ext>
            </p:extLst>
          </p:nvPr>
        </p:nvGraphicFramePr>
        <p:xfrm>
          <a:off x="4162147" y="3633390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15" imgW="291847" imgH="317225" progId="Equation.3">
                  <p:embed/>
                </p:oleObj>
              </mc:Choice>
              <mc:Fallback>
                <p:oleObj name="Equation" r:id="rId15" imgW="291847" imgH="317225" progId="Equation.3">
                  <p:embed/>
                  <p:pic>
                    <p:nvPicPr>
                      <p:cNvPr id="17307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147" y="3633390"/>
                        <a:ext cx="2952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51706"/>
              </p:ext>
            </p:extLst>
          </p:nvPr>
        </p:nvGraphicFramePr>
        <p:xfrm>
          <a:off x="8398670" y="4284429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16" imgW="304668" imgH="418918" progId="Equation.3">
                  <p:embed/>
                </p:oleObj>
              </mc:Choice>
              <mc:Fallback>
                <p:oleObj name="Equation" r:id="rId16" imgW="304668" imgH="418918" progId="Equation.3">
                  <p:embed/>
                  <p:pic>
                    <p:nvPicPr>
                      <p:cNvPr id="17307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670" y="4284429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441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855694" y="381000"/>
            <a:ext cx="8240806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855694" y="1196975"/>
            <a:ext cx="8355107" cy="5619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فرض کنيد ضابطة تابع                 به صورت               باشد در اين صورت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دامنة تابع</a:t>
            </a:r>
            <a:r>
              <a:rPr lang="en-US" altLang="fa-IR" sz="2800" b="1">
                <a:solidFill>
                  <a:srgbClr val="FFFFFF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N</a:t>
            </a:r>
            <a:r>
              <a:rPr lang="en-US" altLang="fa-IR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هم</a:t>
            </a:r>
            <a:r>
              <a:rPr lang="ar-SA" altLang="fa-IR" sz="3200">
                <a:solidFill>
                  <a:srgbClr val="FFFFFF"/>
                </a:solidFill>
                <a:cs typeface="Nazanin" pitchFamily="2" charset="0"/>
              </a:rPr>
              <a:t> دامنة تابع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 b="1">
                <a:solidFill>
                  <a:srgbClr val="FFFFFF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N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برد تابع </a:t>
            </a:r>
            <a:r>
              <a:rPr lang="en-US" altLang="fa-IR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a-IR" altLang="fa-IR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اعداد طبيعی زوج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   </a:t>
            </a:r>
            <a:endParaRPr lang="en-US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40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99392"/>
              </p:ext>
            </p:extLst>
          </p:nvPr>
        </p:nvGraphicFramePr>
        <p:xfrm>
          <a:off x="2000483" y="2211388"/>
          <a:ext cx="1541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524000" imgH="419100" progId="Equation.3">
                  <p:embed/>
                </p:oleObj>
              </mc:Choice>
              <mc:Fallback>
                <p:oleObj name="Equation" r:id="rId3" imgW="1524000" imgH="419100" progId="Equation.3">
                  <p:embed/>
                  <p:pic>
                    <p:nvPicPr>
                      <p:cNvPr id="17408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83" y="2211388"/>
                        <a:ext cx="1541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247838"/>
              </p:ext>
            </p:extLst>
          </p:nvPr>
        </p:nvGraphicFramePr>
        <p:xfrm>
          <a:off x="5228198" y="2211388"/>
          <a:ext cx="1630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1612900" imgH="419100" progId="Equation.3">
                  <p:embed/>
                </p:oleObj>
              </mc:Choice>
              <mc:Fallback>
                <p:oleObj name="Equation" r:id="rId5" imgW="1612900" imgH="419100" progId="Equation.3">
                  <p:embed/>
                  <p:pic>
                    <p:nvPicPr>
                      <p:cNvPr id="1740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98" y="2211388"/>
                        <a:ext cx="16303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42853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2"/>
                </a:solidFill>
              </a:rPr>
              <a:t>شروع جلسه اول</a:t>
            </a:r>
            <a:endParaRPr lang="fa-I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34126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4206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اگر دامنة يک تابع در مقابل آن ذکر نشده باشد در اين صورت دامنة آن بزرگترين زير مجموعة اعداد حقيقي است که به ازای آنها ضابطة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بامعنی باشد . دقت کنيد که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1 . تقسيم بر صفر مجاز نيست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2 . اعداد منفی ريشة زوج ندارند .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تعيين دامنة توابع جبری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80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554941" y="381000"/>
            <a:ext cx="7541559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554941" y="1196976"/>
            <a:ext cx="7655859" cy="5383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1. از تعريف تابع معلوم می شود که به ازای هر             تنها يک عنصر مانند       از         موجود است که                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معمولا      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را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مقدار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 در      می ناميم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و می نويسيم                  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را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متغير مستقل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را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متغير وابسته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می ناميم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57851"/>
              </p:ext>
            </p:extLst>
          </p:nvPr>
        </p:nvGraphicFramePr>
        <p:xfrm>
          <a:off x="3359150" y="2047876"/>
          <a:ext cx="10525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3" imgW="1040948" imgH="495085" progId="Equation.3">
                  <p:embed/>
                </p:oleObj>
              </mc:Choice>
              <mc:Fallback>
                <p:oleObj name="Equation" r:id="rId3" imgW="1040948" imgH="495085" progId="Equation.3">
                  <p:embed/>
                  <p:pic>
                    <p:nvPicPr>
                      <p:cNvPr id="176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047876"/>
                        <a:ext cx="10525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363586"/>
              </p:ext>
            </p:extLst>
          </p:nvPr>
        </p:nvGraphicFramePr>
        <p:xfrm>
          <a:off x="6623051" y="2677319"/>
          <a:ext cx="450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5" imgW="444307" imgH="495085" progId="Equation.3">
                  <p:embed/>
                </p:oleObj>
              </mc:Choice>
              <mc:Fallback>
                <p:oleObj name="Equation" r:id="rId5" imgW="444307" imgH="495085" progId="Equation.3">
                  <p:embed/>
                  <p:pic>
                    <p:nvPicPr>
                      <p:cNvPr id="176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1" y="2677319"/>
                        <a:ext cx="450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092063"/>
              </p:ext>
            </p:extLst>
          </p:nvPr>
        </p:nvGraphicFramePr>
        <p:xfrm>
          <a:off x="6472518" y="3521659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7" imgW="228600" imgH="241300" progId="Equation.3">
                  <p:embed/>
                </p:oleObj>
              </mc:Choice>
              <mc:Fallback>
                <p:oleObj name="Equation" r:id="rId7" imgW="228600" imgH="241300" progId="Equation.3">
                  <p:embed/>
                  <p:pic>
                    <p:nvPicPr>
                      <p:cNvPr id="176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518" y="3521659"/>
                        <a:ext cx="2301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61830"/>
              </p:ext>
            </p:extLst>
          </p:nvPr>
        </p:nvGraphicFramePr>
        <p:xfrm>
          <a:off x="7401160" y="3431171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176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160" y="3431171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59838"/>
              </p:ext>
            </p:extLst>
          </p:nvPr>
        </p:nvGraphicFramePr>
        <p:xfrm>
          <a:off x="7722675" y="2780507"/>
          <a:ext cx="2571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11" imgW="253780" imgH="317225" progId="Equation.3">
                  <p:embed/>
                </p:oleObj>
              </mc:Choice>
              <mc:Fallback>
                <p:oleObj name="Equation" r:id="rId11" imgW="253780" imgH="317225" progId="Equation.3">
                  <p:embed/>
                  <p:pic>
                    <p:nvPicPr>
                      <p:cNvPr id="176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675" y="2780507"/>
                        <a:ext cx="2571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15744"/>
              </p:ext>
            </p:extLst>
          </p:nvPr>
        </p:nvGraphicFramePr>
        <p:xfrm>
          <a:off x="2871788" y="2722564"/>
          <a:ext cx="1539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13" imgW="1524000" imgH="431800" progId="Equation.3">
                  <p:embed/>
                </p:oleObj>
              </mc:Choice>
              <mc:Fallback>
                <p:oleObj name="Equation" r:id="rId13" imgW="1524000" imgH="431800" progId="Equation.3">
                  <p:embed/>
                  <p:pic>
                    <p:nvPicPr>
                      <p:cNvPr id="176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2722564"/>
                        <a:ext cx="1539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45798"/>
              </p:ext>
            </p:extLst>
          </p:nvPr>
        </p:nvGraphicFramePr>
        <p:xfrm>
          <a:off x="8844757" y="3510803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15" imgW="253780" imgH="317225" progId="Equation.3">
                  <p:embed/>
                </p:oleObj>
              </mc:Choice>
              <mc:Fallback>
                <p:oleObj name="Equation" r:id="rId15" imgW="253780" imgH="317225" progId="Equation.3">
                  <p:embed/>
                  <p:pic>
                    <p:nvPicPr>
                      <p:cNvPr id="1761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757" y="3510803"/>
                        <a:ext cx="2571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40" name="Object 12"/>
          <p:cNvGraphicFramePr>
            <a:graphicFrameLocks noChangeAspect="1"/>
          </p:cNvGraphicFramePr>
          <p:nvPr/>
        </p:nvGraphicFramePr>
        <p:xfrm>
          <a:off x="7175501" y="4149725"/>
          <a:ext cx="1439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17" imgW="1422400" imgH="431800" progId="Equation.3">
                  <p:embed/>
                </p:oleObj>
              </mc:Choice>
              <mc:Fallback>
                <p:oleObj name="Equation" r:id="rId17" imgW="1422400" imgH="431800" progId="Equation.3">
                  <p:embed/>
                  <p:pic>
                    <p:nvPicPr>
                      <p:cNvPr id="176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4149725"/>
                        <a:ext cx="14398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41" name="Object 13"/>
          <p:cNvGraphicFramePr>
            <a:graphicFrameLocks noChangeAspect="1"/>
          </p:cNvGraphicFramePr>
          <p:nvPr/>
        </p:nvGraphicFramePr>
        <p:xfrm>
          <a:off x="9825039" y="4941889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19" imgW="228600" imgH="241300" progId="Equation.3">
                  <p:embed/>
                </p:oleObj>
              </mc:Choice>
              <mc:Fallback>
                <p:oleObj name="Equation" r:id="rId19" imgW="228600" imgH="241300" progId="Equation.3">
                  <p:embed/>
                  <p:pic>
                    <p:nvPicPr>
                      <p:cNvPr id="1761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5039" y="4941889"/>
                        <a:ext cx="2317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42" name="Object 14"/>
          <p:cNvGraphicFramePr>
            <a:graphicFrameLocks noChangeAspect="1"/>
          </p:cNvGraphicFramePr>
          <p:nvPr/>
        </p:nvGraphicFramePr>
        <p:xfrm>
          <a:off x="6816726" y="4941888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21" imgW="253780" imgH="317225" progId="Equation.3">
                  <p:embed/>
                </p:oleObj>
              </mc:Choice>
              <mc:Fallback>
                <p:oleObj name="Equation" r:id="rId21" imgW="253780" imgH="317225" progId="Equation.3">
                  <p:embed/>
                  <p:pic>
                    <p:nvPicPr>
                      <p:cNvPr id="176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4941888"/>
                        <a:ext cx="2571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6143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860800"/>
            <a:ext cx="23050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7584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5019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2 . معمولاٌ      توسط ضابطه ای بر حسب      بيان می شود .          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مثلاٌ تابع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را که قلمرو و برد آن اعداد حقيقی است به صورت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نشان می دهيم .  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71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31228"/>
              </p:ext>
            </p:extLst>
          </p:nvPr>
        </p:nvGraphicFramePr>
        <p:xfrm>
          <a:off x="8372475" y="2205039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253780" imgH="317225" progId="Equation.3">
                  <p:embed/>
                </p:oleObj>
              </mc:Choice>
              <mc:Fallback>
                <p:oleObj name="Equation" r:id="rId3" imgW="253780" imgH="317225" progId="Equation.3">
                  <p:embed/>
                  <p:pic>
                    <p:nvPicPr>
                      <p:cNvPr id="1771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75" y="2205039"/>
                        <a:ext cx="2571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88027"/>
              </p:ext>
            </p:extLst>
          </p:nvPr>
        </p:nvGraphicFramePr>
        <p:xfrm>
          <a:off x="4722950" y="2190749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17715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950" y="2190749"/>
                        <a:ext cx="2317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17"/>
          <p:cNvGraphicFramePr>
            <a:graphicFrameLocks noChangeAspect="1"/>
          </p:cNvGraphicFramePr>
          <p:nvPr/>
        </p:nvGraphicFramePr>
        <p:xfrm>
          <a:off x="4570413" y="3422650"/>
          <a:ext cx="46212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7" imgW="4559300" imgH="431800" progId="Equation.3">
                  <p:embed/>
                </p:oleObj>
              </mc:Choice>
              <mc:Fallback>
                <p:oleObj name="Equation" r:id="rId7" imgW="4559300" imgH="431800" progId="Equation.3">
                  <p:embed/>
                  <p:pic>
                    <p:nvPicPr>
                      <p:cNvPr id="17715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3422650"/>
                        <a:ext cx="46212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18"/>
          <p:cNvGraphicFramePr>
            <a:graphicFrameLocks noChangeAspect="1"/>
          </p:cNvGraphicFramePr>
          <p:nvPr/>
        </p:nvGraphicFramePr>
        <p:xfrm>
          <a:off x="5116513" y="4970463"/>
          <a:ext cx="3255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9" imgW="3213100" imgH="431800" progId="Equation.3">
                  <p:embed/>
                </p:oleObj>
              </mc:Choice>
              <mc:Fallback>
                <p:oleObj name="Equation" r:id="rId9" imgW="3213100" imgH="431800" progId="Equation.3">
                  <p:embed/>
                  <p:pic>
                    <p:nvPicPr>
                      <p:cNvPr id="1771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970463"/>
                        <a:ext cx="32559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40786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4475071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فرض کنيم                            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يک تابع باشد نمودار    زير مجموعه ای از      است که با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تعريف می شود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1800" b="1" i="1" u="sng" dirty="0" smtClean="0">
                <a:solidFill>
                  <a:srgbClr val="FFFF00"/>
                </a:solidFill>
                <a:cs typeface="Nazanin" pitchFamily="2" charset="0"/>
              </a:rPr>
              <a:t>توجه: </a:t>
            </a:r>
            <a:r>
              <a:rPr lang="en-US" altLang="fa-IR" sz="1800" b="1" i="1" u="sng" dirty="0" smtClean="0">
                <a:solidFill>
                  <a:srgbClr val="FFFF00"/>
                </a:solidFill>
                <a:cs typeface="Nazanin" pitchFamily="2" charset="0"/>
              </a:rPr>
              <a:t>P</a:t>
            </a:r>
            <a:r>
              <a:rPr lang="en-US" altLang="fa-IR" sz="1800" b="1" i="1" u="sng" dirty="0">
                <a:solidFill>
                  <a:srgbClr val="FFFF00"/>
                </a:solidFill>
                <a:cs typeface="Nazanin" pitchFamily="2" charset="0"/>
              </a:rPr>
              <a:t> </a:t>
            </a:r>
            <a:r>
              <a:rPr lang="fa-IR" altLang="fa-IR" sz="1800" b="1" i="1" u="sng" dirty="0">
                <a:solidFill>
                  <a:srgbClr val="FFFF00"/>
                </a:solidFill>
                <a:cs typeface="Nazanin" pitchFamily="2" charset="0"/>
              </a:rPr>
              <a:t> </a:t>
            </a:r>
            <a:r>
              <a:rPr lang="fa-IR" altLang="fa-IR" sz="1800" b="1" i="1" u="sng" dirty="0" smtClean="0">
                <a:solidFill>
                  <a:srgbClr val="FFFF00"/>
                </a:solidFill>
                <a:cs typeface="Nazanin" pitchFamily="2" charset="0"/>
              </a:rPr>
              <a:t>در اینجا همان </a:t>
            </a:r>
            <a:r>
              <a:rPr lang="en-US" altLang="fa-IR" sz="1800" b="1" i="1" u="sng" dirty="0" smtClean="0">
                <a:solidFill>
                  <a:srgbClr val="FFFF00"/>
                </a:solidFill>
                <a:cs typeface="Nazanin" pitchFamily="2" charset="0"/>
              </a:rPr>
              <a:t>R </a:t>
            </a:r>
            <a:r>
              <a:rPr lang="fa-IR" altLang="fa-IR" sz="1800" b="1" i="1" u="sng" dirty="0" smtClean="0">
                <a:solidFill>
                  <a:srgbClr val="FFFF00"/>
                </a:solidFill>
                <a:cs typeface="Nazanin" pitchFamily="2" charset="0"/>
              </a:rPr>
              <a:t> اعداد حقیقی است</a:t>
            </a:r>
            <a:endParaRPr lang="fa-IR" altLang="fa-IR" sz="1800" b="1" i="1" u="sng" dirty="0">
              <a:solidFill>
                <a:srgbClr val="FFFF00"/>
              </a:solidFill>
              <a:cs typeface="Nazanin" pitchFamily="2" charset="0"/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7818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69727"/>
              </p:ext>
            </p:extLst>
          </p:nvPr>
        </p:nvGraphicFramePr>
        <p:xfrm>
          <a:off x="5453063" y="2201863"/>
          <a:ext cx="30305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3" imgW="2997200" imgH="419100" progId="Equation.3">
                  <p:embed/>
                </p:oleObj>
              </mc:Choice>
              <mc:Fallback>
                <p:oleObj name="Equation" r:id="rId3" imgW="2997200" imgH="419100" progId="Equation.3">
                  <p:embed/>
                  <p:pic>
                    <p:nvPicPr>
                      <p:cNvPr id="17818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201863"/>
                        <a:ext cx="30305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24"/>
          <p:cNvGraphicFramePr>
            <a:graphicFrameLocks noChangeAspect="1"/>
          </p:cNvGraphicFramePr>
          <p:nvPr/>
        </p:nvGraphicFramePr>
        <p:xfrm>
          <a:off x="9048751" y="29241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1781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1" y="2924175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4938"/>
              </p:ext>
            </p:extLst>
          </p:nvPr>
        </p:nvGraphicFramePr>
        <p:xfrm>
          <a:off x="5779294" y="2794000"/>
          <a:ext cx="4619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7" imgW="457200" imgH="419100" progId="Equation.3">
                  <p:embed/>
                </p:oleObj>
              </mc:Choice>
              <mc:Fallback>
                <p:oleObj name="Equation" r:id="rId7" imgW="457200" imgH="419100" progId="Equation.3">
                  <p:embed/>
                  <p:pic>
                    <p:nvPicPr>
                      <p:cNvPr id="17818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294" y="2794000"/>
                        <a:ext cx="4619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4" name="Object 26"/>
          <p:cNvGraphicFramePr>
            <a:graphicFrameLocks noChangeAspect="1"/>
          </p:cNvGraphicFramePr>
          <p:nvPr/>
        </p:nvGraphicFramePr>
        <p:xfrm>
          <a:off x="5010151" y="3716338"/>
          <a:ext cx="3916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9" imgW="3873500" imgH="431800" progId="Equation.3">
                  <p:embed/>
                </p:oleObj>
              </mc:Choice>
              <mc:Fallback>
                <p:oleObj name="Equation" r:id="rId9" imgW="3873500" imgH="431800" progId="Equation.3">
                  <p:embed/>
                  <p:pic>
                    <p:nvPicPr>
                      <p:cNvPr id="17818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1" y="3716338"/>
                        <a:ext cx="39163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92509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nimBg="1"/>
      <p:bldP spid="4423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071813" y="1196976"/>
            <a:ext cx="7239000" cy="37814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با توجه به تعريف تابع هر خط قائم نمودار تابع را حداکثر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در يک نقطه قطع می کند . به عبارت ديگر اگر خط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قائمی نموداری را در بيش از يک نقطه قطع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کند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آن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نمودار ، نمودار يک تابع نيست .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84890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4257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8" grpId="0" animBg="1"/>
      <p:bldP spid="8489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22763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آيا نمودار زير مربوط به يک تابع است ؟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endParaRPr lang="fa-IR" altLang="fa-IR" sz="9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84787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847877" name="Line 5"/>
          <p:cNvSpPr>
            <a:spLocks noChangeShapeType="1"/>
          </p:cNvSpPr>
          <p:nvPr/>
        </p:nvSpPr>
        <p:spPr bwMode="auto">
          <a:xfrm>
            <a:off x="3216276" y="4149725"/>
            <a:ext cx="3095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7878" name="Line 6"/>
          <p:cNvSpPr>
            <a:spLocks noChangeShapeType="1"/>
          </p:cNvSpPr>
          <p:nvPr/>
        </p:nvSpPr>
        <p:spPr bwMode="auto">
          <a:xfrm flipV="1">
            <a:off x="4511675" y="2924175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7879" name="Oval 7"/>
          <p:cNvSpPr>
            <a:spLocks noChangeArrowheads="1"/>
          </p:cNvSpPr>
          <p:nvPr/>
        </p:nvSpPr>
        <p:spPr bwMode="auto">
          <a:xfrm>
            <a:off x="3790950" y="3213100"/>
            <a:ext cx="2160588" cy="1511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47880" name="Line 8"/>
          <p:cNvSpPr>
            <a:spLocks noChangeShapeType="1"/>
          </p:cNvSpPr>
          <p:nvPr/>
        </p:nvSpPr>
        <p:spPr bwMode="auto">
          <a:xfrm>
            <a:off x="5448300" y="2852739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7881" name="Object 9"/>
          <p:cNvGraphicFramePr>
            <a:graphicFrameLocks noChangeAspect="1"/>
          </p:cNvGraphicFramePr>
          <p:nvPr/>
        </p:nvGraphicFramePr>
        <p:xfrm>
          <a:off x="5715000" y="4665663"/>
          <a:ext cx="153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152334" imgH="342751" progId="Equation.3">
                  <p:embed/>
                </p:oleObj>
              </mc:Choice>
              <mc:Fallback>
                <p:oleObj name="Equation" r:id="rId3" imgW="152334" imgH="342751" progId="Equation.3">
                  <p:embed/>
                  <p:pic>
                    <p:nvPicPr>
                      <p:cNvPr id="847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65663"/>
                        <a:ext cx="15398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82" name="AutoShape 10"/>
          <p:cNvSpPr>
            <a:spLocks noChangeArrowheads="1"/>
          </p:cNvSpPr>
          <p:nvPr/>
        </p:nvSpPr>
        <p:spPr bwMode="auto">
          <a:xfrm>
            <a:off x="5375275" y="3255963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7883" name="AutoShape 11"/>
          <p:cNvSpPr>
            <a:spLocks noChangeArrowheads="1"/>
          </p:cNvSpPr>
          <p:nvPr/>
        </p:nvSpPr>
        <p:spPr bwMode="auto">
          <a:xfrm>
            <a:off x="5375275" y="4537075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47884" name="Text Box 12"/>
          <p:cNvSpPr txBox="1">
            <a:spLocks noChangeArrowheads="1"/>
          </p:cNvSpPr>
          <p:nvPr/>
        </p:nvSpPr>
        <p:spPr bwMode="auto">
          <a:xfrm>
            <a:off x="6167438" y="3213100"/>
            <a:ext cx="3744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Mitra" pitchFamily="2" charset="0"/>
              </a:rPr>
              <a:t>چون خط قائم   نمودار را در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Mitra" pitchFamily="2" charset="0"/>
              </a:rPr>
              <a:t> بيش از يک نقطه قطع کرده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Mitra" pitchFamily="2" charset="0"/>
              </a:rPr>
              <a:t>است پس اين نمودار ، نمودار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400">
                <a:solidFill>
                  <a:srgbClr val="FFFFFF"/>
                </a:solidFill>
                <a:cs typeface="Mitra" pitchFamily="2" charset="0"/>
              </a:rPr>
              <a:t>يک تابع نيست .</a:t>
            </a:r>
            <a:endParaRPr lang="en-US" altLang="fa-IR" sz="2400">
              <a:solidFill>
                <a:srgbClr val="FFFFFF"/>
              </a:solidFill>
              <a:cs typeface="Mitra" pitchFamily="2" charset="0"/>
            </a:endParaRPr>
          </a:p>
        </p:txBody>
      </p:sp>
      <p:graphicFrame>
        <p:nvGraphicFramePr>
          <p:cNvPr id="1802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55602"/>
              </p:ext>
            </p:extLst>
          </p:nvPr>
        </p:nvGraphicFramePr>
        <p:xfrm>
          <a:off x="8370503" y="3261996"/>
          <a:ext cx="11507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5" imgW="152334" imgH="342751" progId="Equation.3">
                  <p:embed/>
                </p:oleObj>
              </mc:Choice>
              <mc:Fallback>
                <p:oleObj name="Equation" r:id="rId5" imgW="152334" imgH="342751" progId="Equation.3">
                  <p:embed/>
                  <p:pic>
                    <p:nvPicPr>
                      <p:cNvPr id="1802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503" y="3261996"/>
                        <a:ext cx="11507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6115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4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4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4" grpId="0" animBg="1"/>
      <p:bldP spid="847876" grpId="0" animBg="1"/>
      <p:bldP spid="847879" grpId="0" animBg="1"/>
      <p:bldP spid="847882" grpId="0" animBg="1"/>
      <p:bldP spid="847883" grpId="0" animBg="1"/>
      <p:bldP spid="8478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22763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کدام نمودار مربوط به يک تابع است ؟</a:t>
            </a: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18125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3284538"/>
            <a:ext cx="5495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4399" name="Line 15"/>
          <p:cNvSpPr>
            <a:spLocks noChangeShapeType="1"/>
          </p:cNvSpPr>
          <p:nvPr/>
        </p:nvSpPr>
        <p:spPr bwMode="auto">
          <a:xfrm>
            <a:off x="4872038" y="33575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4400" name="Line 16"/>
          <p:cNvSpPr>
            <a:spLocks noChangeShapeType="1"/>
          </p:cNvSpPr>
          <p:nvPr/>
        </p:nvSpPr>
        <p:spPr bwMode="auto">
          <a:xfrm>
            <a:off x="6383338" y="33575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4401" name="Line 17"/>
          <p:cNvSpPr>
            <a:spLocks noChangeShapeType="1"/>
          </p:cNvSpPr>
          <p:nvPr/>
        </p:nvSpPr>
        <p:spPr bwMode="auto">
          <a:xfrm>
            <a:off x="8256588" y="33575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4402" name="Line 18"/>
          <p:cNvSpPr>
            <a:spLocks noChangeShapeType="1"/>
          </p:cNvSpPr>
          <p:nvPr/>
        </p:nvSpPr>
        <p:spPr bwMode="auto">
          <a:xfrm>
            <a:off x="8472488" y="33575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4403" name="Line 19"/>
          <p:cNvSpPr>
            <a:spLocks noChangeShapeType="1"/>
          </p:cNvSpPr>
          <p:nvPr/>
        </p:nvSpPr>
        <p:spPr bwMode="auto">
          <a:xfrm>
            <a:off x="8904288" y="33575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09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animBg="1"/>
      <p:bldP spid="7843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5478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چون مولفة هيچ دو زوج مرتب از رابطة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                                                           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برابر نيست پس      يک تابع است و داريم </a:t>
            </a:r>
            <a:endParaRPr lang="fa-IR" altLang="fa-IR" sz="9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9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9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9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9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3990976" y="2803525"/>
          <a:ext cx="4841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3" imgW="4775200" imgH="431800" progId="Equation.3">
                  <p:embed/>
                </p:oleObj>
              </mc:Choice>
              <mc:Fallback>
                <p:oleObj name="Equation" r:id="rId3" imgW="4775200" imgH="431800" progId="Equation.3">
                  <p:embed/>
                  <p:pic>
                    <p:nvPicPr>
                      <p:cNvPr id="182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6" y="2803525"/>
                        <a:ext cx="4841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/>
        </p:nvGraphicFramePr>
        <p:xfrm>
          <a:off x="3975100" y="3981450"/>
          <a:ext cx="54308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5" imgW="5359400" imgH="495300" progId="Equation.3">
                  <p:embed/>
                </p:oleObj>
              </mc:Choice>
              <mc:Fallback>
                <p:oleObj name="Equation" r:id="rId5" imgW="5359400" imgH="495300" progId="Equation.3">
                  <p:embed/>
                  <p:pic>
                    <p:nvPicPr>
                      <p:cNvPr id="182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981450"/>
                        <a:ext cx="54308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4" y="4652964"/>
            <a:ext cx="31908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22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622004"/>
              </p:ext>
            </p:extLst>
          </p:nvPr>
        </p:nvGraphicFramePr>
        <p:xfrm>
          <a:off x="7667218" y="3471862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218" y="3471862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10"/>
          <p:cNvGraphicFramePr>
            <a:graphicFrameLocks noChangeAspect="1"/>
          </p:cNvGraphicFramePr>
          <p:nvPr/>
        </p:nvGraphicFramePr>
        <p:xfrm>
          <a:off x="3575050" y="5084764"/>
          <a:ext cx="29352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10" imgW="2895600" imgH="1003300" progId="Equation.3">
                  <p:embed/>
                </p:oleObj>
              </mc:Choice>
              <mc:Fallback>
                <p:oleObj name="Equation" r:id="rId10" imgW="2895600" imgH="1003300" progId="Equation.3">
                  <p:embed/>
                  <p:pic>
                    <p:nvPicPr>
                      <p:cNvPr id="1822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084764"/>
                        <a:ext cx="29352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87724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کدام يک از نمودارهای زير نشانگر يک تابع است ؟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1833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"/>
          <a:stretch>
            <a:fillRect/>
          </a:stretch>
        </p:blipFill>
        <p:spPr bwMode="auto">
          <a:xfrm>
            <a:off x="3287713" y="2763839"/>
            <a:ext cx="664686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7706" name="Object 10"/>
          <p:cNvGraphicFramePr>
            <a:graphicFrameLocks noChangeAspect="1"/>
          </p:cNvGraphicFramePr>
          <p:nvPr/>
        </p:nvGraphicFramePr>
        <p:xfrm>
          <a:off x="3287713" y="5157788"/>
          <a:ext cx="24320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4" imgW="2400300" imgH="1054100" progId="Equation.3">
                  <p:embed/>
                </p:oleObj>
              </mc:Choice>
              <mc:Fallback>
                <p:oleObj name="Equation" r:id="rId4" imgW="2400300" imgH="1054100" progId="Equation.3">
                  <p:embed/>
                  <p:pic>
                    <p:nvPicPr>
                      <p:cNvPr id="797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157788"/>
                        <a:ext cx="24320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7" name="Object 11"/>
          <p:cNvGraphicFramePr>
            <a:graphicFrameLocks noChangeAspect="1"/>
          </p:cNvGraphicFramePr>
          <p:nvPr/>
        </p:nvGraphicFramePr>
        <p:xfrm>
          <a:off x="6816725" y="5229225"/>
          <a:ext cx="2959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6" imgW="2959100" imgH="1054100" progId="Equation.3">
                  <p:embed/>
                </p:oleObj>
              </mc:Choice>
              <mc:Fallback>
                <p:oleObj name="Equation" r:id="rId6" imgW="2959100" imgH="1054100" progId="Equation.3">
                  <p:embed/>
                  <p:pic>
                    <p:nvPicPr>
                      <p:cNvPr id="797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5229225"/>
                        <a:ext cx="2959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1150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آيا رابطة                                                                يک 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تابع از     به      است ؟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شرط ( الف ) تعريف تابع برقرار است (چرا؟) ، شرط ( ب ) را بررسی می کنيم :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پس                           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 در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نتيجه    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  يعنی    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يک تابع از     به      است ؟ 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87017"/>
              </p:ext>
            </p:extLst>
          </p:nvPr>
        </p:nvGraphicFramePr>
        <p:xfrm>
          <a:off x="3770312" y="2109787"/>
          <a:ext cx="51768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3" imgW="5105400" imgH="431800" progId="Equation.3">
                  <p:embed/>
                </p:oleObj>
              </mc:Choice>
              <mc:Fallback>
                <p:oleObj name="Equation" r:id="rId3" imgW="5105400" imgH="431800" progId="Equation.3">
                  <p:embed/>
                  <p:pic>
                    <p:nvPicPr>
                      <p:cNvPr id="184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2" y="2109787"/>
                        <a:ext cx="51768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8"/>
          <p:cNvGraphicFramePr>
            <a:graphicFrameLocks noChangeAspect="1"/>
          </p:cNvGraphicFramePr>
          <p:nvPr/>
        </p:nvGraphicFramePr>
        <p:xfrm>
          <a:off x="3935414" y="4281489"/>
          <a:ext cx="38369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5" imgW="3784600" imgH="1003300" progId="Equation.3">
                  <p:embed/>
                </p:oleObj>
              </mc:Choice>
              <mc:Fallback>
                <p:oleObj name="Equation" r:id="rId5" imgW="3784600" imgH="1003300" progId="Equation.3">
                  <p:embed/>
                  <p:pic>
                    <p:nvPicPr>
                      <p:cNvPr id="1843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4281489"/>
                        <a:ext cx="383698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9"/>
          <p:cNvGraphicFramePr>
            <a:graphicFrameLocks noChangeAspect="1"/>
          </p:cNvGraphicFramePr>
          <p:nvPr/>
        </p:nvGraphicFramePr>
        <p:xfrm>
          <a:off x="6816726" y="5619750"/>
          <a:ext cx="26654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7" imgW="2628900" imgH="406400" progId="Equation.3">
                  <p:embed/>
                </p:oleObj>
              </mc:Choice>
              <mc:Fallback>
                <p:oleObj name="Equation" r:id="rId7" imgW="2628900" imgH="406400" progId="Equation.3">
                  <p:embed/>
                  <p:pic>
                    <p:nvPicPr>
                      <p:cNvPr id="1843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5619750"/>
                        <a:ext cx="26654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8517"/>
              </p:ext>
            </p:extLst>
          </p:nvPr>
        </p:nvGraphicFramePr>
        <p:xfrm>
          <a:off x="4482307" y="5680075"/>
          <a:ext cx="8239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9" imgW="812447" imgH="317362" progId="Equation.3">
                  <p:embed/>
                </p:oleObj>
              </mc:Choice>
              <mc:Fallback>
                <p:oleObj name="Equation" r:id="rId9" imgW="812447" imgH="317362" progId="Equation.3">
                  <p:embed/>
                  <p:pic>
                    <p:nvPicPr>
                      <p:cNvPr id="1843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307" y="5680075"/>
                        <a:ext cx="82391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65698"/>
              </p:ext>
            </p:extLst>
          </p:nvPr>
        </p:nvGraphicFramePr>
        <p:xfrm>
          <a:off x="3456782" y="5641976"/>
          <a:ext cx="3095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1843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782" y="5641976"/>
                        <a:ext cx="3095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24626"/>
              </p:ext>
            </p:extLst>
          </p:nvPr>
        </p:nvGraphicFramePr>
        <p:xfrm>
          <a:off x="7450138" y="2809878"/>
          <a:ext cx="322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Equation" r:id="rId13" imgW="317225" imgH="317225" progId="Equation.3">
                  <p:embed/>
                </p:oleObj>
              </mc:Choice>
              <mc:Fallback>
                <p:oleObj name="Equation" r:id="rId13" imgW="317225" imgH="317225" progId="Equation.3">
                  <p:embed/>
                  <p:pic>
                    <p:nvPicPr>
                      <p:cNvPr id="1843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809878"/>
                        <a:ext cx="32226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72598"/>
              </p:ext>
            </p:extLst>
          </p:nvPr>
        </p:nvGraphicFramePr>
        <p:xfrm>
          <a:off x="8302625" y="2817138"/>
          <a:ext cx="322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Equation" r:id="rId15" imgW="317225" imgH="317225" progId="Equation.3">
                  <p:embed/>
                </p:oleObj>
              </mc:Choice>
              <mc:Fallback>
                <p:oleObj name="Equation" r:id="rId15" imgW="317225" imgH="317225" progId="Equation.3">
                  <p:embed/>
                  <p:pic>
                    <p:nvPicPr>
                      <p:cNvPr id="1843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5" y="2817138"/>
                        <a:ext cx="32226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53575"/>
              </p:ext>
            </p:extLst>
          </p:nvPr>
        </p:nvGraphicFramePr>
        <p:xfrm>
          <a:off x="7772401" y="6265862"/>
          <a:ext cx="3222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Equation" r:id="rId16" imgW="317225" imgH="317225" progId="Equation.3">
                  <p:embed/>
                </p:oleObj>
              </mc:Choice>
              <mc:Fallback>
                <p:oleObj name="Equation" r:id="rId16" imgW="317225" imgH="317225" progId="Equation.3">
                  <p:embed/>
                  <p:pic>
                    <p:nvPicPr>
                      <p:cNvPr id="1843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6265862"/>
                        <a:ext cx="32226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11629"/>
              </p:ext>
            </p:extLst>
          </p:nvPr>
        </p:nvGraphicFramePr>
        <p:xfrm>
          <a:off x="8463757" y="6292213"/>
          <a:ext cx="3222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3" name="Equation" r:id="rId17" imgW="317225" imgH="317225" progId="Equation.3">
                  <p:embed/>
                </p:oleObj>
              </mc:Choice>
              <mc:Fallback>
                <p:oleObj name="Equation" r:id="rId17" imgW="317225" imgH="317225" progId="Equation.3">
                  <p:embed/>
                  <p:pic>
                    <p:nvPicPr>
                      <p:cNvPr id="1843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757" y="6292213"/>
                        <a:ext cx="32226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6940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7038" y="609601"/>
            <a:ext cx="7239000" cy="1444625"/>
          </a:xfrm>
        </p:spPr>
        <p:txBody>
          <a:bodyPr/>
          <a:lstStyle/>
          <a:p>
            <a:pPr algn="ctr" rtl="1" eaLnBrk="1" hangingPunct="1"/>
            <a:r>
              <a:rPr lang="ar-SA" altLang="fa-IR" sz="8600" dirty="0">
                <a:cs typeface="Titr" pitchFamily="2" charset="0"/>
              </a:rPr>
              <a:t>فصل </a:t>
            </a:r>
            <a:r>
              <a:rPr lang="fa-IR" altLang="fa-IR" sz="8600" dirty="0" smtClean="0">
                <a:cs typeface="Titr" pitchFamily="2" charset="0"/>
              </a:rPr>
              <a:t>اول</a:t>
            </a:r>
            <a:endParaRPr lang="en-US" altLang="fa-IR" sz="8600" dirty="0">
              <a:cs typeface="Titr" pitchFamily="2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6038" y="3479664"/>
            <a:ext cx="8001000" cy="1752600"/>
          </a:xfrm>
        </p:spPr>
        <p:txBody>
          <a:bodyPr/>
          <a:lstStyle/>
          <a:p>
            <a:pPr algn="ctr" rtl="1" eaLnBrk="1" hangingPunct="1"/>
            <a:r>
              <a:rPr lang="ar-SA" altLang="fa-IR" sz="6000" dirty="0">
                <a:solidFill>
                  <a:srgbClr val="FF0000"/>
                </a:solidFill>
                <a:cs typeface="Titr" pitchFamily="2" charset="0"/>
              </a:rPr>
              <a:t>رابطه و تابع</a:t>
            </a:r>
            <a:endParaRPr lang="en-US" altLang="fa-IR" sz="6000" dirty="0">
              <a:solidFill>
                <a:srgbClr val="FF0000"/>
              </a:solidFill>
              <a:cs typeface="Tit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381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کداميک از روابط زير يک تابع است ؟ دليل آن را بيان کنيد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88507"/>
              </p:ext>
            </p:extLst>
          </p:nvPr>
        </p:nvGraphicFramePr>
        <p:xfrm>
          <a:off x="3668033" y="3157538"/>
          <a:ext cx="509905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5029200" imgH="2324100" progId="Equation.3">
                  <p:embed/>
                </p:oleObj>
              </mc:Choice>
              <mc:Fallback>
                <p:oleObj name="Equation" r:id="rId3" imgW="5029200" imgH="2324100" progId="Equation.3">
                  <p:embed/>
                  <p:pic>
                    <p:nvPicPr>
                      <p:cNvPr id="185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033" y="3157538"/>
                        <a:ext cx="509905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Text Box 6"/>
          <p:cNvSpPr txBox="1">
            <a:spLocks noChangeArrowheads="1"/>
          </p:cNvSpPr>
          <p:nvPr/>
        </p:nvSpPr>
        <p:spPr bwMode="auto">
          <a:xfrm>
            <a:off x="8601075" y="3097213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Mitra" pitchFamily="2" charset="0"/>
              </a:rPr>
              <a:t>تابع نيست</a:t>
            </a:r>
            <a:endParaRPr lang="en-US" altLang="fa-IR" sz="2800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8572500" y="3687763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Mitra" pitchFamily="2" charset="0"/>
              </a:rPr>
              <a:t>تابع نيست</a:t>
            </a:r>
            <a:endParaRPr lang="en-US" altLang="fa-IR" sz="2800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558214" y="4335463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Mitra" pitchFamily="2" charset="0"/>
              </a:rPr>
              <a:t>تابع نيست</a:t>
            </a:r>
            <a:endParaRPr lang="en-US" altLang="fa-IR" sz="2800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8615364" y="4926013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Mitra" pitchFamily="2" charset="0"/>
              </a:rPr>
              <a:t>تابع است</a:t>
            </a:r>
            <a:endParaRPr lang="en-US" altLang="fa-IR" sz="2800">
              <a:solidFill>
                <a:srgbClr val="FFFFFF"/>
              </a:solidFill>
              <a:cs typeface="Mi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082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/>
      <p:bldP spid="803847" grpId="0"/>
      <p:bldP spid="803848" grpId="0"/>
      <p:bldP spid="8038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611859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آيا نمودار زير يک تابع است ؟ دامنه وبرد آن را مشخص نماييد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18637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708275"/>
            <a:ext cx="5000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761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دامنة توابع زير را به دست آوريد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18739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429000"/>
            <a:ext cx="67992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4433" name="Object 17"/>
          <p:cNvGraphicFramePr>
            <a:graphicFrameLocks noChangeAspect="1"/>
          </p:cNvGraphicFramePr>
          <p:nvPr/>
        </p:nvGraphicFramePr>
        <p:xfrm>
          <a:off x="3167064" y="5157789"/>
          <a:ext cx="69103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4" imgW="6807200" imgH="495300" progId="Equation.3">
                  <p:embed/>
                </p:oleObj>
              </mc:Choice>
              <mc:Fallback>
                <p:oleObj name="Equation" r:id="rId4" imgW="6807200" imgH="495300" progId="Equation.3">
                  <p:embed/>
                  <p:pic>
                    <p:nvPicPr>
                      <p:cNvPr id="4444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5157789"/>
                        <a:ext cx="691038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3618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132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گاهی پيش می آيد که در تابع              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نقش      را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به متغير ديگری محول می کنيم ، مثلاً وقتی می گوييم 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     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يعنی       در نقش     است .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فرض کنيم                        ، مقادير   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،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           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،           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را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تعيين کنيد .  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4772025" y="2147889"/>
          <a:ext cx="1441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3" imgW="1422400" imgH="431800" progId="Equation.3">
                  <p:embed/>
                </p:oleObj>
              </mc:Choice>
              <mc:Fallback>
                <p:oleObj name="Equation" r:id="rId3" imgW="1422400" imgH="431800" progId="Equation.3">
                  <p:embed/>
                  <p:pic>
                    <p:nvPicPr>
                      <p:cNvPr id="188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2147889"/>
                        <a:ext cx="14414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3560764" y="229076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188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4" y="2290763"/>
                        <a:ext cx="2317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32970"/>
              </p:ext>
            </p:extLst>
          </p:nvPr>
        </p:nvGraphicFramePr>
        <p:xfrm>
          <a:off x="8327232" y="3644901"/>
          <a:ext cx="10175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7" imgW="1002865" imgH="431613" progId="Equation.3">
                  <p:embed/>
                </p:oleObj>
              </mc:Choice>
              <mc:Fallback>
                <p:oleObj name="Equation" r:id="rId7" imgW="1002865" imgH="431613" progId="Equation.3">
                  <p:embed/>
                  <p:pic>
                    <p:nvPicPr>
                      <p:cNvPr id="188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232" y="3644901"/>
                        <a:ext cx="10175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35130"/>
              </p:ext>
            </p:extLst>
          </p:nvPr>
        </p:nvGraphicFramePr>
        <p:xfrm>
          <a:off x="6829756" y="3710781"/>
          <a:ext cx="412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9" imgW="406224" imgH="330057" progId="Equation.3">
                  <p:embed/>
                </p:oleObj>
              </mc:Choice>
              <mc:Fallback>
                <p:oleObj name="Equation" r:id="rId9" imgW="406224" imgH="330057" progId="Equation.3">
                  <p:embed/>
                  <p:pic>
                    <p:nvPicPr>
                      <p:cNvPr id="188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756" y="3710781"/>
                        <a:ext cx="412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76772"/>
              </p:ext>
            </p:extLst>
          </p:nvPr>
        </p:nvGraphicFramePr>
        <p:xfrm>
          <a:off x="5230404" y="3756819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11" imgW="228600" imgH="241300" progId="Equation.3">
                  <p:embed/>
                </p:oleObj>
              </mc:Choice>
              <mc:Fallback>
                <p:oleObj name="Equation" r:id="rId11" imgW="228600" imgH="241300" progId="Equation.3">
                  <p:embed/>
                  <p:pic>
                    <p:nvPicPr>
                      <p:cNvPr id="188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404" y="3756819"/>
                        <a:ext cx="2317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3114676" y="4278313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88427" name="Object 11"/>
          <p:cNvGraphicFramePr>
            <a:graphicFrameLocks noChangeAspect="1"/>
          </p:cNvGraphicFramePr>
          <p:nvPr/>
        </p:nvGraphicFramePr>
        <p:xfrm>
          <a:off x="6856414" y="4837114"/>
          <a:ext cx="1920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13" imgW="1892300" imgH="927100" progId="Equation.3">
                  <p:embed/>
                </p:oleObj>
              </mc:Choice>
              <mc:Fallback>
                <p:oleObj name="Equation" r:id="rId13" imgW="1892300" imgH="927100" progId="Equation.3">
                  <p:embed/>
                  <p:pic>
                    <p:nvPicPr>
                      <p:cNvPr id="188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4" y="4837114"/>
                        <a:ext cx="19208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49256"/>
              </p:ext>
            </p:extLst>
          </p:nvPr>
        </p:nvGraphicFramePr>
        <p:xfrm>
          <a:off x="4818448" y="5131594"/>
          <a:ext cx="8239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15" imgW="812447" imgH="431613" progId="Equation.3">
                  <p:embed/>
                </p:oleObj>
              </mc:Choice>
              <mc:Fallback>
                <p:oleObj name="Equation" r:id="rId15" imgW="812447" imgH="431613" progId="Equation.3">
                  <p:embed/>
                  <p:pic>
                    <p:nvPicPr>
                      <p:cNvPr id="1884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48" y="5131594"/>
                        <a:ext cx="8239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637"/>
              </p:ext>
            </p:extLst>
          </p:nvPr>
        </p:nvGraphicFramePr>
        <p:xfrm>
          <a:off x="3792539" y="5122819"/>
          <a:ext cx="488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17" imgW="482400" imgH="203040" progId="Equation.3">
                  <p:embed/>
                </p:oleObj>
              </mc:Choice>
              <mc:Fallback>
                <p:oleObj name="Equation" r:id="rId17" imgW="482400" imgH="203040" progId="Equation.3">
                  <p:embed/>
                  <p:pic>
                    <p:nvPicPr>
                      <p:cNvPr id="1884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5122819"/>
                        <a:ext cx="4889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0" name="Object 14"/>
          <p:cNvGraphicFramePr>
            <a:graphicFrameLocks noChangeAspect="1"/>
          </p:cNvGraphicFramePr>
          <p:nvPr/>
        </p:nvGraphicFramePr>
        <p:xfrm>
          <a:off x="8688388" y="5776914"/>
          <a:ext cx="13128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19" imgW="1295400" imgH="431800" progId="Equation.3">
                  <p:embed/>
                </p:oleObj>
              </mc:Choice>
              <mc:Fallback>
                <p:oleObj name="Equation" r:id="rId19" imgW="1295400" imgH="431800" progId="Equation.3">
                  <p:embed/>
                  <p:pic>
                    <p:nvPicPr>
                      <p:cNvPr id="1884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5776914"/>
                        <a:ext cx="13128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6782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3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971800" y="1131888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دامنة توابع زير را تعيين کنيد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b="1" dirty="0" smtClean="0">
                <a:solidFill>
                  <a:srgbClr val="FF0000"/>
                </a:solidFill>
                <a:cs typeface="Nazanin" pitchFamily="2" charset="0"/>
              </a:rPr>
              <a:t>پایان جلسه اول</a:t>
            </a:r>
            <a:endParaRPr lang="fa-IR" altLang="fa-IR" sz="2800" b="1" dirty="0">
              <a:solidFill>
                <a:srgbClr val="FF0000"/>
              </a:solidFill>
              <a:cs typeface="Nazanin" pitchFamily="2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016500" y="2492376"/>
          <a:ext cx="33909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3" imgW="3390900" imgH="3009900" progId="Equation.3">
                  <p:embed/>
                </p:oleObj>
              </mc:Choice>
              <mc:Fallback>
                <p:oleObj name="Equation" r:id="rId3" imgW="3390900" imgH="3009900" progId="Equation.3">
                  <p:embed/>
                  <p:pic>
                    <p:nvPicPr>
                      <p:cNvPr id="189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492376"/>
                        <a:ext cx="3390900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613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27130" y="167413"/>
            <a:ext cx="9751483" cy="625792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tx2"/>
                </a:solidFill>
              </a:rPr>
              <a:t>شروع جلسه دوم</a:t>
            </a:r>
            <a:endParaRPr lang="fa-I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8433"/>
      </p:ext>
    </p:extLst>
  </p:cSld>
  <p:clrMapOvr>
    <a:masterClrMapping/>
  </p:clrMapOvr>
  <p:transition spd="med"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</a:t>
            </a:r>
            <a:r>
              <a:rPr lang="fa-IR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چهارم </a:t>
            </a:r>
          </a:p>
        </p:txBody>
      </p:sp>
    </p:spTree>
    <p:extLst>
      <p:ext uri="{BB962C8B-B14F-4D97-AF65-F5344CB8AC3E}">
        <p14:creationId xmlns:p14="http://schemas.microsoft.com/office/powerpoint/2010/main" val="225554609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4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برابری دو 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4692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دو تابع      و 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برابر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گوييم اگر :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1 . قلمرو آنها برابر باشد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2 . به ازای هر     از قلمرو مشترک آنها مقدار دو تابع     برابر باشد . يعنی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2517" name="Object 6"/>
          <p:cNvGraphicFramePr>
            <a:graphicFrameLocks noChangeAspect="1"/>
          </p:cNvGraphicFramePr>
          <p:nvPr/>
        </p:nvGraphicFramePr>
        <p:xfrm>
          <a:off x="8775701" y="2103439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925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701" y="2103439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8" name="Object 7"/>
          <p:cNvGraphicFramePr>
            <a:graphicFrameLocks noChangeAspect="1"/>
          </p:cNvGraphicFramePr>
          <p:nvPr/>
        </p:nvGraphicFramePr>
        <p:xfrm>
          <a:off x="8040689" y="2205038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5" imgW="266353" imgH="317087" progId="Equation.3">
                  <p:embed/>
                </p:oleObj>
              </mc:Choice>
              <mc:Fallback>
                <p:oleObj name="Equation" r:id="rId5" imgW="266353" imgH="317087" progId="Equation.3">
                  <p:embed/>
                  <p:pic>
                    <p:nvPicPr>
                      <p:cNvPr id="1925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9" y="2205038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61922"/>
              </p:ext>
            </p:extLst>
          </p:nvPr>
        </p:nvGraphicFramePr>
        <p:xfrm>
          <a:off x="5102225" y="2982913"/>
          <a:ext cx="1489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7" imgW="1473200" imgH="495300" progId="Equation.3">
                  <p:embed/>
                </p:oleObj>
              </mc:Choice>
              <mc:Fallback>
                <p:oleObj name="Equation" r:id="rId7" imgW="1473200" imgH="495300" progId="Equation.3">
                  <p:embed/>
                  <p:pic>
                    <p:nvPicPr>
                      <p:cNvPr id="1925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2982913"/>
                        <a:ext cx="14890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8145"/>
              </p:ext>
            </p:extLst>
          </p:nvPr>
        </p:nvGraphicFramePr>
        <p:xfrm>
          <a:off x="7672389" y="3897313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9" imgW="228600" imgH="241300" progId="Equation.3">
                  <p:embed/>
                </p:oleObj>
              </mc:Choice>
              <mc:Fallback>
                <p:oleObj name="Equation" r:id="rId9" imgW="228600" imgH="241300" progId="Equation.3">
                  <p:embed/>
                  <p:pic>
                    <p:nvPicPr>
                      <p:cNvPr id="1925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9" y="3897313"/>
                        <a:ext cx="2317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49187"/>
              </p:ext>
            </p:extLst>
          </p:nvPr>
        </p:nvGraphicFramePr>
        <p:xfrm>
          <a:off x="4456113" y="4580846"/>
          <a:ext cx="2143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1" imgW="2120900" imgH="431800" progId="Equation.3">
                  <p:embed/>
                </p:oleObj>
              </mc:Choice>
              <mc:Fallback>
                <p:oleObj name="Equation" r:id="rId11" imgW="2120900" imgH="431800" progId="Equation.3">
                  <p:embed/>
                  <p:pic>
                    <p:nvPicPr>
                      <p:cNvPr id="1925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580846"/>
                        <a:ext cx="21431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4050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4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برابری دو 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213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توابع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    و                       برابر نيستند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7464425" y="2060576"/>
          <a:ext cx="19256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3" imgW="1905000" imgH="558800" progId="Equation.3">
                  <p:embed/>
                </p:oleObj>
              </mc:Choice>
              <mc:Fallback>
                <p:oleObj name="Equation" r:id="rId3" imgW="1905000" imgH="558800" progId="Equation.3">
                  <p:embed/>
                  <p:pic>
                    <p:nvPicPr>
                      <p:cNvPr id="193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2060576"/>
                        <a:ext cx="19256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5664201" y="3471864"/>
          <a:ext cx="2054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5" imgW="2032000" imgH="1130300" progId="Equation.3">
                  <p:embed/>
                </p:oleObj>
              </mc:Choice>
              <mc:Fallback>
                <p:oleObj name="Equation" r:id="rId5" imgW="2032000" imgH="1130300" progId="Equation.3">
                  <p:embed/>
                  <p:pic>
                    <p:nvPicPr>
                      <p:cNvPr id="450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3471864"/>
                        <a:ext cx="20542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58411"/>
              </p:ext>
            </p:extLst>
          </p:nvPr>
        </p:nvGraphicFramePr>
        <p:xfrm>
          <a:off x="4891089" y="2175874"/>
          <a:ext cx="19256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7" imgW="1905000" imgH="431800" progId="Equation.3">
                  <p:embed/>
                </p:oleObj>
              </mc:Choice>
              <mc:Fallback>
                <p:oleObj name="Equation" r:id="rId7" imgW="1905000" imgH="431800" progId="Equation.3">
                  <p:embed/>
                  <p:pic>
                    <p:nvPicPr>
                      <p:cNvPr id="1935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9" y="2175874"/>
                        <a:ext cx="19256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7996714" y="2793999"/>
            <a:ext cx="136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Mitra" pitchFamily="2" charset="0"/>
              </a:rPr>
              <a:t>زيرا</a:t>
            </a:r>
            <a:endParaRPr lang="en-US" altLang="fa-IR" sz="2800" dirty="0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6816726" y="4941889"/>
            <a:ext cx="3311525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پس شرط اول بر قرار نيست .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029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1" grpId="0"/>
      <p:bldP spid="4505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021874" y="400050"/>
            <a:ext cx="7227026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4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برابری دو 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3021874" y="1085850"/>
            <a:ext cx="7239000" cy="4589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توابع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       و                             برابرند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1 . 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2 .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19348"/>
              </p:ext>
            </p:extLst>
          </p:nvPr>
        </p:nvGraphicFramePr>
        <p:xfrm>
          <a:off x="6958012" y="2065336"/>
          <a:ext cx="2092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3" imgW="2070100" imgH="685800" progId="Equation.3">
                  <p:embed/>
                </p:oleObj>
              </mc:Choice>
              <mc:Fallback>
                <p:oleObj name="Equation" r:id="rId3" imgW="2070100" imgH="685800" progId="Equation.3">
                  <p:embed/>
                  <p:pic>
                    <p:nvPicPr>
                      <p:cNvPr id="194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2" y="2065336"/>
                        <a:ext cx="20923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48581"/>
              </p:ext>
            </p:extLst>
          </p:nvPr>
        </p:nvGraphicFramePr>
        <p:xfrm>
          <a:off x="6236494" y="3582986"/>
          <a:ext cx="1019969" cy="45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5" imgW="850680" imgH="241200" progId="Equation.3">
                  <p:embed/>
                </p:oleObj>
              </mc:Choice>
              <mc:Fallback>
                <p:oleObj name="Equation" r:id="rId5" imgW="850680" imgH="241200" progId="Equation.3">
                  <p:embed/>
                  <p:pic>
                    <p:nvPicPr>
                      <p:cNvPr id="4515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494" y="3582986"/>
                        <a:ext cx="1019969" cy="45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96959"/>
              </p:ext>
            </p:extLst>
          </p:nvPr>
        </p:nvGraphicFramePr>
        <p:xfrm>
          <a:off x="3693319" y="2071688"/>
          <a:ext cx="2543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7" imgW="2514600" imgH="546100" progId="Equation.3">
                  <p:embed/>
                </p:oleObj>
              </mc:Choice>
              <mc:Fallback>
                <p:oleObj name="Equation" r:id="rId7" imgW="2514600" imgH="546100" progId="Equation.3">
                  <p:embed/>
                  <p:pic>
                    <p:nvPicPr>
                      <p:cNvPr id="194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319" y="2071688"/>
                        <a:ext cx="25431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2" name="Object 8"/>
          <p:cNvGraphicFramePr>
            <a:graphicFrameLocks noChangeAspect="1"/>
          </p:cNvGraphicFramePr>
          <p:nvPr/>
        </p:nvGraphicFramePr>
        <p:xfrm>
          <a:off x="4945063" y="5084764"/>
          <a:ext cx="37639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9" imgW="3721100" imgH="546100" progId="Equation.3">
                  <p:embed/>
                </p:oleObj>
              </mc:Choice>
              <mc:Fallback>
                <p:oleObj name="Equation" r:id="rId9" imgW="3721100" imgH="546100" progId="Equation.3">
                  <p:embed/>
                  <p:pic>
                    <p:nvPicPr>
                      <p:cNvPr id="4515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084764"/>
                        <a:ext cx="376396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8226426" y="460851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11" imgW="228600" imgH="241300" progId="Equation.3">
                  <p:embed/>
                </p:oleObj>
              </mc:Choice>
              <mc:Fallback>
                <p:oleObj name="Equation" r:id="rId11" imgW="228600" imgH="24130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6" y="4608513"/>
                        <a:ext cx="2317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0" name="Object 10"/>
          <p:cNvGraphicFramePr>
            <a:graphicFrameLocks noChangeAspect="1"/>
          </p:cNvGraphicFramePr>
          <p:nvPr/>
        </p:nvGraphicFramePr>
        <p:xfrm>
          <a:off x="7521576" y="4508500"/>
          <a:ext cx="3222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13" imgW="317225" imgH="317225" progId="Equation.3">
                  <p:embed/>
                </p:oleObj>
              </mc:Choice>
              <mc:Fallback>
                <p:oleObj name="Equation" r:id="rId13" imgW="317225" imgH="317225" progId="Equation.3">
                  <p:embed/>
                  <p:pic>
                    <p:nvPicPr>
                      <p:cNvPr id="1945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6" y="4508500"/>
                        <a:ext cx="3222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7831139" y="2677320"/>
            <a:ext cx="136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Mitra" pitchFamily="2" charset="0"/>
              </a:rPr>
              <a:t>زيرا</a:t>
            </a:r>
            <a:endParaRPr lang="en-US" altLang="fa-IR" sz="2800" dirty="0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5789614" y="4292599"/>
            <a:ext cx="3906836" cy="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به ازای هر  ا.     از      ، 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fa-IR" sz="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443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5" grpId="0"/>
      <p:bldP spid="4515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مقدمه</a:t>
            </a:r>
            <a:endParaRPr lang="en-US" altLang="fa-IR" sz="2800">
              <a:solidFill>
                <a:srgbClr val="FF9238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782888" y="1196975"/>
            <a:ext cx="7427912" cy="5487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بازة باز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بازة بستة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يادآوری بازه ها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57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85815"/>
              </p:ext>
            </p:extLst>
          </p:nvPr>
        </p:nvGraphicFramePr>
        <p:xfrm>
          <a:off x="8092895" y="2133601"/>
          <a:ext cx="854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850531" imgH="431613" progId="Equation.3">
                  <p:embed/>
                </p:oleObj>
              </mc:Choice>
              <mc:Fallback>
                <p:oleObj name="Equation" r:id="rId3" imgW="850531" imgH="431613" progId="Equation.3">
                  <p:embed/>
                  <p:pic>
                    <p:nvPicPr>
                      <p:cNvPr id="1577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895" y="2133601"/>
                        <a:ext cx="8540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79531"/>
              </p:ext>
            </p:extLst>
          </p:nvPr>
        </p:nvGraphicFramePr>
        <p:xfrm>
          <a:off x="8143695" y="4285456"/>
          <a:ext cx="8032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799753" imgH="431613" progId="Equation.3">
                  <p:embed/>
                </p:oleObj>
              </mc:Choice>
              <mc:Fallback>
                <p:oleObj name="Equation" r:id="rId5" imgW="799753" imgH="431613" progId="Equation.3">
                  <p:embed/>
                  <p:pic>
                    <p:nvPicPr>
                      <p:cNvPr id="1577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695" y="4285456"/>
                        <a:ext cx="8032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03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708276"/>
            <a:ext cx="65516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/>
          <a:stretch>
            <a:fillRect/>
          </a:stretch>
        </p:blipFill>
        <p:spPr bwMode="auto">
          <a:xfrm>
            <a:off x="3287713" y="5005388"/>
            <a:ext cx="655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4737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4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برابری دو تابع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855914" y="1196975"/>
            <a:ext cx="7354887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بررسی کنيد که آيا توابع      و       داده شده مساويند يا نه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2960688" y="3141663"/>
          <a:ext cx="7188200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3" imgW="7112000" imgH="3086100" progId="Equation.3">
                  <p:embed/>
                </p:oleObj>
              </mc:Choice>
              <mc:Fallback>
                <p:oleObj name="Equation" r:id="rId3" imgW="7112000" imgH="3086100" progId="Equation.3">
                  <p:embed/>
                  <p:pic>
                    <p:nvPicPr>
                      <p:cNvPr id="195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3141663"/>
                        <a:ext cx="7188200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9"/>
          <p:cNvGraphicFramePr>
            <a:graphicFrameLocks noChangeAspect="1"/>
          </p:cNvGraphicFramePr>
          <p:nvPr/>
        </p:nvGraphicFramePr>
        <p:xfrm>
          <a:off x="6340476" y="2176463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5" imgW="266353" imgH="317087" progId="Equation.3">
                  <p:embed/>
                </p:oleObj>
              </mc:Choice>
              <mc:Fallback>
                <p:oleObj name="Equation" r:id="rId5" imgW="266353" imgH="317087" progId="Equation.3">
                  <p:embed/>
                  <p:pic>
                    <p:nvPicPr>
                      <p:cNvPr id="19559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6" y="2176463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1" name="Object 10"/>
          <p:cNvGraphicFramePr>
            <a:graphicFrameLocks noChangeAspect="1"/>
          </p:cNvGraphicFramePr>
          <p:nvPr/>
        </p:nvGraphicFramePr>
        <p:xfrm>
          <a:off x="7032626" y="2076450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19559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2076450"/>
                        <a:ext cx="3095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56913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</a:t>
            </a:r>
            <a:r>
              <a:rPr lang="fa-IR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پنجم </a:t>
            </a:r>
          </a:p>
        </p:txBody>
      </p:sp>
    </p:spTree>
    <p:extLst>
      <p:ext uri="{BB962C8B-B14F-4D97-AF65-F5344CB8AC3E}">
        <p14:creationId xmlns:p14="http://schemas.microsoft.com/office/powerpoint/2010/main" val="89318035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3009900" y="1066800"/>
            <a:ext cx="7073898" cy="376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فرض کنيم      و 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توابعی با قلمروهای       و       باشند توابع جديد          ،           ،        و     را به ترتيب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مجموع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،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 تفاضل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،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حاصلضرب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و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خارج قسمت</a:t>
            </a:r>
            <a:r>
              <a:rPr lang="fa-IR" altLang="fa-IR" sz="3200">
                <a:solidFill>
                  <a:srgbClr val="FFFFFF"/>
                </a:solidFill>
                <a:cs typeface="Nazanin" pitchFamily="2" charset="0"/>
              </a:rPr>
              <a:t>     و      می ناميم و آنها را به صورت زير تعريف می کنيم :</a:t>
            </a: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7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14280"/>
              </p:ext>
            </p:extLst>
          </p:nvPr>
        </p:nvGraphicFramePr>
        <p:xfrm>
          <a:off x="8349754" y="2131651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197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754" y="2131651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848112"/>
              </p:ext>
            </p:extLst>
          </p:nvPr>
        </p:nvGraphicFramePr>
        <p:xfrm>
          <a:off x="3451226" y="2055019"/>
          <a:ext cx="474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Equation" r:id="rId5" imgW="469696" imgH="495085" progId="Equation.3">
                  <p:embed/>
                </p:oleObj>
              </mc:Choice>
              <mc:Fallback>
                <p:oleObj name="Equation" r:id="rId5" imgW="469696" imgH="495085" progId="Equation.3">
                  <p:embed/>
                  <p:pic>
                    <p:nvPicPr>
                      <p:cNvPr id="197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6" y="2055019"/>
                        <a:ext cx="4746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42438"/>
              </p:ext>
            </p:extLst>
          </p:nvPr>
        </p:nvGraphicFramePr>
        <p:xfrm>
          <a:off x="7554914" y="2146301"/>
          <a:ext cx="269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Equation" r:id="rId7" imgW="266353" imgH="317087" progId="Equation.3">
                  <p:embed/>
                </p:oleObj>
              </mc:Choice>
              <mc:Fallback>
                <p:oleObj name="Equation" r:id="rId7" imgW="266353" imgH="317087" progId="Equation.3">
                  <p:embed/>
                  <p:pic>
                    <p:nvPicPr>
                      <p:cNvPr id="197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4" y="2146301"/>
                        <a:ext cx="2698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79111"/>
              </p:ext>
            </p:extLst>
          </p:nvPr>
        </p:nvGraphicFramePr>
        <p:xfrm>
          <a:off x="4207172" y="2075590"/>
          <a:ext cx="487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Equation" r:id="rId9" imgW="482391" imgH="495085" progId="Equation.3">
                  <p:embed/>
                </p:oleObj>
              </mc:Choice>
              <mc:Fallback>
                <p:oleObj name="Equation" r:id="rId9" imgW="482391" imgH="495085" progId="Equation.3">
                  <p:embed/>
                  <p:pic>
                    <p:nvPicPr>
                      <p:cNvPr id="1976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172" y="2075590"/>
                        <a:ext cx="487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08926"/>
              </p:ext>
            </p:extLst>
          </p:nvPr>
        </p:nvGraphicFramePr>
        <p:xfrm>
          <a:off x="6891734" y="2807404"/>
          <a:ext cx="898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Equation" r:id="rId11" imgW="889000" imgH="419100" progId="Equation.3">
                  <p:embed/>
                </p:oleObj>
              </mc:Choice>
              <mc:Fallback>
                <p:oleObj name="Equation" r:id="rId11" imgW="889000" imgH="419100" progId="Equation.3">
                  <p:embed/>
                  <p:pic>
                    <p:nvPicPr>
                      <p:cNvPr id="1976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734" y="2807404"/>
                        <a:ext cx="898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9974"/>
              </p:ext>
            </p:extLst>
          </p:nvPr>
        </p:nvGraphicFramePr>
        <p:xfrm>
          <a:off x="3835401" y="2778114"/>
          <a:ext cx="244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" name="Equation" r:id="rId13" imgW="241300" imgH="596900" progId="Equation.3">
                  <p:embed/>
                </p:oleObj>
              </mc:Choice>
              <mc:Fallback>
                <p:oleObj name="Equation" r:id="rId13" imgW="241300" imgH="596900" progId="Equation.3">
                  <p:embed/>
                  <p:pic>
                    <p:nvPicPr>
                      <p:cNvPr id="19764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2778114"/>
                        <a:ext cx="2444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35576"/>
              </p:ext>
            </p:extLst>
          </p:nvPr>
        </p:nvGraphicFramePr>
        <p:xfrm>
          <a:off x="5509420" y="2778114"/>
          <a:ext cx="8858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15" imgW="876300" imgH="419100" progId="Equation.3">
                  <p:embed/>
                </p:oleObj>
              </mc:Choice>
              <mc:Fallback>
                <p:oleObj name="Equation" r:id="rId15" imgW="876300" imgH="419100" progId="Equation.3">
                  <p:embed/>
                  <p:pic>
                    <p:nvPicPr>
                      <p:cNvPr id="1976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420" y="2778114"/>
                        <a:ext cx="8858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27912"/>
              </p:ext>
            </p:extLst>
          </p:nvPr>
        </p:nvGraphicFramePr>
        <p:xfrm>
          <a:off x="4497388" y="2826194"/>
          <a:ext cx="604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17" imgW="596900" imgH="419100" progId="Equation.3">
                  <p:embed/>
                </p:oleObj>
              </mc:Choice>
              <mc:Fallback>
                <p:oleObj name="Equation" r:id="rId17" imgW="596900" imgH="419100" progId="Equation.3">
                  <p:embed/>
                  <p:pic>
                    <p:nvPicPr>
                      <p:cNvPr id="1976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2826194"/>
                        <a:ext cx="6048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31575"/>
              </p:ext>
            </p:extLst>
          </p:nvPr>
        </p:nvGraphicFramePr>
        <p:xfrm>
          <a:off x="3573645" y="3513874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Equation" r:id="rId19" imgW="304668" imgH="418918" progId="Equation.3">
                  <p:embed/>
                </p:oleObj>
              </mc:Choice>
              <mc:Fallback>
                <p:oleObj name="Equation" r:id="rId19" imgW="304668" imgH="418918" progId="Equation.3">
                  <p:embed/>
                  <p:pic>
                    <p:nvPicPr>
                      <p:cNvPr id="19764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645" y="3513874"/>
                        <a:ext cx="307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55567"/>
              </p:ext>
            </p:extLst>
          </p:nvPr>
        </p:nvGraphicFramePr>
        <p:xfrm>
          <a:off x="3021897" y="3704158"/>
          <a:ext cx="269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" name="Equation" r:id="rId20" imgW="266353" imgH="317087" progId="Equation.3">
                  <p:embed/>
                </p:oleObj>
              </mc:Choice>
              <mc:Fallback>
                <p:oleObj name="Equation" r:id="rId20" imgW="266353" imgH="317087" progId="Equation.3">
                  <p:embed/>
                  <p:pic>
                    <p:nvPicPr>
                      <p:cNvPr id="1976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897" y="3704158"/>
                        <a:ext cx="2698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9079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8661" name="Object 8"/>
          <p:cNvGraphicFramePr>
            <a:graphicFrameLocks noChangeAspect="1"/>
          </p:cNvGraphicFramePr>
          <p:nvPr/>
        </p:nvGraphicFramePr>
        <p:xfrm>
          <a:off x="3452814" y="2852738"/>
          <a:ext cx="6396037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3" imgW="6324600" imgH="2501900" progId="Equation.3">
                  <p:embed/>
                </p:oleObj>
              </mc:Choice>
              <mc:Fallback>
                <p:oleObj name="Equation" r:id="rId3" imgW="6324600" imgH="2501900" progId="Equation.3">
                  <p:embed/>
                  <p:pic>
                    <p:nvPicPr>
                      <p:cNvPr id="1986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4" y="2852738"/>
                        <a:ext cx="6396037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0818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4244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فرض کنيم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       و                              مجموع ، تفاضل ، حاصلضرب و خارج قسمت   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و     را به دست آوريد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داريم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6469064" y="2119314"/>
          <a:ext cx="21431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3" imgW="2120900" imgH="482600" progId="Equation.3">
                  <p:embed/>
                </p:oleObj>
              </mc:Choice>
              <mc:Fallback>
                <p:oleObj name="Equation" r:id="rId3" imgW="2120900" imgH="482600" progId="Equation.3">
                  <p:embed/>
                  <p:pic>
                    <p:nvPicPr>
                      <p:cNvPr id="199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4" y="2119314"/>
                        <a:ext cx="21431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4597400" y="5756276"/>
          <a:ext cx="42751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5" imgW="4229100" imgH="495300" progId="Equation.3">
                  <p:embed/>
                </p:oleObj>
              </mc:Choice>
              <mc:Fallback>
                <p:oleObj name="Equation" r:id="rId5" imgW="4229100" imgH="495300" progId="Equation.3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5756276"/>
                        <a:ext cx="42751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3744913" y="2133600"/>
          <a:ext cx="2197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7" imgW="2171700" imgH="482600" progId="Equation.3">
                  <p:embed/>
                </p:oleObj>
              </mc:Choice>
              <mc:Fallback>
                <p:oleObj name="Equation" r:id="rId7" imgW="2171700" imgH="482600" progId="Equation.3">
                  <p:embed/>
                  <p:pic>
                    <p:nvPicPr>
                      <p:cNvPr id="199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2133600"/>
                        <a:ext cx="2197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191180"/>
              </p:ext>
            </p:extLst>
          </p:nvPr>
        </p:nvGraphicFramePr>
        <p:xfrm>
          <a:off x="3008313" y="3015457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9" imgW="266353" imgH="317087" progId="Equation.3">
                  <p:embed/>
                </p:oleObj>
              </mc:Choice>
              <mc:Fallback>
                <p:oleObj name="Equation" r:id="rId9" imgW="266353" imgH="317087" progId="Equation.3">
                  <p:embed/>
                  <p:pic>
                    <p:nvPicPr>
                      <p:cNvPr id="1996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3015457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79062"/>
              </p:ext>
            </p:extLst>
          </p:nvPr>
        </p:nvGraphicFramePr>
        <p:xfrm>
          <a:off x="3590131" y="2963863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19968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131" y="2963863"/>
                        <a:ext cx="30956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0" name="Object 11"/>
          <p:cNvGraphicFramePr>
            <a:graphicFrameLocks noChangeAspect="1"/>
          </p:cNvGraphicFramePr>
          <p:nvPr/>
        </p:nvGraphicFramePr>
        <p:xfrm>
          <a:off x="4656139" y="5084764"/>
          <a:ext cx="4289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13" imgW="4241800" imgH="495300" progId="Equation.3">
                  <p:embed/>
                </p:oleObj>
              </mc:Choice>
              <mc:Fallback>
                <p:oleObj name="Equation" r:id="rId13" imgW="4241800" imgH="495300" progId="Equation.3">
                  <p:embed/>
                  <p:pic>
                    <p:nvPicPr>
                      <p:cNvPr id="1996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5084764"/>
                        <a:ext cx="42894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19986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208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بنابراين </a:t>
            </a: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0709" name="Object 10"/>
          <p:cNvGraphicFramePr>
            <a:graphicFrameLocks noChangeAspect="1"/>
          </p:cNvGraphicFramePr>
          <p:nvPr/>
        </p:nvGraphicFramePr>
        <p:xfrm>
          <a:off x="3100389" y="2147889"/>
          <a:ext cx="70119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3" imgW="6934200" imgH="1155700" progId="Equation.3">
                  <p:embed/>
                </p:oleObj>
              </mc:Choice>
              <mc:Fallback>
                <p:oleObj name="Equation" r:id="rId3" imgW="6934200" imgH="1155700" progId="Equation.3">
                  <p:embed/>
                  <p:pic>
                    <p:nvPicPr>
                      <p:cNvPr id="20070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9" y="2147889"/>
                        <a:ext cx="7011987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11"/>
          <p:cNvGraphicFramePr>
            <a:graphicFrameLocks noChangeAspect="1"/>
          </p:cNvGraphicFramePr>
          <p:nvPr/>
        </p:nvGraphicFramePr>
        <p:xfrm>
          <a:off x="3390901" y="4159251"/>
          <a:ext cx="61372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5" imgW="6070600" imgH="1803400" progId="Equation.3">
                  <p:embed/>
                </p:oleObj>
              </mc:Choice>
              <mc:Fallback>
                <p:oleObj name="Equation" r:id="rId5" imgW="6070600" imgH="1803400" progId="Equation.3">
                  <p:embed/>
                  <p:pic>
                    <p:nvPicPr>
                      <p:cNvPr id="2007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4159251"/>
                        <a:ext cx="6137275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8061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403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برای دو تابع      و      تابع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مرکب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به صورت :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تعريف می شود و قلمرو آن عبارت است از :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17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3980"/>
              </p:ext>
            </p:extLst>
          </p:nvPr>
        </p:nvGraphicFramePr>
        <p:xfrm>
          <a:off x="7478896" y="2235168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3" imgW="266353" imgH="317087" progId="Equation.3">
                  <p:embed/>
                </p:oleObj>
              </mc:Choice>
              <mc:Fallback>
                <p:oleObj name="Equation" r:id="rId3" imgW="266353" imgH="317087" progId="Equation.3">
                  <p:embed/>
                  <p:pic>
                    <p:nvPicPr>
                      <p:cNvPr id="2017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896" y="2235168"/>
                        <a:ext cx="269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76221"/>
              </p:ext>
            </p:extLst>
          </p:nvPr>
        </p:nvGraphicFramePr>
        <p:xfrm>
          <a:off x="8243887" y="2170905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2017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7" y="2170905"/>
                        <a:ext cx="3095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5" name="Object 9"/>
          <p:cNvGraphicFramePr>
            <a:graphicFrameLocks noChangeAspect="1"/>
          </p:cNvGraphicFramePr>
          <p:nvPr/>
        </p:nvGraphicFramePr>
        <p:xfrm>
          <a:off x="5448300" y="2060575"/>
          <a:ext cx="6286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7" imgW="622030" imgH="418918" progId="Equation.3">
                  <p:embed/>
                </p:oleObj>
              </mc:Choice>
              <mc:Fallback>
                <p:oleObj name="Equation" r:id="rId7" imgW="622030" imgH="418918" progId="Equation.3">
                  <p:embed/>
                  <p:pic>
                    <p:nvPicPr>
                      <p:cNvPr id="2017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060575"/>
                        <a:ext cx="6286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10"/>
          <p:cNvGraphicFramePr>
            <a:graphicFrameLocks noChangeAspect="1"/>
          </p:cNvGraphicFramePr>
          <p:nvPr/>
        </p:nvGraphicFramePr>
        <p:xfrm>
          <a:off x="5300664" y="2843214"/>
          <a:ext cx="31003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9" imgW="3060700" imgH="431800" progId="Equation.3">
                  <p:embed/>
                </p:oleObj>
              </mc:Choice>
              <mc:Fallback>
                <p:oleObj name="Equation" r:id="rId9" imgW="3060700" imgH="431800" progId="Equation.3">
                  <p:embed/>
                  <p:pic>
                    <p:nvPicPr>
                      <p:cNvPr id="20173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4" y="2843214"/>
                        <a:ext cx="31003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11"/>
          <p:cNvGraphicFramePr>
            <a:graphicFrameLocks noChangeAspect="1"/>
          </p:cNvGraphicFramePr>
          <p:nvPr/>
        </p:nvGraphicFramePr>
        <p:xfrm>
          <a:off x="4787901" y="4217988"/>
          <a:ext cx="42465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11" imgW="4191000" imgH="495300" progId="Equation.3">
                  <p:embed/>
                </p:oleObj>
              </mc:Choice>
              <mc:Fallback>
                <p:oleObj name="Equation" r:id="rId11" imgW="4191000" imgH="495300" progId="Equation.3">
                  <p:embed/>
                  <p:pic>
                    <p:nvPicPr>
                      <p:cNvPr id="2017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1" y="4217988"/>
                        <a:ext cx="42465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7123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971800" y="1196975"/>
            <a:ext cx="7239000" cy="5487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 مربوط به ترکيب توابع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0275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133601"/>
            <a:ext cx="5600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55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971800" y="1196976"/>
            <a:ext cx="7239000" cy="53959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فرض کنيد                                                 تابع مرکب 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را به دست آوريد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9721"/>
              </p:ext>
            </p:extLst>
          </p:nvPr>
        </p:nvGraphicFramePr>
        <p:xfrm>
          <a:off x="4511675" y="2005013"/>
          <a:ext cx="408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Equation" r:id="rId3" imgW="4038600" imgH="520700" progId="Equation.3">
                  <p:embed/>
                </p:oleObj>
              </mc:Choice>
              <mc:Fallback>
                <p:oleObj name="Equation" r:id="rId3" imgW="4038600" imgH="520700" progId="Equation.3">
                  <p:embed/>
                  <p:pic>
                    <p:nvPicPr>
                      <p:cNvPr id="203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005013"/>
                        <a:ext cx="40830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81461"/>
              </p:ext>
            </p:extLst>
          </p:nvPr>
        </p:nvGraphicFramePr>
        <p:xfrm>
          <a:off x="3143251" y="3460840"/>
          <a:ext cx="170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name="Equation" r:id="rId5" imgW="1676400" imgH="482600" progId="Equation.3">
                  <p:embed/>
                </p:oleObj>
              </mc:Choice>
              <mc:Fallback>
                <p:oleObj name="Equation" r:id="rId5" imgW="1676400" imgH="482600" progId="Equation.3">
                  <p:embed/>
                  <p:pic>
                    <p:nvPicPr>
                      <p:cNvPr id="203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460840"/>
                        <a:ext cx="1701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89548"/>
              </p:ext>
            </p:extLst>
          </p:nvPr>
        </p:nvGraphicFramePr>
        <p:xfrm>
          <a:off x="7934325" y="2711450"/>
          <a:ext cx="1320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7" imgW="1307532" imgH="431613" progId="Equation.3">
                  <p:embed/>
                </p:oleObj>
              </mc:Choice>
              <mc:Fallback>
                <p:oleObj name="Equation" r:id="rId7" imgW="1307532" imgH="431613" progId="Equation.3">
                  <p:embed/>
                  <p:pic>
                    <p:nvPicPr>
                      <p:cNvPr id="2037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2711450"/>
                        <a:ext cx="1320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/>
        </p:nvGraphicFramePr>
        <p:xfrm>
          <a:off x="3387725" y="4165600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9" imgW="6324600" imgH="546100" progId="Equation.3">
                  <p:embed/>
                </p:oleObj>
              </mc:Choice>
              <mc:Fallback>
                <p:oleObj name="Equation" r:id="rId9" imgW="6324600" imgH="546100" progId="Equation.3">
                  <p:embed/>
                  <p:pic>
                    <p:nvPicPr>
                      <p:cNvPr id="2037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165600"/>
                        <a:ext cx="64071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49070"/>
              </p:ext>
            </p:extLst>
          </p:nvPr>
        </p:nvGraphicFramePr>
        <p:xfrm>
          <a:off x="6524625" y="3567113"/>
          <a:ext cx="18145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11" imgW="1790640" imgH="241200" progId="Equation.3">
                  <p:embed/>
                </p:oleObj>
              </mc:Choice>
              <mc:Fallback>
                <p:oleObj name="Equation" r:id="rId11" imgW="1790640" imgH="241200" progId="Equation.3">
                  <p:embed/>
                  <p:pic>
                    <p:nvPicPr>
                      <p:cNvPr id="2037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567113"/>
                        <a:ext cx="18145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6" name="Object 12"/>
          <p:cNvGraphicFramePr>
            <a:graphicFrameLocks noChangeAspect="1"/>
          </p:cNvGraphicFramePr>
          <p:nvPr/>
        </p:nvGraphicFramePr>
        <p:xfrm>
          <a:off x="3309939" y="5194301"/>
          <a:ext cx="66135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13" imgW="6527800" imgH="1104900" progId="Equation.3">
                  <p:embed/>
                </p:oleObj>
              </mc:Choice>
              <mc:Fallback>
                <p:oleObj name="Equation" r:id="rId13" imgW="6527800" imgH="1104900" progId="Equation.3">
                  <p:embed/>
                  <p:pic>
                    <p:nvPicPr>
                      <p:cNvPr id="20378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5194301"/>
                        <a:ext cx="661352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7" name="Object 14"/>
          <p:cNvGraphicFramePr>
            <a:graphicFrameLocks noChangeAspect="1"/>
          </p:cNvGraphicFramePr>
          <p:nvPr/>
        </p:nvGraphicFramePr>
        <p:xfrm>
          <a:off x="3387725" y="4165600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15" imgW="6324600" imgH="546100" progId="Equation.3">
                  <p:embed/>
                </p:oleObj>
              </mc:Choice>
              <mc:Fallback>
                <p:oleObj name="Equation" r:id="rId15" imgW="6324600" imgH="546100" progId="Equation.3">
                  <p:embed/>
                  <p:pic>
                    <p:nvPicPr>
                      <p:cNvPr id="20378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165600"/>
                        <a:ext cx="64071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55343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2416629" y="381000"/>
            <a:ext cx="7679871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2416629" y="1236165"/>
            <a:ext cx="7802109" cy="5402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مفهوم ترکيب برای بيش از دو تابع نيز قابل تعميم است ، برای مثال اگر                                                 آنگاه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به صورت زير به دست می آيد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بنابراين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تعميم ترکيب توابع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4805" name="Object 8"/>
          <p:cNvGraphicFramePr>
            <a:graphicFrameLocks noChangeAspect="1"/>
          </p:cNvGraphicFramePr>
          <p:nvPr/>
        </p:nvGraphicFramePr>
        <p:xfrm>
          <a:off x="3359150" y="4149725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3" imgW="6324600" imgH="546100" progId="Equation.3">
                  <p:embed/>
                </p:oleObj>
              </mc:Choice>
              <mc:Fallback>
                <p:oleObj name="Equation" r:id="rId3" imgW="6324600" imgH="546100" progId="Equation.3">
                  <p:embed/>
                  <p:pic>
                    <p:nvPicPr>
                      <p:cNvPr id="2048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149725"/>
                        <a:ext cx="64071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11"/>
          <p:cNvGraphicFramePr>
            <a:graphicFrameLocks noChangeAspect="1"/>
          </p:cNvGraphicFramePr>
          <p:nvPr/>
        </p:nvGraphicFramePr>
        <p:xfrm>
          <a:off x="3071814" y="5661026"/>
          <a:ext cx="6956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5" imgW="7251700" imgH="546100" progId="Equation.3">
                  <p:embed/>
                </p:oleObj>
              </mc:Choice>
              <mc:Fallback>
                <p:oleObj name="Equation" r:id="rId5" imgW="7251700" imgH="546100" progId="Equation.3">
                  <p:embed/>
                  <p:pic>
                    <p:nvPicPr>
                      <p:cNvPr id="20480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661026"/>
                        <a:ext cx="6956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580295"/>
              </p:ext>
            </p:extLst>
          </p:nvPr>
        </p:nvGraphicFramePr>
        <p:xfrm>
          <a:off x="4815888" y="2717800"/>
          <a:ext cx="408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7" imgW="4038600" imgH="520700" progId="Equation.3">
                  <p:embed/>
                </p:oleObj>
              </mc:Choice>
              <mc:Fallback>
                <p:oleObj name="Equation" r:id="rId7" imgW="4038600" imgH="520700" progId="Equation.3">
                  <p:embed/>
                  <p:pic>
                    <p:nvPicPr>
                      <p:cNvPr id="20480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888" y="2717800"/>
                        <a:ext cx="40830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40002"/>
              </p:ext>
            </p:extLst>
          </p:nvPr>
        </p:nvGraphicFramePr>
        <p:xfrm>
          <a:off x="2506663" y="2784226"/>
          <a:ext cx="1273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9" imgW="1257300" imgH="419100" progId="Equation.3">
                  <p:embed/>
                </p:oleObj>
              </mc:Choice>
              <mc:Fallback>
                <p:oleObj name="Equation" r:id="rId9" imgW="1257300" imgH="419100" progId="Equation.3">
                  <p:embed/>
                  <p:pic>
                    <p:nvPicPr>
                      <p:cNvPr id="20480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784226"/>
                        <a:ext cx="1273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25414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2782888" y="1196975"/>
            <a:ext cx="7427912" cy="5487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بازة نيم باز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بازة نيم باز 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يادآوری بازه ها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587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32453"/>
              </p:ext>
            </p:extLst>
          </p:nvPr>
        </p:nvGraphicFramePr>
        <p:xfrm>
          <a:off x="7726046" y="2125663"/>
          <a:ext cx="828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825500" imgH="431800" progId="Equation.3">
                  <p:embed/>
                </p:oleObj>
              </mc:Choice>
              <mc:Fallback>
                <p:oleObj name="Equation" r:id="rId3" imgW="825500" imgH="431800" progId="Equation.3">
                  <p:embed/>
                  <p:pic>
                    <p:nvPicPr>
                      <p:cNvPr id="1587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046" y="2125663"/>
                        <a:ext cx="8286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54258"/>
              </p:ext>
            </p:extLst>
          </p:nvPr>
        </p:nvGraphicFramePr>
        <p:xfrm>
          <a:off x="7830549" y="4342312"/>
          <a:ext cx="828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825500" imgH="431800" progId="Equation.3">
                  <p:embed/>
                </p:oleObj>
              </mc:Choice>
              <mc:Fallback>
                <p:oleObj name="Equation" r:id="rId5" imgW="825500" imgH="431800" progId="Equation.3">
                  <p:embed/>
                  <p:pic>
                    <p:nvPicPr>
                      <p:cNvPr id="1587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549" y="4342312"/>
                        <a:ext cx="8286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967"/>
          <a:stretch>
            <a:fillRect/>
          </a:stretch>
        </p:blipFill>
        <p:spPr bwMode="auto">
          <a:xfrm>
            <a:off x="3503614" y="2924176"/>
            <a:ext cx="61928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4941888"/>
            <a:ext cx="62007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Rectangle 13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مقدمه</a:t>
            </a:r>
            <a:endParaRPr lang="en-US" altLang="fa-IR" sz="2800">
              <a:solidFill>
                <a:srgbClr val="FF9238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594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2943225" y="1139826"/>
            <a:ext cx="7239000" cy="5661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اگر قلمرو و برد تابع      اعداد حقيقی باشند آنگاه       را يک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 حقيقی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می ناميم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اگر برد      مجموعة يکانی باشد      را تابع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 ثابت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مي ناميم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اگر به ازای هر             داشته باشيم                    تابع   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را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 همانی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می ناميم .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3143251" y="1270001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58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81662"/>
              </p:ext>
            </p:extLst>
          </p:nvPr>
        </p:nvGraphicFramePr>
        <p:xfrm>
          <a:off x="7253288" y="2003426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2058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2003426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63568"/>
              </p:ext>
            </p:extLst>
          </p:nvPr>
        </p:nvGraphicFramePr>
        <p:xfrm>
          <a:off x="4026629" y="2003425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2058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629" y="2003425"/>
                        <a:ext cx="307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04318"/>
              </p:ext>
            </p:extLst>
          </p:nvPr>
        </p:nvGraphicFramePr>
        <p:xfrm>
          <a:off x="5851526" y="4092576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Equation" r:id="rId6" imgW="304668" imgH="418918" progId="Equation.3">
                  <p:embed/>
                </p:oleObj>
              </mc:Choice>
              <mc:Fallback>
                <p:oleObj name="Equation" r:id="rId6" imgW="304668" imgH="418918" progId="Equation.3">
                  <p:embed/>
                  <p:pic>
                    <p:nvPicPr>
                      <p:cNvPr id="2058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6" y="4092576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10089"/>
              </p:ext>
            </p:extLst>
          </p:nvPr>
        </p:nvGraphicFramePr>
        <p:xfrm>
          <a:off x="8748758" y="4159250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4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058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58" y="4159250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62830"/>
              </p:ext>
            </p:extLst>
          </p:nvPr>
        </p:nvGraphicFramePr>
        <p:xfrm>
          <a:off x="7253288" y="5630864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8" imgW="863225" imgH="330057" progId="Equation.3">
                  <p:embed/>
                </p:oleObj>
              </mc:Choice>
              <mc:Fallback>
                <p:oleObj name="Equation" r:id="rId8" imgW="863225" imgH="330057" progId="Equation.3">
                  <p:embed/>
                  <p:pic>
                    <p:nvPicPr>
                      <p:cNvPr id="2058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5630864"/>
                        <a:ext cx="8731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22104"/>
              </p:ext>
            </p:extLst>
          </p:nvPr>
        </p:nvGraphicFramePr>
        <p:xfrm>
          <a:off x="4105276" y="5689557"/>
          <a:ext cx="14112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10" imgW="1397000" imgH="431800" progId="Equation.3">
                  <p:embed/>
                </p:oleObj>
              </mc:Choice>
              <mc:Fallback>
                <p:oleObj name="Equation" r:id="rId10" imgW="1397000" imgH="431800" progId="Equation.3">
                  <p:embed/>
                  <p:pic>
                    <p:nvPicPr>
                      <p:cNvPr id="2058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6" y="5689557"/>
                        <a:ext cx="14112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87533"/>
              </p:ext>
            </p:extLst>
          </p:nvPr>
        </p:nvGraphicFramePr>
        <p:xfrm>
          <a:off x="3009900" y="5660822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Equation" r:id="rId12" imgW="304668" imgH="418918" progId="Equation.3">
                  <p:embed/>
                </p:oleObj>
              </mc:Choice>
              <mc:Fallback>
                <p:oleObj name="Equation" r:id="rId12" imgW="304668" imgH="418918" progId="Equation.3">
                  <p:embed/>
                  <p:pic>
                    <p:nvPicPr>
                      <p:cNvPr id="2058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5660822"/>
                        <a:ext cx="307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6" name="Rectangle 23"/>
          <p:cNvSpPr>
            <a:spLocks noChangeArrowheads="1"/>
          </p:cNvSpPr>
          <p:nvPr/>
        </p:nvSpPr>
        <p:spPr bwMode="auto">
          <a:xfrm>
            <a:off x="3143251" y="332898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205837" name="Rectangle 24"/>
          <p:cNvSpPr>
            <a:spLocks noChangeArrowheads="1"/>
          </p:cNvSpPr>
          <p:nvPr/>
        </p:nvSpPr>
        <p:spPr bwMode="auto">
          <a:xfrm>
            <a:off x="3143251" y="484028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162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56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                           را که در آن      و      اعداد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حقيقی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ثابت  هستند تابع</a:t>
            </a:r>
            <a:r>
              <a:rPr lang="fa-IR" altLang="fa-IR" sz="2800" dirty="0">
                <a:solidFill>
                  <a:srgbClr val="FFFF00"/>
                </a:solidFill>
                <a:cs typeface="Nazanin" pitchFamily="2" charset="0"/>
              </a:rPr>
              <a:t>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خطی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می ناميم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تابع </a:t>
            </a:r>
            <a:r>
              <a:rPr lang="ar-SA" altLang="fa-IR" sz="2400" dirty="0">
                <a:solidFill>
                  <a:srgbClr val="FFFF00"/>
                </a:solidFill>
                <a:cs typeface="Nasim" pitchFamily="2" charset="0"/>
              </a:rPr>
              <a:t>فاکتوريل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تابعی است که قلمرو آن اعداد صحيح نا منفی و  برد آن اعداد طبيعی است و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ar-SA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400" dirty="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24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68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22792"/>
              </p:ext>
            </p:extLst>
          </p:nvPr>
        </p:nvGraphicFramePr>
        <p:xfrm>
          <a:off x="7129463" y="2063750"/>
          <a:ext cx="21161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20685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2063750"/>
                        <a:ext cx="21161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67543"/>
              </p:ext>
            </p:extLst>
          </p:nvPr>
        </p:nvGraphicFramePr>
        <p:xfrm>
          <a:off x="5278438" y="2160588"/>
          <a:ext cx="24288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5" imgW="241195" imgH="241195" progId="Equation.3">
                  <p:embed/>
                </p:oleObj>
              </mc:Choice>
              <mc:Fallback>
                <p:oleObj name="Equation" r:id="rId5" imgW="241195" imgH="241195" progId="Equation.3">
                  <p:embed/>
                  <p:pic>
                    <p:nvPicPr>
                      <p:cNvPr id="20685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60588"/>
                        <a:ext cx="24288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99048"/>
              </p:ext>
            </p:extLst>
          </p:nvPr>
        </p:nvGraphicFramePr>
        <p:xfrm>
          <a:off x="4430713" y="2089174"/>
          <a:ext cx="2174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7" imgW="215713" imgH="342603" progId="Equation.3">
                  <p:embed/>
                </p:oleObj>
              </mc:Choice>
              <mc:Fallback>
                <p:oleObj name="Equation" r:id="rId7" imgW="215713" imgH="342603" progId="Equation.3">
                  <p:embed/>
                  <p:pic>
                    <p:nvPicPr>
                      <p:cNvPr id="20685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2089174"/>
                        <a:ext cx="2174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6" name="Rectangle 17"/>
          <p:cNvSpPr>
            <a:spLocks noChangeArrowheads="1"/>
          </p:cNvSpPr>
          <p:nvPr/>
        </p:nvSpPr>
        <p:spPr bwMode="auto">
          <a:xfrm>
            <a:off x="3143251" y="3357563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6857" name="Object 19"/>
          <p:cNvGraphicFramePr>
            <a:graphicFrameLocks noChangeAspect="1"/>
          </p:cNvGraphicFramePr>
          <p:nvPr/>
        </p:nvGraphicFramePr>
        <p:xfrm>
          <a:off x="3432176" y="5373688"/>
          <a:ext cx="58134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9" imgW="5753100" imgH="1028700" progId="Equation.3">
                  <p:embed/>
                </p:oleObj>
              </mc:Choice>
              <mc:Fallback>
                <p:oleObj name="Equation" r:id="rId9" imgW="5753100" imgH="1028700" progId="Equation.3">
                  <p:embed/>
                  <p:pic>
                    <p:nvPicPr>
                      <p:cNvPr id="20685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5373688"/>
                        <a:ext cx="58134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4656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782389" y="353220"/>
            <a:ext cx="7399836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782389" y="1168401"/>
            <a:ext cx="7399836" cy="556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تابع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قدر مطلق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با قلمرو      و برد                 با ضابطة زير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تعريف می شود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6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تابع                                                          را که در آن     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عددی صحيح و نامنفی بوده و       ، . . . ،        اعدادی   حقيقی و               است ، يک تابع </a:t>
            </a:r>
            <a:r>
              <a:rPr lang="ar-SA" altLang="fa-IR" sz="2400">
                <a:solidFill>
                  <a:srgbClr val="FFFF00"/>
                </a:solidFill>
                <a:cs typeface="Nasim" pitchFamily="2" charset="0"/>
              </a:rPr>
              <a:t>چند جمله ای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از درجة        می ناميم .</a:t>
            </a:r>
            <a:endParaRPr lang="fa-IR" altLang="fa-IR" sz="2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787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82028"/>
              </p:ext>
            </p:extLst>
          </p:nvPr>
        </p:nvGraphicFramePr>
        <p:xfrm>
          <a:off x="2943225" y="2576513"/>
          <a:ext cx="42338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name="Equation" r:id="rId3" imgW="4191000" imgH="1028700" progId="Equation.3">
                  <p:embed/>
                </p:oleObj>
              </mc:Choice>
              <mc:Fallback>
                <p:oleObj name="Equation" r:id="rId3" imgW="4191000" imgH="1028700" progId="Equation.3">
                  <p:embed/>
                  <p:pic>
                    <p:nvPicPr>
                      <p:cNvPr id="20787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2576513"/>
                        <a:ext cx="423386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60151"/>
              </p:ext>
            </p:extLst>
          </p:nvPr>
        </p:nvGraphicFramePr>
        <p:xfrm>
          <a:off x="6913563" y="2134395"/>
          <a:ext cx="3206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Equation" r:id="rId5" imgW="317225" imgH="317225" progId="Equation.3">
                  <p:embed/>
                </p:oleObj>
              </mc:Choice>
              <mc:Fallback>
                <p:oleObj name="Equation" r:id="rId5" imgW="317225" imgH="317225" progId="Equation.3">
                  <p:embed/>
                  <p:pic>
                    <p:nvPicPr>
                      <p:cNvPr id="20787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2134395"/>
                        <a:ext cx="3206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18"/>
          <p:cNvGraphicFramePr>
            <a:graphicFrameLocks noChangeAspect="1"/>
          </p:cNvGraphicFramePr>
          <p:nvPr/>
        </p:nvGraphicFramePr>
        <p:xfrm>
          <a:off x="4814888" y="2090739"/>
          <a:ext cx="1217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Equation" r:id="rId7" imgW="1206500" imgH="431800" progId="Equation.3">
                  <p:embed/>
                </p:oleObj>
              </mc:Choice>
              <mc:Fallback>
                <p:oleObj name="Equation" r:id="rId7" imgW="1206500" imgH="431800" progId="Equation.3">
                  <p:embed/>
                  <p:pic>
                    <p:nvPicPr>
                      <p:cNvPr id="20787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2090739"/>
                        <a:ext cx="12176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0" name="Rectangle 20"/>
          <p:cNvSpPr>
            <a:spLocks noChangeArrowheads="1"/>
          </p:cNvSpPr>
          <p:nvPr/>
        </p:nvSpPr>
        <p:spPr bwMode="auto">
          <a:xfrm>
            <a:off x="3143251" y="3846513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788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59359"/>
              </p:ext>
            </p:extLst>
          </p:nvPr>
        </p:nvGraphicFramePr>
        <p:xfrm>
          <a:off x="4565650" y="4399756"/>
          <a:ext cx="4695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0" name="Equation" r:id="rId9" imgW="4648200" imgH="584200" progId="Equation.3">
                  <p:embed/>
                </p:oleObj>
              </mc:Choice>
              <mc:Fallback>
                <p:oleObj name="Equation" r:id="rId9" imgW="4648200" imgH="584200" progId="Equation.3">
                  <p:embed/>
                  <p:pic>
                    <p:nvPicPr>
                      <p:cNvPr id="20788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399756"/>
                        <a:ext cx="46958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48667"/>
              </p:ext>
            </p:extLst>
          </p:nvPr>
        </p:nvGraphicFramePr>
        <p:xfrm>
          <a:off x="9146381" y="5207001"/>
          <a:ext cx="23018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1" name="Equation" r:id="rId11" imgW="228600" imgH="241300" progId="Equation.3">
                  <p:embed/>
                </p:oleObj>
              </mc:Choice>
              <mc:Fallback>
                <p:oleObj name="Equation" r:id="rId11" imgW="228600" imgH="241300" progId="Equation.3">
                  <p:embed/>
                  <p:pic>
                    <p:nvPicPr>
                      <p:cNvPr id="20788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6381" y="5207001"/>
                        <a:ext cx="230187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0475"/>
              </p:ext>
            </p:extLst>
          </p:nvPr>
        </p:nvGraphicFramePr>
        <p:xfrm>
          <a:off x="3177427" y="5029201"/>
          <a:ext cx="3968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2" name="Equation" r:id="rId13" imgW="393529" imgH="507780" progId="Equation.3">
                  <p:embed/>
                </p:oleObj>
              </mc:Choice>
              <mc:Fallback>
                <p:oleObj name="Equation" r:id="rId13" imgW="393529" imgH="507780" progId="Equation.3">
                  <p:embed/>
                  <p:pic>
                    <p:nvPicPr>
                      <p:cNvPr id="20788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427" y="5029201"/>
                        <a:ext cx="3968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4" name="Object 30"/>
          <p:cNvGraphicFramePr>
            <a:graphicFrameLocks noChangeAspect="1"/>
          </p:cNvGraphicFramePr>
          <p:nvPr/>
        </p:nvGraphicFramePr>
        <p:xfrm>
          <a:off x="4727576" y="5029201"/>
          <a:ext cx="396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15" imgW="393529" imgH="507780" progId="Equation.3">
                  <p:embed/>
                </p:oleObj>
              </mc:Choice>
              <mc:Fallback>
                <p:oleObj name="Equation" r:id="rId15" imgW="393529" imgH="507780" progId="Equation.3">
                  <p:embed/>
                  <p:pic>
                    <p:nvPicPr>
                      <p:cNvPr id="20788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6" y="5029201"/>
                        <a:ext cx="3968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0357"/>
              </p:ext>
            </p:extLst>
          </p:nvPr>
        </p:nvGraphicFramePr>
        <p:xfrm>
          <a:off x="6913562" y="5597526"/>
          <a:ext cx="9985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4" name="Equation" r:id="rId17" imgW="990600" imgH="508000" progId="Equation.3">
                  <p:embed/>
                </p:oleObj>
              </mc:Choice>
              <mc:Fallback>
                <p:oleObj name="Equation" r:id="rId17" imgW="990600" imgH="508000" progId="Equation.3">
                  <p:embed/>
                  <p:pic>
                    <p:nvPicPr>
                      <p:cNvPr id="20788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2" y="5597526"/>
                        <a:ext cx="9985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93203"/>
              </p:ext>
            </p:extLst>
          </p:nvPr>
        </p:nvGraphicFramePr>
        <p:xfrm>
          <a:off x="8969124" y="6271417"/>
          <a:ext cx="2301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19" imgW="228600" imgH="241300" progId="Equation.3">
                  <p:embed/>
                </p:oleObj>
              </mc:Choice>
              <mc:Fallback>
                <p:oleObj name="Equation" r:id="rId19" imgW="228600" imgH="241300" progId="Equation.3">
                  <p:embed/>
                  <p:pic>
                    <p:nvPicPr>
                      <p:cNvPr id="20788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124" y="6271417"/>
                        <a:ext cx="230188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51391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48751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اگر يک تابع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را بتوان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به صورت خارج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قسمت دو تابع چند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جمله ای نوشت آن را يک تابع </a:t>
            </a:r>
            <a:r>
              <a:rPr lang="ar-SA" altLang="fa-IR" sz="2400" dirty="0">
                <a:solidFill>
                  <a:srgbClr val="FFFF00"/>
                </a:solidFill>
                <a:cs typeface="Nasim" pitchFamily="2" charset="0"/>
              </a:rPr>
              <a:t>گويا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مي ناميم .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 </a:t>
            </a:r>
            <a:r>
              <a:rPr lang="fa-IR" altLang="fa-IR" sz="2400" dirty="0">
                <a:solidFill>
                  <a:srgbClr val="FFFF00"/>
                </a:solidFill>
                <a:cs typeface="Nasim" pitchFamily="2" charset="0"/>
              </a:rPr>
              <a:t>جبری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تابعی است که از تعدادی متناهی عمل جبری   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(جمع ، تفريق ، ضرب ، تقسيم ، به توان رساندن و ريشه گرفتن )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تابع همانی و تابع ثابت حاصل شده باشد . 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208901" name="Rectangle 22"/>
          <p:cNvSpPr>
            <a:spLocks noChangeArrowheads="1"/>
          </p:cNvSpPr>
          <p:nvPr/>
        </p:nvSpPr>
        <p:spPr bwMode="auto">
          <a:xfrm>
            <a:off x="3144839" y="3357563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0741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203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فرض کنيم      و        در قلمرو       باشند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الف . تابع     را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 زوج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گوييم اگر به ازای هر     در قلمرو   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 . تابع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فرد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گوييم اگر به ازای هر     در قلمرو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5735638" y="3573464"/>
          <a:ext cx="22971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9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209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3573464"/>
                        <a:ext cx="229711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5662614" y="5076825"/>
          <a:ext cx="25161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" name="Equation" r:id="rId5" imgW="2489200" imgH="431800" progId="Equation.3">
                  <p:embed/>
                </p:oleObj>
              </mc:Choice>
              <mc:Fallback>
                <p:oleObj name="Equation" r:id="rId5" imgW="2489200" imgH="431800" progId="Equation.3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4" y="5076825"/>
                        <a:ext cx="251618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72689"/>
              </p:ext>
            </p:extLst>
          </p:nvPr>
        </p:nvGraphicFramePr>
        <p:xfrm>
          <a:off x="8297773" y="2256044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Equation" r:id="rId7" imgW="228600" imgH="241300" progId="Equation.3">
                  <p:embed/>
                </p:oleObj>
              </mc:Choice>
              <mc:Fallback>
                <p:oleObj name="Equation" r:id="rId7" imgW="228600" imgH="241300" progId="Equation.3">
                  <p:embed/>
                  <p:pic>
                    <p:nvPicPr>
                      <p:cNvPr id="209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773" y="2256044"/>
                        <a:ext cx="2317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88774"/>
              </p:ext>
            </p:extLst>
          </p:nvPr>
        </p:nvGraphicFramePr>
        <p:xfrm>
          <a:off x="8529548" y="2790825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209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548" y="2790825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504240"/>
              </p:ext>
            </p:extLst>
          </p:nvPr>
        </p:nvGraphicFramePr>
        <p:xfrm>
          <a:off x="7408048" y="2256044"/>
          <a:ext cx="51593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Equation" r:id="rId11" imgW="508000" imgH="241300" progId="Equation.3">
                  <p:embed/>
                </p:oleObj>
              </mc:Choice>
              <mc:Fallback>
                <p:oleObj name="Equation" r:id="rId11" imgW="508000" imgH="241300" progId="Equation.3">
                  <p:embed/>
                  <p:pic>
                    <p:nvPicPr>
                      <p:cNvPr id="209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048" y="2256044"/>
                        <a:ext cx="515937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010569"/>
              </p:ext>
            </p:extLst>
          </p:nvPr>
        </p:nvGraphicFramePr>
        <p:xfrm>
          <a:off x="5755371" y="2095593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Equation" r:id="rId13" imgW="304668" imgH="418918" progId="Equation.3">
                  <p:embed/>
                </p:oleObj>
              </mc:Choice>
              <mc:Fallback>
                <p:oleObj name="Equation" r:id="rId13" imgW="304668" imgH="418918" progId="Equation.3">
                  <p:embed/>
                  <p:pic>
                    <p:nvPicPr>
                      <p:cNvPr id="209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371" y="2095593"/>
                        <a:ext cx="307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32976"/>
              </p:ext>
            </p:extLst>
          </p:nvPr>
        </p:nvGraphicFramePr>
        <p:xfrm>
          <a:off x="3216187" y="2790825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Equation" r:id="rId14" imgW="304668" imgH="418918" progId="Equation.3">
                  <p:embed/>
                </p:oleObj>
              </mc:Choice>
              <mc:Fallback>
                <p:oleObj name="Equation" r:id="rId14" imgW="304668" imgH="418918" progId="Equation.3">
                  <p:embed/>
                  <p:pic>
                    <p:nvPicPr>
                      <p:cNvPr id="209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187" y="2790825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97338"/>
              </p:ext>
            </p:extLst>
          </p:nvPr>
        </p:nvGraphicFramePr>
        <p:xfrm>
          <a:off x="4714877" y="2909842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" name="Equation" r:id="rId15" imgW="228600" imgH="241300" progId="Equation.3">
                  <p:embed/>
                </p:oleObj>
              </mc:Choice>
              <mc:Fallback>
                <p:oleObj name="Equation" r:id="rId15" imgW="228600" imgH="241300" progId="Equation.3">
                  <p:embed/>
                  <p:pic>
                    <p:nvPicPr>
                      <p:cNvPr id="2099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7" y="2909842"/>
                        <a:ext cx="2317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38655"/>
              </p:ext>
            </p:extLst>
          </p:nvPr>
        </p:nvGraphicFramePr>
        <p:xfrm>
          <a:off x="5067303" y="4373563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Equation" r:id="rId17" imgW="228600" imgH="241300" progId="Equation.3">
                  <p:embed/>
                </p:oleObj>
              </mc:Choice>
              <mc:Fallback>
                <p:oleObj name="Equation" r:id="rId17" imgW="228600" imgH="241300" progId="Equation.3">
                  <p:embed/>
                  <p:pic>
                    <p:nvPicPr>
                      <p:cNvPr id="2099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3" y="4373563"/>
                        <a:ext cx="2317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8890001" y="4192589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Equation" r:id="rId18" imgW="304668" imgH="418918" progId="Equation.3">
                  <p:embed/>
                </p:oleObj>
              </mc:Choice>
              <mc:Fallback>
                <p:oleObj name="Equation" r:id="rId18" imgW="304668" imgH="418918" progId="Equation.3">
                  <p:embed/>
                  <p:pic>
                    <p:nvPicPr>
                      <p:cNvPr id="2099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1" y="4192589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3967164" y="4178300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" name="Equation" r:id="rId19" imgW="304668" imgH="418918" progId="Equation.3">
                  <p:embed/>
                </p:oleObj>
              </mc:Choice>
              <mc:Fallback>
                <p:oleObj name="Equation" r:id="rId19" imgW="304668" imgH="418918" progId="Equation.3">
                  <p:embed/>
                  <p:pic>
                    <p:nvPicPr>
                      <p:cNvPr id="2099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4" y="4178300"/>
                        <a:ext cx="307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13233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564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الف . تابع                                            يک تابع زوج است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زيرا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ب . تابع                                               يک تابع فرد است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زيرا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3238501" y="5346701"/>
          <a:ext cx="66913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3" imgW="7683500" imgH="1155700" progId="Equation.3">
                  <p:embed/>
                </p:oleObj>
              </mc:Choice>
              <mc:Fallback>
                <p:oleObj name="Equation" r:id="rId3" imgW="7683500" imgH="1155700" progId="Equation.3">
                  <p:embed/>
                  <p:pic>
                    <p:nvPicPr>
                      <p:cNvPr id="210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1" y="5346701"/>
                        <a:ext cx="66913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89319"/>
              </p:ext>
            </p:extLst>
          </p:nvPr>
        </p:nvGraphicFramePr>
        <p:xfrm>
          <a:off x="5262971" y="4121151"/>
          <a:ext cx="3425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5" imgW="3390900" imgH="520700" progId="Equation.3">
                  <p:embed/>
                </p:oleObj>
              </mc:Choice>
              <mc:Fallback>
                <p:oleObj name="Equation" r:id="rId5" imgW="3390900" imgH="520700" progId="Equation.3">
                  <p:embed/>
                  <p:pic>
                    <p:nvPicPr>
                      <p:cNvPr id="210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971" y="4121151"/>
                        <a:ext cx="34258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21404"/>
              </p:ext>
            </p:extLst>
          </p:nvPr>
        </p:nvGraphicFramePr>
        <p:xfrm>
          <a:off x="4901406" y="2003426"/>
          <a:ext cx="32718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7" imgW="3225800" imgH="520700" progId="Equation.3">
                  <p:embed/>
                </p:oleObj>
              </mc:Choice>
              <mc:Fallback>
                <p:oleObj name="Equation" r:id="rId7" imgW="3225800" imgH="520700" progId="Equation.3">
                  <p:embed/>
                  <p:pic>
                    <p:nvPicPr>
                      <p:cNvPr id="210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406" y="2003426"/>
                        <a:ext cx="32718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12"/>
          <p:cNvGraphicFramePr>
            <a:graphicFrameLocks noChangeAspect="1"/>
          </p:cNvGraphicFramePr>
          <p:nvPr/>
        </p:nvGraphicFramePr>
        <p:xfrm>
          <a:off x="3114675" y="3370264"/>
          <a:ext cx="68453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9" imgW="7810500" imgH="508000" progId="Equation.3">
                  <p:embed/>
                </p:oleObj>
              </mc:Choice>
              <mc:Fallback>
                <p:oleObj name="Equation" r:id="rId9" imgW="7810500" imgH="508000" progId="Equation.3">
                  <p:embed/>
                  <p:pic>
                    <p:nvPicPr>
                      <p:cNvPr id="2109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370264"/>
                        <a:ext cx="68453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64540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127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ج . تابع                                                 نه فرد و نه زوج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است . زيرا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نه برابر           و نه برابر              است پس      نه زوج و </a:t>
            </a:r>
            <a:r>
              <a:rPr lang="en-US" altLang="fa-IR" sz="30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نه</a:t>
            </a:r>
            <a:r>
              <a:rPr lang="en-US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فرد است . 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119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74641"/>
              </p:ext>
            </p:extLst>
          </p:nvPr>
        </p:nvGraphicFramePr>
        <p:xfrm>
          <a:off x="4871857" y="2043908"/>
          <a:ext cx="396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3" imgW="3911600" imgH="520700" progId="Equation.3">
                  <p:embed/>
                </p:oleObj>
              </mc:Choice>
              <mc:Fallback>
                <p:oleObj name="Equation" r:id="rId3" imgW="3911600" imgH="520700" progId="Equation.3">
                  <p:embed/>
                  <p:pic>
                    <p:nvPicPr>
                      <p:cNvPr id="2119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57" y="2043908"/>
                        <a:ext cx="396716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10"/>
          <p:cNvGraphicFramePr>
            <a:graphicFrameLocks noChangeAspect="1"/>
          </p:cNvGraphicFramePr>
          <p:nvPr/>
        </p:nvGraphicFramePr>
        <p:xfrm>
          <a:off x="3727451" y="3476626"/>
          <a:ext cx="56816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5" imgW="5600700" imgH="1079500" progId="Equation.3">
                  <p:embed/>
                </p:oleObj>
              </mc:Choice>
              <mc:Fallback>
                <p:oleObj name="Equation" r:id="rId5" imgW="5600700" imgH="1079500" progId="Equation.3">
                  <p:embed/>
                  <p:pic>
                    <p:nvPicPr>
                      <p:cNvPr id="2119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1" y="3476626"/>
                        <a:ext cx="568166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41626"/>
              </p:ext>
            </p:extLst>
          </p:nvPr>
        </p:nvGraphicFramePr>
        <p:xfrm>
          <a:off x="8085931" y="5041900"/>
          <a:ext cx="7604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7" imgW="748975" imgH="431613" progId="Equation.3">
                  <p:embed/>
                </p:oleObj>
              </mc:Choice>
              <mc:Fallback>
                <p:oleObj name="Equation" r:id="rId7" imgW="748975" imgH="431613" progId="Equation.3">
                  <p:embed/>
                  <p:pic>
                    <p:nvPicPr>
                      <p:cNvPr id="2119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931" y="5041900"/>
                        <a:ext cx="7604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10365"/>
              </p:ext>
            </p:extLst>
          </p:nvPr>
        </p:nvGraphicFramePr>
        <p:xfrm>
          <a:off x="5554663" y="5037932"/>
          <a:ext cx="1044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2119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5037932"/>
                        <a:ext cx="10445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78386"/>
              </p:ext>
            </p:extLst>
          </p:nvPr>
        </p:nvGraphicFramePr>
        <p:xfrm>
          <a:off x="3727451" y="5037932"/>
          <a:ext cx="2317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11" imgW="228501" imgH="342751" progId="Equation.3">
                  <p:embed/>
                </p:oleObj>
              </mc:Choice>
              <mc:Fallback>
                <p:oleObj name="Equation" r:id="rId11" imgW="228501" imgH="342751" progId="Equation.3">
                  <p:embed/>
                  <p:pic>
                    <p:nvPicPr>
                      <p:cNvPr id="2119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1" y="5037932"/>
                        <a:ext cx="2317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88907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067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نشان دهيد تابع                                          يک تابع فرد است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398838" y="3629025"/>
          <a:ext cx="64008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3" imgW="6311900" imgH="1638300" progId="Equation.3">
                  <p:embed/>
                </p:oleObj>
              </mc:Choice>
              <mc:Fallback>
                <p:oleObj name="Equation" r:id="rId3" imgW="6311900" imgH="1638300" progId="Equation.3">
                  <p:embed/>
                  <p:pic>
                    <p:nvPicPr>
                      <p:cNvPr id="212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3629025"/>
                        <a:ext cx="64008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986616"/>
              </p:ext>
            </p:extLst>
          </p:nvPr>
        </p:nvGraphicFramePr>
        <p:xfrm>
          <a:off x="4617721" y="2005015"/>
          <a:ext cx="34766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5" imgW="3429000" imgH="546100" progId="Equation.3">
                  <p:embed/>
                </p:oleObj>
              </mc:Choice>
              <mc:Fallback>
                <p:oleObj name="Equation" r:id="rId5" imgW="3429000" imgH="546100" progId="Equation.3">
                  <p:embed/>
                  <p:pic>
                    <p:nvPicPr>
                      <p:cNvPr id="2129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721" y="2005015"/>
                        <a:ext cx="34766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5831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35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نمودار توابع زوج نسبت به محور     ها متقارن است .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نمودار توابع فرد نسبت به مبدا متقارن است 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140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3241"/>
              </p:ext>
            </p:extLst>
          </p:nvPr>
        </p:nvGraphicFramePr>
        <p:xfrm>
          <a:off x="5823676" y="2134827"/>
          <a:ext cx="2571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3" imgW="253780" imgH="317225" progId="Equation.3">
                  <p:embed/>
                </p:oleObj>
              </mc:Choice>
              <mc:Fallback>
                <p:oleObj name="Equation" r:id="rId3" imgW="253780" imgH="317225" progId="Equation.3">
                  <p:embed/>
                  <p:pic>
                    <p:nvPicPr>
                      <p:cNvPr id="2140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676" y="2134827"/>
                        <a:ext cx="2571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40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716338"/>
            <a:ext cx="66182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9259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ar-SA" alt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tr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1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. 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5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Mitr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جبر توابع و انواع آن</a:t>
            </a:r>
            <a:endParaRPr kumimoji="0" lang="en-US" alt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0879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هر تابع را که به خطوط مثلثاتی قوس       بستگی داشته باشد 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تابع</a:t>
            </a: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sim" pitchFamily="2" charset="0"/>
              </a:rPr>
              <a:t> مثلثاتی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می گوييم . </a:t>
            </a:r>
            <a:endParaRPr kumimoji="0" lang="fa-IR" altLang="fa-IR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فرض کنيم       و           در قلمرو       باشند . گوييم تابع     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</a:t>
            </a:r>
            <a:r>
              <a:rPr kumimoji="0" lang="en-US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sim" pitchFamily="2" charset="0"/>
              </a:rPr>
              <a:t> </a:t>
            </a: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sim" pitchFamily="2" charset="0"/>
              </a:rPr>
              <a:t>متناوب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با </a:t>
            </a:r>
            <a:r>
              <a:rPr kumimoji="0" lang="fa-IR" altLang="fa-I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sim" pitchFamily="2" charset="0"/>
              </a:rPr>
              <a:t>دورة تناوب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            است هرگاه     کوچکترين   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عدد</a:t>
            </a:r>
            <a:r>
              <a:rPr kumimoji="0" lang="en-US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مثبتی باشد که :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  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8285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تعريف</a:t>
            </a:r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8285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ina" pitchFamily="2" charset="0"/>
            </a:endParaRPr>
          </a:p>
        </p:txBody>
      </p:sp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5376320" y="2247107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Equation" r:id="rId3" imgW="228600" imgH="241300" progId="Equation.3">
                  <p:embed/>
                </p:oleObj>
              </mc:Choice>
              <mc:Fallback>
                <p:oleObj name="Equation" r:id="rId3" imgW="228600" imgH="241300" progId="Equation.3">
                  <p:embed/>
                  <p:pic>
                    <p:nvPicPr>
                      <p:cNvPr id="216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320" y="2247107"/>
                        <a:ext cx="2317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7097713" y="3498851"/>
          <a:ext cx="7080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Equation" r:id="rId5" imgW="698500" imgH="279400" progId="Equation.3">
                  <p:embed/>
                </p:oleObj>
              </mc:Choice>
              <mc:Fallback>
                <p:oleObj name="Equation" r:id="rId5" imgW="698500" imgH="279400" progId="Equation.3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3498851"/>
                        <a:ext cx="7080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8415339" y="352901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2" name="Equation" r:id="rId7" imgW="228600" imgH="241300" progId="Equation.3">
                  <p:embed/>
                </p:oleObj>
              </mc:Choice>
              <mc:Fallback>
                <p:oleObj name="Equation" r:id="rId7" imgW="228600" imgH="241300" progId="Equation.3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339" y="3529013"/>
                        <a:ext cx="2317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5492207" y="3385572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216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207" y="3385572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9167224" y="4090988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4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216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224" y="4090988"/>
                        <a:ext cx="3079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827713" y="4125166"/>
          <a:ext cx="7350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name="Equation" r:id="rId13" imgW="723586" imgH="330057" progId="Equation.3">
                  <p:embed/>
                </p:oleObj>
              </mc:Choice>
              <mc:Fallback>
                <p:oleObj name="Equation" r:id="rId13" imgW="723586" imgH="330057" progId="Equation.3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4125166"/>
                        <a:ext cx="7350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/>
        </p:nvGraphicFramePr>
        <p:xfrm>
          <a:off x="8569326" y="4792551"/>
          <a:ext cx="1555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Equation" r:id="rId15" imgW="152334" imgH="279279" progId="Equation.3">
                  <p:embed/>
                </p:oleObj>
              </mc:Choice>
              <mc:Fallback>
                <p:oleObj name="Equation" r:id="rId15" imgW="152334" imgH="279279" progId="Equation.3">
                  <p:embed/>
                  <p:pic>
                    <p:nvPicPr>
                      <p:cNvPr id="216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326" y="4792551"/>
                        <a:ext cx="1555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5303838" y="5365750"/>
          <a:ext cx="2501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Equation" r:id="rId17" imgW="2463800" imgH="431800" progId="Equation.3">
                  <p:embed/>
                </p:oleObj>
              </mc:Choice>
              <mc:Fallback>
                <p:oleObj name="Equation" r:id="rId17" imgW="2463800" imgH="431800" progId="Equation.3">
                  <p:embed/>
                  <p:pic>
                    <p:nvPicPr>
                      <p:cNvPr id="2160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5365750"/>
                        <a:ext cx="2501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2096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3"/>
          <p:cNvSpPr txBox="1">
            <a:spLocks noChangeArrowheads="1"/>
          </p:cNvSpPr>
          <p:nvPr/>
        </p:nvSpPr>
        <p:spPr bwMode="auto">
          <a:xfrm>
            <a:off x="2782888" y="1196975"/>
            <a:ext cx="7427912" cy="5487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بازة نامتناهی   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بازة نيم باز 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59747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يادآوری بازه ها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597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966363"/>
              </p:ext>
            </p:extLst>
          </p:nvPr>
        </p:nvGraphicFramePr>
        <p:xfrm>
          <a:off x="7172736" y="2116137"/>
          <a:ext cx="1222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218671" imgH="431613" progId="Equation.3">
                  <p:embed/>
                </p:oleObj>
              </mc:Choice>
              <mc:Fallback>
                <p:oleObj name="Equation" r:id="rId3" imgW="1218671" imgH="431613" progId="Equation.3">
                  <p:embed/>
                  <p:pic>
                    <p:nvPicPr>
                      <p:cNvPr id="1597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736" y="2116137"/>
                        <a:ext cx="12223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6"/>
          <p:cNvGraphicFramePr>
            <a:graphicFrameLocks noChangeAspect="1"/>
          </p:cNvGraphicFramePr>
          <p:nvPr/>
        </p:nvGraphicFramePr>
        <p:xfrm>
          <a:off x="7954964" y="4292601"/>
          <a:ext cx="8286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825500" imgH="431800" progId="Equation.3">
                  <p:embed/>
                </p:oleObj>
              </mc:Choice>
              <mc:Fallback>
                <p:oleObj name="Equation" r:id="rId5" imgW="825500" imgH="431800" progId="Equation.3">
                  <p:embed/>
                  <p:pic>
                    <p:nvPicPr>
                      <p:cNvPr id="1597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4" y="4292601"/>
                        <a:ext cx="8286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5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"/>
          <a:stretch>
            <a:fillRect/>
          </a:stretch>
        </p:blipFill>
        <p:spPr bwMode="auto">
          <a:xfrm>
            <a:off x="3648075" y="2708275"/>
            <a:ext cx="59245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"/>
          <a:stretch>
            <a:fillRect/>
          </a:stretch>
        </p:blipFill>
        <p:spPr bwMode="auto">
          <a:xfrm>
            <a:off x="3667126" y="5013326"/>
            <a:ext cx="58848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2" name="Rectangle 13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مقدمه</a:t>
            </a:r>
            <a:endParaRPr lang="en-US" altLang="fa-IR" sz="2800">
              <a:solidFill>
                <a:srgbClr val="FF9238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1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ar-SA" alt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tr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1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. 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5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Mitr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جبر توابع و انواع آن</a:t>
            </a:r>
            <a:endParaRPr kumimoji="0" lang="en-US" alt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510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4000" b="0" i="0" u="none" strike="noStrike" kern="1200" cap="none" spc="0" normalizeH="0" baseline="0" noProof="0" smtClean="0">
                <a:ln>
                  <a:noFill/>
                </a:ln>
                <a:solidFill>
                  <a:srgbClr val="FD948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 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24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8285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تعريف</a:t>
            </a:r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8285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ina" pitchFamily="2" charset="0"/>
            </a:endParaRPr>
          </a:p>
        </p:txBody>
      </p:sp>
      <p:pic>
        <p:nvPicPr>
          <p:cNvPr id="2181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4" y="2060575"/>
            <a:ext cx="64785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86807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ar-SA" alt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tr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1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. 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5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Mitra" pitchFamily="2" charset="0"/>
              </a:rPr>
              <a:t> </a:t>
            </a:r>
            <a:r>
              <a:rPr kumimoji="0" lang="ar-SA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 </a:t>
            </a:r>
            <a:r>
              <a:rPr kumimoji="0" lang="fa-IR" alt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2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جبر توابع و انواع آن</a:t>
            </a:r>
            <a:endParaRPr kumimoji="0" lang="en-US" alt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4865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4000" b="0" i="0" u="none" strike="noStrike" kern="1200" cap="none" spc="0" normalizeH="0" baseline="0" noProof="0" smtClean="0">
                <a:ln>
                  <a:noFill/>
                </a:ln>
                <a:solidFill>
                  <a:srgbClr val="FD948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Nazanin" pitchFamily="2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a-IR" altLang="fa-IR" sz="4000" b="0" i="0" u="none" strike="noStrike" kern="1200" cap="none" spc="0" normalizeH="0" baseline="0" noProof="0" smtClean="0">
              <a:ln>
                <a:noFill/>
              </a:ln>
              <a:solidFill>
                <a:srgbClr val="FD948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Nazanin" pitchFamily="2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a-IR" alt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8285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na" pitchFamily="2" charset="0"/>
              </a:rPr>
              <a:t>تعريف</a:t>
            </a:r>
            <a:endParaRPr kumimoji="0" lang="en-US" altLang="fa-IR" sz="2800" b="0" i="0" u="none" strike="noStrike" kern="1200" cap="none" spc="0" normalizeH="0" baseline="0" noProof="0" smtClean="0">
              <a:ln>
                <a:noFill/>
              </a:ln>
              <a:solidFill>
                <a:srgbClr val="8285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ina" pitchFamily="2" charset="0"/>
            </a:endParaRPr>
          </a:p>
        </p:txBody>
      </p:sp>
      <p:pic>
        <p:nvPicPr>
          <p:cNvPr id="21709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2781300"/>
            <a:ext cx="5362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403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5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جبر توابع و انواع آن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78004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در تمرينهای زير معين کنيد که تابع داده شده زوج ، فرد يا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هيچکدام است .</a:t>
            </a:r>
            <a:r>
              <a:rPr lang="fa-IR" altLang="fa-IR" sz="2800" b="1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b="1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b="1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b="1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b="1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b="1" i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پایان جلسه دوم</a:t>
            </a:r>
            <a:endParaRPr lang="fa-IR" altLang="fa-IR" sz="2800" b="1" i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15045" name="Object 7"/>
          <p:cNvGraphicFramePr>
            <a:graphicFrameLocks noChangeAspect="1"/>
          </p:cNvGraphicFramePr>
          <p:nvPr/>
        </p:nvGraphicFramePr>
        <p:xfrm>
          <a:off x="4232275" y="3327401"/>
          <a:ext cx="4821238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3" imgW="4762500" imgH="2654300" progId="Equation.3">
                  <p:embed/>
                </p:oleObj>
              </mc:Choice>
              <mc:Fallback>
                <p:oleObj name="Equation" r:id="rId3" imgW="4762500" imgH="2654300" progId="Equation.3">
                  <p:embed/>
                  <p:pic>
                    <p:nvPicPr>
                      <p:cNvPr id="2150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327401"/>
                        <a:ext cx="4821238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6778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31187" y="467859"/>
            <a:ext cx="9751483" cy="6257926"/>
          </a:xfrm>
        </p:spPr>
        <p:txBody>
          <a:bodyPr/>
          <a:lstStyle/>
          <a:p>
            <a:pPr algn="r"/>
            <a:r>
              <a:rPr lang="fa-IR" sz="3600" dirty="0" smtClean="0"/>
              <a:t>شروع جلسه سوم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370430114"/>
      </p:ext>
    </p:extLst>
  </p:cSld>
  <p:clrMapOvr>
    <a:masterClrMapping/>
  </p:clrMapOvr>
  <p:transition spd="med">
    <p:wheel spokes="8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</a:t>
            </a:r>
            <a:r>
              <a:rPr lang="fa-IR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ششم </a:t>
            </a:r>
          </a:p>
        </p:txBody>
      </p:sp>
    </p:spTree>
    <p:extLst>
      <p:ext uri="{BB962C8B-B14F-4D97-AF65-F5344CB8AC3E}">
        <p14:creationId xmlns:p14="http://schemas.microsoft.com/office/powerpoint/2010/main" val="278421644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4919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يک به يک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گوييم هرگاه به ازای هر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داشته باشيم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به عبارت ديگر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71280"/>
              </p:ext>
            </p:extLst>
          </p:nvPr>
        </p:nvGraphicFramePr>
        <p:xfrm>
          <a:off x="7925594" y="2094708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3" imgW="1562100" imgH="419100" progId="Equation.3">
                  <p:embed/>
                </p:oleObj>
              </mc:Choice>
              <mc:Fallback>
                <p:oleObj name="Equation" r:id="rId3" imgW="1562100" imgH="419100" progId="Equation.3">
                  <p:embed/>
                  <p:pic>
                    <p:nvPicPr>
                      <p:cNvPr id="220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5594" y="2094708"/>
                        <a:ext cx="15859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9252"/>
              </p:ext>
            </p:extLst>
          </p:nvPr>
        </p:nvGraphicFramePr>
        <p:xfrm>
          <a:off x="7591945" y="2702868"/>
          <a:ext cx="1547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5" imgW="1524000" imgH="508000" progId="Equation.3">
                  <p:embed/>
                </p:oleObj>
              </mc:Choice>
              <mc:Fallback>
                <p:oleObj name="Equation" r:id="rId5" imgW="1524000" imgH="508000" progId="Equation.3">
                  <p:embed/>
                  <p:pic>
                    <p:nvPicPr>
                      <p:cNvPr id="220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945" y="2702868"/>
                        <a:ext cx="15478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7" name="Object 7"/>
          <p:cNvGraphicFramePr>
            <a:graphicFrameLocks noChangeAspect="1"/>
          </p:cNvGraphicFramePr>
          <p:nvPr/>
        </p:nvGraphicFramePr>
        <p:xfrm>
          <a:off x="4656138" y="3429001"/>
          <a:ext cx="4062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7" imgW="4000500" imgH="508000" progId="Equation.3">
                  <p:embed/>
                </p:oleObj>
              </mc:Choice>
              <mc:Fallback>
                <p:oleObj name="Equation" r:id="rId7" imgW="4000500" imgH="508000" progId="Equation.3">
                  <p:embed/>
                  <p:pic>
                    <p:nvPicPr>
                      <p:cNvPr id="220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429001"/>
                        <a:ext cx="4062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8" name="Object 8"/>
          <p:cNvGraphicFramePr>
            <a:graphicFrameLocks noChangeAspect="1"/>
          </p:cNvGraphicFramePr>
          <p:nvPr/>
        </p:nvGraphicFramePr>
        <p:xfrm>
          <a:off x="4656138" y="5013326"/>
          <a:ext cx="41005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quation" r:id="rId9" imgW="4038600" imgH="508000" progId="Equation.3">
                  <p:embed/>
                </p:oleObj>
              </mc:Choice>
              <mc:Fallback>
                <p:oleObj name="Equation" r:id="rId9" imgW="4038600" imgH="508000" progId="Equation.3">
                  <p:embed/>
                  <p:pic>
                    <p:nvPicPr>
                      <p:cNvPr id="2201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5013326"/>
                        <a:ext cx="41005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1503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با ضابطة                          يک به يک  است زيرا به ازای هر      و       از      داريم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7942263" y="2133600"/>
          <a:ext cx="16367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3" imgW="1612900" imgH="419100" progId="Equation.3">
                  <p:embed/>
                </p:oleObj>
              </mc:Choice>
              <mc:Fallback>
                <p:oleObj name="Equation" r:id="rId3" imgW="1612900" imgH="419100" progId="Equation.3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2133600"/>
                        <a:ext cx="16367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6881"/>
              </p:ext>
            </p:extLst>
          </p:nvPr>
        </p:nvGraphicFramePr>
        <p:xfrm>
          <a:off x="4180682" y="2024857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5" imgW="2044700" imgH="520700" progId="Equation.3">
                  <p:embed/>
                </p:oleObj>
              </mc:Choice>
              <mc:Fallback>
                <p:oleObj name="Equation" r:id="rId5" imgW="2044700" imgH="520700" progId="Equation.3">
                  <p:embed/>
                  <p:pic>
                    <p:nvPicPr>
                      <p:cNvPr id="2211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682" y="2024857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11"/>
          <p:cNvGraphicFramePr>
            <a:graphicFrameLocks noChangeAspect="1"/>
          </p:cNvGraphicFramePr>
          <p:nvPr/>
        </p:nvGraphicFramePr>
        <p:xfrm>
          <a:off x="4008439" y="3284538"/>
          <a:ext cx="5081587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7" imgW="5003800" imgH="1917700" progId="Equation.3">
                  <p:embed/>
                </p:oleObj>
              </mc:Choice>
              <mc:Fallback>
                <p:oleObj name="Equation" r:id="rId7" imgW="5003800" imgH="1917700" progId="Equation.3">
                  <p:embed/>
                  <p:pic>
                    <p:nvPicPr>
                      <p:cNvPr id="2211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284538"/>
                        <a:ext cx="5081587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98877"/>
              </p:ext>
            </p:extLst>
          </p:nvPr>
        </p:nvGraphicFramePr>
        <p:xfrm>
          <a:off x="5702300" y="2674144"/>
          <a:ext cx="1109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Equation" r:id="rId9" imgW="1091726" imgH="444307" progId="Equation.3">
                  <p:embed/>
                </p:oleObj>
              </mc:Choice>
              <mc:Fallback>
                <p:oleObj name="Equation" r:id="rId9" imgW="1091726" imgH="444307" progId="Equation.3">
                  <p:embed/>
                  <p:pic>
                    <p:nvPicPr>
                      <p:cNvPr id="2211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2674144"/>
                        <a:ext cx="1109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76732"/>
              </p:ext>
            </p:extLst>
          </p:nvPr>
        </p:nvGraphicFramePr>
        <p:xfrm>
          <a:off x="4896644" y="2740026"/>
          <a:ext cx="3222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Equation" r:id="rId11" imgW="317225" imgH="317225" progId="Equation.3">
                  <p:embed/>
                </p:oleObj>
              </mc:Choice>
              <mc:Fallback>
                <p:oleObj name="Equation" r:id="rId11" imgW="317225" imgH="317225" progId="Equation.3">
                  <p:embed/>
                  <p:pic>
                    <p:nvPicPr>
                      <p:cNvPr id="22119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644" y="2740026"/>
                        <a:ext cx="3222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8792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426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222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532"/>
          <a:stretch>
            <a:fillRect/>
          </a:stretch>
        </p:blipFill>
        <p:spPr bwMode="auto">
          <a:xfrm>
            <a:off x="4224339" y="2349500"/>
            <a:ext cx="4498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165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                    با ضابطة                          يک به يک 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نيست زيرا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ولی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7954963" y="2139950"/>
          <a:ext cx="16113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3" imgW="1586811" imgH="406224" progId="Equation.3">
                  <p:embed/>
                </p:oleObj>
              </mc:Choice>
              <mc:Fallback>
                <p:oleObj name="Equation" r:id="rId3" imgW="1586811" imgH="406224" progId="Equation.3">
                  <p:embed/>
                  <p:pic>
                    <p:nvPicPr>
                      <p:cNvPr id="22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2139950"/>
                        <a:ext cx="16113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34394"/>
              </p:ext>
            </p:extLst>
          </p:nvPr>
        </p:nvGraphicFramePr>
        <p:xfrm>
          <a:off x="4343401" y="2019300"/>
          <a:ext cx="2063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5" imgW="2032000" imgH="520700" progId="Equation.3">
                  <p:embed/>
                </p:oleObj>
              </mc:Choice>
              <mc:Fallback>
                <p:oleObj name="Equation" r:id="rId5" imgW="2032000" imgH="520700" progId="Equation.3">
                  <p:embed/>
                  <p:pic>
                    <p:nvPicPr>
                      <p:cNvPr id="2232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2019300"/>
                        <a:ext cx="2063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8"/>
          <p:cNvGraphicFramePr>
            <a:graphicFrameLocks noChangeAspect="1"/>
          </p:cNvGraphicFramePr>
          <p:nvPr/>
        </p:nvGraphicFramePr>
        <p:xfrm>
          <a:off x="5375276" y="3573464"/>
          <a:ext cx="22574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7" imgW="2222500" imgH="1574800" progId="Equation.3">
                  <p:embed/>
                </p:oleObj>
              </mc:Choice>
              <mc:Fallback>
                <p:oleObj name="Equation" r:id="rId7" imgW="2222500" imgH="1574800" progId="Equation.3">
                  <p:embed/>
                  <p:pic>
                    <p:nvPicPr>
                      <p:cNvPr id="2232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3573464"/>
                        <a:ext cx="22574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7958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2943225" y="381000"/>
            <a:ext cx="7153275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635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24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063750"/>
            <a:ext cx="4905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4059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2782888" y="1196975"/>
            <a:ext cx="7427912" cy="5487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بازة نامتناهی   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بازة نامتناهی              به صورت زير تعريف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14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يادآوری بازه ها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0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68260"/>
              </p:ext>
            </p:extLst>
          </p:nvPr>
        </p:nvGraphicFramePr>
        <p:xfrm>
          <a:off x="7286037" y="2182018"/>
          <a:ext cx="1133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129810" imgH="431613" progId="Equation.3">
                  <p:embed/>
                </p:oleObj>
              </mc:Choice>
              <mc:Fallback>
                <p:oleObj name="Equation" r:id="rId3" imgW="1129810" imgH="431613" progId="Equation.3">
                  <p:embed/>
                  <p:pic>
                    <p:nvPicPr>
                      <p:cNvPr id="1607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037" y="2182018"/>
                        <a:ext cx="1133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077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708275"/>
            <a:ext cx="5600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13"/>
          <a:stretch>
            <a:fillRect/>
          </a:stretch>
        </p:blipFill>
        <p:spPr bwMode="auto">
          <a:xfrm>
            <a:off x="3719513" y="4829176"/>
            <a:ext cx="56007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07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25370"/>
              </p:ext>
            </p:extLst>
          </p:nvPr>
        </p:nvGraphicFramePr>
        <p:xfrm>
          <a:off x="7286037" y="4342041"/>
          <a:ext cx="11207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7" imgW="1117600" imgH="431800" progId="Equation.3">
                  <p:embed/>
                </p:oleObj>
              </mc:Choice>
              <mc:Fallback>
                <p:oleObj name="Equation" r:id="rId7" imgW="1117600" imgH="431800" progId="Equation.3">
                  <p:embed/>
                  <p:pic>
                    <p:nvPicPr>
                      <p:cNvPr id="1607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037" y="4342041"/>
                        <a:ext cx="11207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6" name="Rectangle 13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مقدمه</a:t>
            </a:r>
            <a:endParaRPr lang="en-US" altLang="fa-IR" sz="2800">
              <a:solidFill>
                <a:srgbClr val="FF9238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857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5635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063750"/>
            <a:ext cx="4905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990" name="Line 6"/>
          <p:cNvSpPr>
            <a:spLocks noChangeShapeType="1"/>
          </p:cNvSpPr>
          <p:nvPr/>
        </p:nvSpPr>
        <p:spPr bwMode="auto">
          <a:xfrm rot="5400000">
            <a:off x="6414294" y="1454944"/>
            <a:ext cx="11112" cy="4248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991" name="AutoShape 7"/>
          <p:cNvSpPr>
            <a:spLocks noChangeArrowheads="1"/>
          </p:cNvSpPr>
          <p:nvPr/>
        </p:nvSpPr>
        <p:spPr bwMode="auto">
          <a:xfrm>
            <a:off x="4800600" y="3497263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09992" name="AutoShape 8"/>
          <p:cNvSpPr>
            <a:spLocks noChangeArrowheads="1"/>
          </p:cNvSpPr>
          <p:nvPr/>
        </p:nvSpPr>
        <p:spPr bwMode="auto">
          <a:xfrm>
            <a:off x="7691438" y="3486150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942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1" grpId="0" animBg="1"/>
      <p:bldP spid="80999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از روی نمودار تابع می توان يک به يک بودن آن را بررسی کرد :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اگر هر خط افقی             نمودار تابع را حداکثر در يک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نقطه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قطع کند تابع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تابع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يک به يک است در غير اين صورت يک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به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يک نيست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تشخيص يک به يک بودن با توجه به 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630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67390"/>
              </p:ext>
            </p:extLst>
          </p:nvPr>
        </p:nvGraphicFramePr>
        <p:xfrm>
          <a:off x="6240463" y="2841626"/>
          <a:ext cx="8509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3" imgW="837836" imgH="317362" progId="Equation.3">
                  <p:embed/>
                </p:oleObj>
              </mc:Choice>
              <mc:Fallback>
                <p:oleObj name="Equation" r:id="rId3" imgW="837836" imgH="317362" progId="Equation.3">
                  <p:embed/>
                  <p:pic>
                    <p:nvPicPr>
                      <p:cNvPr id="2263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841626"/>
                        <a:ext cx="8509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462464"/>
            <a:ext cx="48196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95" name="Line 15"/>
          <p:cNvSpPr>
            <a:spLocks noChangeShapeType="1"/>
          </p:cNvSpPr>
          <p:nvPr/>
        </p:nvSpPr>
        <p:spPr bwMode="auto">
          <a:xfrm>
            <a:off x="6600826" y="5157788"/>
            <a:ext cx="230346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6896" name="AutoShape 16"/>
          <p:cNvSpPr>
            <a:spLocks noChangeArrowheads="1"/>
          </p:cNvSpPr>
          <p:nvPr/>
        </p:nvSpPr>
        <p:spPr bwMode="auto">
          <a:xfrm>
            <a:off x="6831013" y="5081588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06897" name="AutoShape 17"/>
          <p:cNvSpPr>
            <a:spLocks noChangeArrowheads="1"/>
          </p:cNvSpPr>
          <p:nvPr/>
        </p:nvSpPr>
        <p:spPr bwMode="auto">
          <a:xfrm>
            <a:off x="8223250" y="5081588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06898" name="Line 18"/>
          <p:cNvSpPr>
            <a:spLocks noChangeShapeType="1"/>
          </p:cNvSpPr>
          <p:nvPr/>
        </p:nvSpPr>
        <p:spPr bwMode="auto">
          <a:xfrm>
            <a:off x="4511675" y="4868863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6899" name="Line 19"/>
          <p:cNvSpPr>
            <a:spLocks noChangeShapeType="1"/>
          </p:cNvSpPr>
          <p:nvPr/>
        </p:nvSpPr>
        <p:spPr bwMode="auto">
          <a:xfrm>
            <a:off x="4511675" y="5084763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6900" name="Line 20"/>
          <p:cNvSpPr>
            <a:spLocks noChangeShapeType="1"/>
          </p:cNvSpPr>
          <p:nvPr/>
        </p:nvSpPr>
        <p:spPr bwMode="auto">
          <a:xfrm>
            <a:off x="4511675" y="5589588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6901" name="Line 21"/>
          <p:cNvSpPr>
            <a:spLocks noChangeShapeType="1"/>
          </p:cNvSpPr>
          <p:nvPr/>
        </p:nvSpPr>
        <p:spPr bwMode="auto">
          <a:xfrm>
            <a:off x="4511675" y="5805488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6902" name="Line 22"/>
          <p:cNvSpPr>
            <a:spLocks noChangeShapeType="1"/>
          </p:cNvSpPr>
          <p:nvPr/>
        </p:nvSpPr>
        <p:spPr bwMode="auto">
          <a:xfrm>
            <a:off x="4367214" y="6021388"/>
            <a:ext cx="172878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2996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6" grpId="0" animBg="1"/>
      <p:bldP spid="50689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کداميک از توابع زير يک به يک است ؟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52739"/>
            <a:ext cx="69992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5521325" y="5480051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Nazanin" pitchFamily="2" charset="0"/>
              </a:rPr>
              <a:t>هيچکدام</a:t>
            </a:r>
            <a:endParaRPr lang="en-US" altLang="fa-IR" sz="2000" b="1">
              <a:solidFill>
                <a:srgbClr val="FFFFFF"/>
              </a:solidFill>
              <a:cs typeface="Nazan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8311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کداميک از توابع زير يک به يک است ؟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135438" y="2505076"/>
          <a:ext cx="590391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3" imgW="5816600" imgH="3441700" progId="Equation.3">
                  <p:embed/>
                </p:oleObj>
              </mc:Choice>
              <mc:Fallback>
                <p:oleObj name="Equation" r:id="rId3" imgW="5816600" imgH="3441700" progId="Equation.3">
                  <p:embed/>
                  <p:pic>
                    <p:nvPicPr>
                      <p:cNvPr id="228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505076"/>
                        <a:ext cx="5903912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83182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3359151" y="2476501"/>
          <a:ext cx="6626225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3" imgW="6527800" imgH="2755900" progId="Equation.3">
                  <p:embed/>
                </p:oleObj>
              </mc:Choice>
              <mc:Fallback>
                <p:oleObj name="Equation" r:id="rId3" imgW="6527800" imgH="2755900" progId="Equation.3">
                  <p:embed/>
                  <p:pic>
                    <p:nvPicPr>
                      <p:cNvPr id="229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2476501"/>
                        <a:ext cx="6626225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4393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4919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                    را </a:t>
            </a:r>
            <a:r>
              <a:rPr lang="fa-IR" altLang="fa-IR" sz="2000" dirty="0">
                <a:solidFill>
                  <a:srgbClr val="FFFF00"/>
                </a:solidFill>
                <a:cs typeface="Nasim" pitchFamily="2" charset="0"/>
              </a:rPr>
              <a:t>پوشا</a:t>
            </a:r>
            <a:r>
              <a:rPr lang="fa-IR" altLang="fa-IR" sz="2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گوييم هرگاه 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                                        ( برد = هم دامنه )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به عبارت ديگر به ازای هر             عضوی مانند             وجود </a:t>
            </a:r>
            <a:r>
              <a:rPr lang="fa-IR" altLang="fa-IR" sz="2800" dirty="0" smtClean="0">
                <a:solidFill>
                  <a:srgbClr val="FFFFFF"/>
                </a:solidFill>
                <a:cs typeface="Nazanin" pitchFamily="2" charset="0"/>
              </a:rPr>
              <a:t>داشته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باشد به طوری که :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4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7967663" y="2062163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3" imgW="1562100" imgH="419100" progId="Equation.3">
                  <p:embed/>
                </p:oleObj>
              </mc:Choice>
              <mc:Fallback>
                <p:oleObj name="Equation" r:id="rId3" imgW="1562100" imgH="419100" progId="Equation.3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2062163"/>
                        <a:ext cx="15859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6311901" y="2765426"/>
          <a:ext cx="11223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5" imgW="1104421" imgH="495085" progId="Equation.3">
                  <p:embed/>
                </p:oleObj>
              </mc:Choice>
              <mc:Fallback>
                <p:oleObj name="Equation" r:id="rId5" imgW="1104421" imgH="495085" progId="Equation.3">
                  <p:embed/>
                  <p:pic>
                    <p:nvPicPr>
                      <p:cNvPr id="230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2765426"/>
                        <a:ext cx="112236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91239"/>
              </p:ext>
            </p:extLst>
          </p:nvPr>
        </p:nvGraphicFramePr>
        <p:xfrm>
          <a:off x="5873751" y="3567113"/>
          <a:ext cx="8763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7" imgW="863225" imgH="406224" progId="Equation.3">
                  <p:embed/>
                </p:oleObj>
              </mc:Choice>
              <mc:Fallback>
                <p:oleObj name="Equation" r:id="rId7" imgW="863225" imgH="406224" progId="Equation.3">
                  <p:embed/>
                  <p:pic>
                    <p:nvPicPr>
                      <p:cNvPr id="230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1" y="3567113"/>
                        <a:ext cx="8763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6091239" y="4932364"/>
          <a:ext cx="1444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Equation" r:id="rId9" imgW="1422400" imgH="431800" progId="Equation.3">
                  <p:embed/>
                </p:oleObj>
              </mc:Choice>
              <mc:Fallback>
                <p:oleObj name="Equation" r:id="rId9" imgW="1422400" imgH="431800" progId="Equation.3">
                  <p:embed/>
                  <p:pic>
                    <p:nvPicPr>
                      <p:cNvPr id="230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9" y="4932364"/>
                        <a:ext cx="1444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01180"/>
              </p:ext>
            </p:extLst>
          </p:nvPr>
        </p:nvGraphicFramePr>
        <p:xfrm>
          <a:off x="3143251" y="3567113"/>
          <a:ext cx="850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Equation" r:id="rId11" imgW="838200" imgH="330200" progId="Equation.3">
                  <p:embed/>
                </p:oleObj>
              </mc:Choice>
              <mc:Fallback>
                <p:oleObj name="Equation" r:id="rId11" imgW="838200" imgH="330200" progId="Equation.3">
                  <p:embed/>
                  <p:pic>
                    <p:nvPicPr>
                      <p:cNvPr id="230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567113"/>
                        <a:ext cx="850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96140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815737" y="381000"/>
            <a:ext cx="8280763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815737" y="1168400"/>
            <a:ext cx="8366488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با ضابطة                          پوشا است زيرا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به ازای هر                       عضو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وجود دارد به طوری که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1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90015"/>
              </p:ext>
            </p:extLst>
          </p:nvPr>
        </p:nvGraphicFramePr>
        <p:xfrm>
          <a:off x="7897813" y="2097088"/>
          <a:ext cx="16367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1" name="Equation" r:id="rId3" imgW="1612900" imgH="419100" progId="Equation.3">
                  <p:embed/>
                </p:oleObj>
              </mc:Choice>
              <mc:Fallback>
                <p:oleObj name="Equation" r:id="rId3" imgW="1612900" imgH="419100" progId="Equation.3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2097088"/>
                        <a:ext cx="16367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74131"/>
              </p:ext>
            </p:extLst>
          </p:nvPr>
        </p:nvGraphicFramePr>
        <p:xfrm>
          <a:off x="4269423" y="1974056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Equation" r:id="rId5" imgW="2057400" imgH="520700" progId="Equation.3">
                  <p:embed/>
                </p:oleObj>
              </mc:Choice>
              <mc:Fallback>
                <p:oleObj name="Equation" r:id="rId5" imgW="2057400" imgH="520700" progId="Equation.3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23" y="1974056"/>
                        <a:ext cx="2089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74789"/>
              </p:ext>
            </p:extLst>
          </p:nvPr>
        </p:nvGraphicFramePr>
        <p:xfrm>
          <a:off x="6732316" y="2714626"/>
          <a:ext cx="17430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Equation" r:id="rId7" imgW="1713756" imgH="495085" progId="Equation.3">
                  <p:embed/>
                </p:oleObj>
              </mc:Choice>
              <mc:Fallback>
                <p:oleObj name="Equation" r:id="rId7" imgW="1713756" imgH="495085" progId="Equation.3">
                  <p:embed/>
                  <p:pic>
                    <p:nvPicPr>
                      <p:cNvPr id="2314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316" y="2714626"/>
                        <a:ext cx="17430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62406"/>
              </p:ext>
            </p:extLst>
          </p:nvPr>
        </p:nvGraphicFramePr>
        <p:xfrm>
          <a:off x="2362520" y="2697163"/>
          <a:ext cx="30940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Equation" r:id="rId9" imgW="3048000" imgH="533400" progId="Equation.3">
                  <p:embed/>
                </p:oleObj>
              </mc:Choice>
              <mc:Fallback>
                <p:oleObj name="Equation" r:id="rId9" imgW="3048000" imgH="533400" progId="Equation.3">
                  <p:embed/>
                  <p:pic>
                    <p:nvPicPr>
                      <p:cNvPr id="2314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520" y="2697163"/>
                        <a:ext cx="30940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3" name="Object 10"/>
          <p:cNvGraphicFramePr>
            <a:graphicFrameLocks noChangeAspect="1"/>
          </p:cNvGraphicFramePr>
          <p:nvPr/>
        </p:nvGraphicFramePr>
        <p:xfrm>
          <a:off x="3028951" y="4222751"/>
          <a:ext cx="70215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Equation" r:id="rId11" imgW="7023100" imgH="520700" progId="Equation.3">
                  <p:embed/>
                </p:oleObj>
              </mc:Choice>
              <mc:Fallback>
                <p:oleObj name="Equation" r:id="rId11" imgW="7023100" imgH="520700" progId="Equation.3">
                  <p:embed/>
                  <p:pic>
                    <p:nvPicPr>
                      <p:cNvPr id="2314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1" y="4222751"/>
                        <a:ext cx="70215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8781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36814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تابع                     با ضابطة                             پوشا نيست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زيرا به ازای               جوابی برای      به دست نمی آيد به عبارت ديگر        عضوی از هم دامنة      است که تصوير هيچ عضو از قلمرو      نيست .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0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7912100" y="2082800"/>
          <a:ext cx="1612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3" name="Equation" r:id="rId3" imgW="1586811" imgH="406224" progId="Equation.3">
                  <p:embed/>
                </p:oleObj>
              </mc:Choice>
              <mc:Fallback>
                <p:oleObj name="Equation" r:id="rId3" imgW="1586811" imgH="406224" progId="Equation.3">
                  <p:embed/>
                  <p:pic>
                    <p:nvPicPr>
                      <p:cNvPr id="232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00" y="2082800"/>
                        <a:ext cx="16129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30040"/>
              </p:ext>
            </p:extLst>
          </p:nvPr>
        </p:nvGraphicFramePr>
        <p:xfrm>
          <a:off x="4065589" y="196215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4" name="Equation" r:id="rId5" imgW="2044700" imgH="520700" progId="Equation.3">
                  <p:embed/>
                </p:oleObj>
              </mc:Choice>
              <mc:Fallback>
                <p:oleObj name="Equation" r:id="rId5" imgW="2044700" imgH="520700" progId="Equation.3">
                  <p:embed/>
                  <p:pic>
                    <p:nvPicPr>
                      <p:cNvPr id="232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9" y="1962150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04668"/>
              </p:ext>
            </p:extLst>
          </p:nvPr>
        </p:nvGraphicFramePr>
        <p:xfrm>
          <a:off x="6459356" y="2779781"/>
          <a:ext cx="10334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Equation" r:id="rId7" imgW="1015559" imgH="406224" progId="Equation.3">
                  <p:embed/>
                </p:oleObj>
              </mc:Choice>
              <mc:Fallback>
                <p:oleObj name="Equation" r:id="rId7" imgW="1015559" imgH="406224" progId="Equation.3">
                  <p:embed/>
                  <p:pic>
                    <p:nvPicPr>
                      <p:cNvPr id="232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356" y="2779781"/>
                        <a:ext cx="10334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189972"/>
              </p:ext>
            </p:extLst>
          </p:nvPr>
        </p:nvGraphicFramePr>
        <p:xfrm>
          <a:off x="4467927" y="2800897"/>
          <a:ext cx="23336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6" name="Equation" r:id="rId9" imgW="228600" imgH="241300" progId="Equation.3">
                  <p:embed/>
                </p:oleObj>
              </mc:Choice>
              <mc:Fallback>
                <p:oleObj name="Equation" r:id="rId9" imgW="228600" imgH="241300" progId="Equation.3">
                  <p:embed/>
                  <p:pic>
                    <p:nvPicPr>
                      <p:cNvPr id="232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927" y="2800897"/>
                        <a:ext cx="23336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52726"/>
              </p:ext>
            </p:extLst>
          </p:nvPr>
        </p:nvGraphicFramePr>
        <p:xfrm>
          <a:off x="6871584" y="3429000"/>
          <a:ext cx="477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7" name="Equation" r:id="rId11" imgW="469696" imgH="330057" progId="Equation.3">
                  <p:embed/>
                </p:oleObj>
              </mc:Choice>
              <mc:Fallback>
                <p:oleObj name="Equation" r:id="rId11" imgW="469696" imgH="330057" progId="Equation.3">
                  <p:embed/>
                  <p:pic>
                    <p:nvPicPr>
                      <p:cNvPr id="2324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584" y="3429000"/>
                        <a:ext cx="4778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72968"/>
              </p:ext>
            </p:extLst>
          </p:nvPr>
        </p:nvGraphicFramePr>
        <p:xfrm>
          <a:off x="3974736" y="3443287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Equation" r:id="rId13" imgW="266353" imgH="317087" progId="Equation.3">
                  <p:embed/>
                </p:oleObj>
              </mc:Choice>
              <mc:Fallback>
                <p:oleObj name="Equation" r:id="rId13" imgW="266353" imgH="317087" progId="Equation.3">
                  <p:embed/>
                  <p:pic>
                    <p:nvPicPr>
                      <p:cNvPr id="2324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736" y="3443287"/>
                        <a:ext cx="2730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918938"/>
              </p:ext>
            </p:extLst>
          </p:nvPr>
        </p:nvGraphicFramePr>
        <p:xfrm>
          <a:off x="6186306" y="4140790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9" name="Equation" r:id="rId15" imgW="266353" imgH="317087" progId="Equation.3">
                  <p:embed/>
                </p:oleObj>
              </mc:Choice>
              <mc:Fallback>
                <p:oleObj name="Equation" r:id="rId15" imgW="266353" imgH="317087" progId="Equation.3">
                  <p:embed/>
                  <p:pic>
                    <p:nvPicPr>
                      <p:cNvPr id="2324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306" y="4140790"/>
                        <a:ext cx="2730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2429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976563" y="1168400"/>
            <a:ext cx="7239000" cy="5392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 يک از توابع زير پوشاست ؟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8696325" y="501332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تابع نيست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76559" name="Text Box 15"/>
          <p:cNvSpPr txBox="1">
            <a:spLocks noChangeArrowheads="1"/>
          </p:cNvSpPr>
          <p:nvPr/>
        </p:nvSpPr>
        <p:spPr bwMode="auto">
          <a:xfrm>
            <a:off x="8696325" y="260032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پوشا نيست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76560" name="Text Box 16"/>
          <p:cNvSpPr txBox="1">
            <a:spLocks noChangeArrowheads="1"/>
          </p:cNvSpPr>
          <p:nvPr/>
        </p:nvSpPr>
        <p:spPr bwMode="auto">
          <a:xfrm>
            <a:off x="8696325" y="319087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پوشاست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76561" name="Text Box 17"/>
          <p:cNvSpPr txBox="1">
            <a:spLocks noChangeArrowheads="1"/>
          </p:cNvSpPr>
          <p:nvPr/>
        </p:nvSpPr>
        <p:spPr bwMode="auto">
          <a:xfrm>
            <a:off x="8696325" y="383857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پوشا نيست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8696325" y="5653089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پوشاست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8680450" y="4437064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پوشاست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graphicFrame>
        <p:nvGraphicFramePr>
          <p:cNvPr id="233483" name="Object 21"/>
          <p:cNvGraphicFramePr>
            <a:graphicFrameLocks noChangeAspect="1"/>
          </p:cNvGraphicFramePr>
          <p:nvPr/>
        </p:nvGraphicFramePr>
        <p:xfrm>
          <a:off x="3173414" y="2614613"/>
          <a:ext cx="5083175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3" imgW="4965700" imgH="3416300" progId="Equation.3">
                  <p:embed/>
                </p:oleObj>
              </mc:Choice>
              <mc:Fallback>
                <p:oleObj name="Equation" r:id="rId3" imgW="4965700" imgH="3416300" progId="Equation.3">
                  <p:embed/>
                  <p:pic>
                    <p:nvPicPr>
                      <p:cNvPr id="23348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4" y="2614613"/>
                        <a:ext cx="5083175" cy="347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60720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57" grpId="0"/>
      <p:bldP spid="876559" grpId="0"/>
      <p:bldP spid="876560" grpId="0"/>
      <p:bldP spid="876561" grpId="0"/>
      <p:bldP spid="876562" grpId="0"/>
      <p:bldP spid="87656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از روی نمودار تابع می توان پوشا بودن آن را بررسی کرد :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اگر به ازای هر      از برد تابع خط افقی             نمودار تابع را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حداقل در يک نقطه قطع کند تابع تابع پوشا است در غير اين </a:t>
            </a:r>
            <a:r>
              <a:rPr lang="en-US" altLang="fa-IR" sz="28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صورت پوشا نيست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مثلاً تابع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با نمودار مقابل پوشاست 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تشخيص پوشا بودن با توجه به نمودار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05801"/>
              </p:ext>
            </p:extLst>
          </p:nvPr>
        </p:nvGraphicFramePr>
        <p:xfrm>
          <a:off x="3394076" y="2736352"/>
          <a:ext cx="825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3" imgW="812447" imgH="418918" progId="Equation.3">
                  <p:embed/>
                </p:oleObj>
              </mc:Choice>
              <mc:Fallback>
                <p:oleObj name="Equation" r:id="rId3" imgW="812447" imgH="418918" progId="Equation.3">
                  <p:embed/>
                  <p:pic>
                    <p:nvPicPr>
                      <p:cNvPr id="234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6" y="2736352"/>
                        <a:ext cx="825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03763"/>
              </p:ext>
            </p:extLst>
          </p:nvPr>
        </p:nvGraphicFramePr>
        <p:xfrm>
          <a:off x="6884988" y="2726849"/>
          <a:ext cx="219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Equation" r:id="rId5" imgW="215713" imgH="342603" progId="Equation.3">
                  <p:embed/>
                </p:oleObj>
              </mc:Choice>
              <mc:Fallback>
                <p:oleObj name="Equation" r:id="rId5" imgW="215713" imgH="342603" progId="Equation.3">
                  <p:embed/>
                  <p:pic>
                    <p:nvPicPr>
                      <p:cNvPr id="2345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726849"/>
                        <a:ext cx="2190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3860801"/>
            <a:ext cx="414178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7319964" y="5300663"/>
          <a:ext cx="26447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8" imgW="2603500" imgH="431800" progId="Equation.3">
                  <p:embed/>
                </p:oleObj>
              </mc:Choice>
              <mc:Fallback>
                <p:oleObj name="Equation" r:id="rId8" imgW="2603500" imgH="431800" progId="Equation.3">
                  <p:embed/>
                  <p:pic>
                    <p:nvPicPr>
                      <p:cNvPr id="2345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5300663"/>
                        <a:ext cx="26447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57" name="Line 9"/>
          <p:cNvSpPr>
            <a:spLocks noChangeShapeType="1"/>
          </p:cNvSpPr>
          <p:nvPr/>
        </p:nvSpPr>
        <p:spPr bwMode="auto">
          <a:xfrm>
            <a:off x="3216275" y="4797425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4058" name="Line 10"/>
          <p:cNvSpPr>
            <a:spLocks noChangeShapeType="1"/>
          </p:cNvSpPr>
          <p:nvPr/>
        </p:nvSpPr>
        <p:spPr bwMode="auto">
          <a:xfrm>
            <a:off x="3216275" y="5084763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4059" name="Line 11"/>
          <p:cNvSpPr>
            <a:spLocks noChangeShapeType="1"/>
          </p:cNvSpPr>
          <p:nvPr/>
        </p:nvSpPr>
        <p:spPr bwMode="auto">
          <a:xfrm>
            <a:off x="3216275" y="5734050"/>
            <a:ext cx="3887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4061" name="Line 13"/>
          <p:cNvSpPr>
            <a:spLocks noChangeShapeType="1"/>
          </p:cNvSpPr>
          <p:nvPr/>
        </p:nvSpPr>
        <p:spPr bwMode="auto">
          <a:xfrm>
            <a:off x="3216276" y="6092825"/>
            <a:ext cx="3311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4062" name="Line 14"/>
          <p:cNvSpPr>
            <a:spLocks noChangeShapeType="1"/>
          </p:cNvSpPr>
          <p:nvPr/>
        </p:nvSpPr>
        <p:spPr bwMode="auto">
          <a:xfrm>
            <a:off x="3216275" y="5876925"/>
            <a:ext cx="3671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33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429000" y="22860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819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فصل</a:t>
            </a: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mamran" pitchFamily="10" charset="0"/>
              </a:rPr>
              <a:t> </a:t>
            </a:r>
            <a:r>
              <a:rPr lang="fa-IR" altLang="fa-IR" sz="13000" dirty="0" smtClean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اول</a:t>
            </a:r>
            <a:endParaRPr lang="fa-IR" altLang="fa-IR" sz="13000" dirty="0">
              <a:solidFill>
                <a:srgbClr val="000000"/>
              </a:solidFill>
              <a:latin typeface="Arial" panose="020B0604020202020204" pitchFamily="34" charset="0"/>
              <a:cs typeface="Kamran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13000" dirty="0">
                <a:solidFill>
                  <a:srgbClr val="000000"/>
                </a:solidFill>
                <a:latin typeface="Arial" panose="020B0604020202020204" pitchFamily="34" charset="0"/>
                <a:cs typeface="Kamran" pitchFamily="2" charset="0"/>
              </a:rPr>
              <a:t>بخش اول</a:t>
            </a:r>
          </a:p>
        </p:txBody>
      </p:sp>
    </p:spTree>
    <p:extLst>
      <p:ext uri="{BB962C8B-B14F-4D97-AF65-F5344CB8AC3E}">
        <p14:creationId xmlns:p14="http://schemas.microsoft.com/office/powerpoint/2010/main" val="228313371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کداميک از توابع زير پوشا است ؟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3359151" y="2708275"/>
          <a:ext cx="66325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3" imgW="6235700" imgH="3517900" progId="Equation.3">
                  <p:embed/>
                </p:oleObj>
              </mc:Choice>
              <mc:Fallback>
                <p:oleObj name="Equation" r:id="rId3" imgW="6235700" imgH="3517900" progId="Equation.3">
                  <p:embed/>
                  <p:pic>
                    <p:nvPicPr>
                      <p:cNvPr id="235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2708275"/>
                        <a:ext cx="6632575" cy="351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4190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6549" name="Object 6"/>
          <p:cNvGraphicFramePr>
            <a:graphicFrameLocks noChangeAspect="1"/>
          </p:cNvGraphicFramePr>
          <p:nvPr/>
        </p:nvGraphicFramePr>
        <p:xfrm>
          <a:off x="3640138" y="2157413"/>
          <a:ext cx="62738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3" imgW="6273800" imgH="3441700" progId="Equation.3">
                  <p:embed/>
                </p:oleObj>
              </mc:Choice>
              <mc:Fallback>
                <p:oleObj name="Equation" r:id="rId3" imgW="6273800" imgH="3441700" progId="Equation.3">
                  <p:embed/>
                  <p:pic>
                    <p:nvPicPr>
                      <p:cNvPr id="2365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157413"/>
                        <a:ext cx="62738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2770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600472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آيا تابع                                      با نمودار زير پوشاست ؟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 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375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579688"/>
            <a:ext cx="5000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7574" name="Object 7"/>
          <p:cNvGraphicFramePr>
            <a:graphicFrameLocks noChangeAspect="1"/>
          </p:cNvGraphicFramePr>
          <p:nvPr/>
        </p:nvGraphicFramePr>
        <p:xfrm>
          <a:off x="6096000" y="2074863"/>
          <a:ext cx="311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Equation" r:id="rId4" imgW="3111500" imgH="431800" progId="Equation.3">
                  <p:embed/>
                </p:oleObj>
              </mc:Choice>
              <mc:Fallback>
                <p:oleObj name="Equation" r:id="rId4" imgW="3111500" imgH="431800" progId="Equation.3">
                  <p:embed/>
                  <p:pic>
                    <p:nvPicPr>
                      <p:cNvPr id="2375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74863"/>
                        <a:ext cx="311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55656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532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کدام نمودار يک تابع يک به يک يا پوشاست ؟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 تمرين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sp>
        <p:nvSpPr>
          <p:cNvPr id="238597" name="Oval 7"/>
          <p:cNvSpPr>
            <a:spLocks noChangeArrowheads="1"/>
          </p:cNvSpPr>
          <p:nvPr/>
        </p:nvSpPr>
        <p:spPr bwMode="auto">
          <a:xfrm>
            <a:off x="3216276" y="2997201"/>
            <a:ext cx="1008063" cy="14398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8" name="Oval 8"/>
          <p:cNvSpPr>
            <a:spLocks noChangeArrowheads="1"/>
          </p:cNvSpPr>
          <p:nvPr/>
        </p:nvSpPr>
        <p:spPr bwMode="auto">
          <a:xfrm>
            <a:off x="3216276" y="4797426"/>
            <a:ext cx="1008063" cy="14398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9" name="Oval 9"/>
          <p:cNvSpPr>
            <a:spLocks noChangeArrowheads="1"/>
          </p:cNvSpPr>
          <p:nvPr/>
        </p:nvSpPr>
        <p:spPr bwMode="auto">
          <a:xfrm>
            <a:off x="6672263" y="2997201"/>
            <a:ext cx="1008062" cy="14398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0" name="Oval 10"/>
          <p:cNvSpPr>
            <a:spLocks noChangeArrowheads="1"/>
          </p:cNvSpPr>
          <p:nvPr/>
        </p:nvSpPr>
        <p:spPr bwMode="auto">
          <a:xfrm>
            <a:off x="6672263" y="4797426"/>
            <a:ext cx="1008062" cy="14398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1" name="Oval 11"/>
          <p:cNvSpPr>
            <a:spLocks noChangeArrowheads="1"/>
          </p:cNvSpPr>
          <p:nvPr/>
        </p:nvSpPr>
        <p:spPr bwMode="auto">
          <a:xfrm>
            <a:off x="4511676" y="2997201"/>
            <a:ext cx="1008063" cy="14398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2" name="Oval 12"/>
          <p:cNvSpPr>
            <a:spLocks noChangeArrowheads="1"/>
          </p:cNvSpPr>
          <p:nvPr/>
        </p:nvSpPr>
        <p:spPr bwMode="auto">
          <a:xfrm>
            <a:off x="7967663" y="2997201"/>
            <a:ext cx="1008062" cy="14398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3" name="Oval 13"/>
          <p:cNvSpPr>
            <a:spLocks noChangeArrowheads="1"/>
          </p:cNvSpPr>
          <p:nvPr/>
        </p:nvSpPr>
        <p:spPr bwMode="auto">
          <a:xfrm>
            <a:off x="4511676" y="4797426"/>
            <a:ext cx="1008063" cy="14398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4" name="Oval 14"/>
          <p:cNvSpPr>
            <a:spLocks noChangeArrowheads="1"/>
          </p:cNvSpPr>
          <p:nvPr/>
        </p:nvSpPr>
        <p:spPr bwMode="auto">
          <a:xfrm>
            <a:off x="8040688" y="4797426"/>
            <a:ext cx="1008062" cy="14398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altLang="fa-IR" sz="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5" name="Text Box 15"/>
          <p:cNvSpPr txBox="1">
            <a:spLocks noChangeArrowheads="1"/>
          </p:cNvSpPr>
          <p:nvPr/>
        </p:nvSpPr>
        <p:spPr bwMode="auto">
          <a:xfrm>
            <a:off x="3546476" y="3084514"/>
            <a:ext cx="36036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8606" name="Text Box 16"/>
          <p:cNvSpPr txBox="1">
            <a:spLocks noChangeArrowheads="1"/>
          </p:cNvSpPr>
          <p:nvPr/>
        </p:nvSpPr>
        <p:spPr bwMode="auto">
          <a:xfrm>
            <a:off x="3546476" y="4889501"/>
            <a:ext cx="36036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8607" name="Text Box 17"/>
          <p:cNvSpPr txBox="1">
            <a:spLocks noChangeArrowheads="1"/>
          </p:cNvSpPr>
          <p:nvPr/>
        </p:nvSpPr>
        <p:spPr bwMode="auto">
          <a:xfrm>
            <a:off x="6988176" y="3068639"/>
            <a:ext cx="36036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8608" name="Text Box 18"/>
          <p:cNvSpPr txBox="1">
            <a:spLocks noChangeArrowheads="1"/>
          </p:cNvSpPr>
          <p:nvPr/>
        </p:nvSpPr>
        <p:spPr bwMode="auto">
          <a:xfrm>
            <a:off x="6973888" y="4873626"/>
            <a:ext cx="36036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8609" name="Text Box 20"/>
          <p:cNvSpPr txBox="1">
            <a:spLocks noChangeArrowheads="1"/>
          </p:cNvSpPr>
          <p:nvPr/>
        </p:nvSpPr>
        <p:spPr bwMode="auto">
          <a:xfrm>
            <a:off x="4843463" y="3068639"/>
            <a:ext cx="36036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8610" name="Text Box 21"/>
          <p:cNvSpPr txBox="1">
            <a:spLocks noChangeArrowheads="1"/>
          </p:cNvSpPr>
          <p:nvPr/>
        </p:nvSpPr>
        <p:spPr bwMode="auto">
          <a:xfrm>
            <a:off x="4829176" y="5119689"/>
            <a:ext cx="360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fa-IR" sz="14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8611" name="Text Box 22"/>
          <p:cNvSpPr txBox="1">
            <a:spLocks noChangeArrowheads="1"/>
          </p:cNvSpPr>
          <p:nvPr/>
        </p:nvSpPr>
        <p:spPr bwMode="auto">
          <a:xfrm>
            <a:off x="8328026" y="3068639"/>
            <a:ext cx="3603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0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0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0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000" b="1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0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8612" name="Text Box 23"/>
          <p:cNvSpPr txBox="1">
            <a:spLocks noChangeArrowheads="1"/>
          </p:cNvSpPr>
          <p:nvPr/>
        </p:nvSpPr>
        <p:spPr bwMode="auto">
          <a:xfrm>
            <a:off x="8256588" y="5078414"/>
            <a:ext cx="360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fa-IR" sz="14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8613" name="Line 25"/>
          <p:cNvSpPr>
            <a:spLocks noChangeShapeType="1"/>
          </p:cNvSpPr>
          <p:nvPr/>
        </p:nvSpPr>
        <p:spPr bwMode="auto">
          <a:xfrm>
            <a:off x="3863976" y="3213100"/>
            <a:ext cx="10080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4" name="Line 26"/>
          <p:cNvSpPr>
            <a:spLocks noChangeShapeType="1"/>
          </p:cNvSpPr>
          <p:nvPr/>
        </p:nvSpPr>
        <p:spPr bwMode="auto">
          <a:xfrm>
            <a:off x="3863976" y="3573463"/>
            <a:ext cx="10080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5" name="Line 27"/>
          <p:cNvSpPr>
            <a:spLocks noChangeShapeType="1"/>
          </p:cNvSpPr>
          <p:nvPr/>
        </p:nvSpPr>
        <p:spPr bwMode="auto">
          <a:xfrm>
            <a:off x="3863976" y="3860800"/>
            <a:ext cx="10080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6" name="Line 28"/>
          <p:cNvSpPr>
            <a:spLocks noChangeShapeType="1"/>
          </p:cNvSpPr>
          <p:nvPr/>
        </p:nvSpPr>
        <p:spPr bwMode="auto">
          <a:xfrm>
            <a:off x="3863976" y="4178300"/>
            <a:ext cx="10080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7" name="Line 29"/>
          <p:cNvSpPr>
            <a:spLocks noChangeShapeType="1"/>
          </p:cNvSpPr>
          <p:nvPr/>
        </p:nvSpPr>
        <p:spPr bwMode="auto">
          <a:xfrm>
            <a:off x="3863976" y="5084763"/>
            <a:ext cx="1008063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8" name="Line 30"/>
          <p:cNvSpPr>
            <a:spLocks noChangeShapeType="1"/>
          </p:cNvSpPr>
          <p:nvPr/>
        </p:nvSpPr>
        <p:spPr bwMode="auto">
          <a:xfrm>
            <a:off x="3863976" y="5732463"/>
            <a:ext cx="1008063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19" name="Line 31"/>
          <p:cNvSpPr>
            <a:spLocks noChangeShapeType="1"/>
          </p:cNvSpPr>
          <p:nvPr/>
        </p:nvSpPr>
        <p:spPr bwMode="auto">
          <a:xfrm flipV="1">
            <a:off x="3863976" y="5373689"/>
            <a:ext cx="1008063" cy="71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0" name="Line 32"/>
          <p:cNvSpPr>
            <a:spLocks noChangeShapeType="1"/>
          </p:cNvSpPr>
          <p:nvPr/>
        </p:nvSpPr>
        <p:spPr bwMode="auto">
          <a:xfrm flipV="1">
            <a:off x="3849688" y="5992814"/>
            <a:ext cx="1008062" cy="71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1" name="Line 34"/>
          <p:cNvSpPr>
            <a:spLocks noChangeShapeType="1"/>
          </p:cNvSpPr>
          <p:nvPr/>
        </p:nvSpPr>
        <p:spPr bwMode="auto">
          <a:xfrm flipV="1">
            <a:off x="7319963" y="3213100"/>
            <a:ext cx="1008062" cy="71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2" name="Line 35"/>
          <p:cNvSpPr>
            <a:spLocks noChangeShapeType="1"/>
          </p:cNvSpPr>
          <p:nvPr/>
        </p:nvSpPr>
        <p:spPr bwMode="auto">
          <a:xfrm flipV="1">
            <a:off x="7319963" y="3500438"/>
            <a:ext cx="1008062" cy="1460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3" name="Line 36"/>
          <p:cNvSpPr>
            <a:spLocks noChangeShapeType="1"/>
          </p:cNvSpPr>
          <p:nvPr/>
        </p:nvSpPr>
        <p:spPr bwMode="auto">
          <a:xfrm flipV="1">
            <a:off x="7319963" y="3716339"/>
            <a:ext cx="1008062" cy="2174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4" name="Line 37"/>
          <p:cNvSpPr>
            <a:spLocks noChangeShapeType="1"/>
          </p:cNvSpPr>
          <p:nvPr/>
        </p:nvSpPr>
        <p:spPr bwMode="auto">
          <a:xfrm flipV="1">
            <a:off x="7319963" y="3933826"/>
            <a:ext cx="1008062" cy="244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5" name="Line 38"/>
          <p:cNvSpPr>
            <a:spLocks noChangeShapeType="1"/>
          </p:cNvSpPr>
          <p:nvPr/>
        </p:nvSpPr>
        <p:spPr bwMode="auto">
          <a:xfrm>
            <a:off x="7319963" y="5013326"/>
            <a:ext cx="1008062" cy="144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6" name="Line 39"/>
          <p:cNvSpPr>
            <a:spLocks noChangeShapeType="1"/>
          </p:cNvSpPr>
          <p:nvPr/>
        </p:nvSpPr>
        <p:spPr bwMode="auto">
          <a:xfrm>
            <a:off x="7319963" y="5661026"/>
            <a:ext cx="1008062" cy="144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7" name="Line 40"/>
          <p:cNvSpPr>
            <a:spLocks noChangeShapeType="1"/>
          </p:cNvSpPr>
          <p:nvPr/>
        </p:nvSpPr>
        <p:spPr bwMode="auto">
          <a:xfrm flipV="1">
            <a:off x="7319963" y="5302250"/>
            <a:ext cx="1008062" cy="71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628" name="Line 41"/>
          <p:cNvSpPr>
            <a:spLocks noChangeShapeType="1"/>
          </p:cNvSpPr>
          <p:nvPr/>
        </p:nvSpPr>
        <p:spPr bwMode="auto">
          <a:xfrm flipV="1">
            <a:off x="7305676" y="5921375"/>
            <a:ext cx="1008063" cy="71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800" b="1">
              <a:solidFill>
                <a:srgbClr val="FFFF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0682" name="Text Box 42"/>
          <p:cNvSpPr txBox="1">
            <a:spLocks noChangeArrowheads="1"/>
          </p:cNvSpPr>
          <p:nvPr/>
        </p:nvSpPr>
        <p:spPr bwMode="auto">
          <a:xfrm>
            <a:off x="5375275" y="3054351"/>
            <a:ext cx="8651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هم يک به يک هم پوشا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80683" name="Text Box 43"/>
          <p:cNvSpPr txBox="1">
            <a:spLocks noChangeArrowheads="1"/>
          </p:cNvSpPr>
          <p:nvPr/>
        </p:nvSpPr>
        <p:spPr bwMode="auto">
          <a:xfrm>
            <a:off x="8832850" y="2997201"/>
            <a:ext cx="865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 يک به يک و غير پوشا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80684" name="Text Box 44"/>
          <p:cNvSpPr txBox="1">
            <a:spLocks noChangeArrowheads="1"/>
          </p:cNvSpPr>
          <p:nvPr/>
        </p:nvSpPr>
        <p:spPr bwMode="auto">
          <a:xfrm>
            <a:off x="5375275" y="4781551"/>
            <a:ext cx="865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غير يک به يک ولی پوشا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  <p:sp>
        <p:nvSpPr>
          <p:cNvPr id="880685" name="Text Box 45"/>
          <p:cNvSpPr txBox="1">
            <a:spLocks noChangeArrowheads="1"/>
          </p:cNvSpPr>
          <p:nvPr/>
        </p:nvSpPr>
        <p:spPr bwMode="auto">
          <a:xfrm>
            <a:off x="8975725" y="4781551"/>
            <a:ext cx="865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b="1">
                <a:solidFill>
                  <a:srgbClr val="FFFFFF"/>
                </a:solidFill>
                <a:cs typeface="Mitra" pitchFamily="2" charset="0"/>
              </a:rPr>
              <a:t>نه يک به يک و نه پوشا</a:t>
            </a:r>
            <a:endParaRPr lang="en-US" altLang="fa-IR" sz="2000" b="1">
              <a:solidFill>
                <a:srgbClr val="FFFFFF"/>
              </a:solidFill>
              <a:cs typeface="Mi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9443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8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8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2" grpId="0"/>
      <p:bldP spid="880683" grpId="0"/>
      <p:bldP spid="880684" grpId="0"/>
      <p:bldP spid="88068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943225" y="1154114"/>
            <a:ext cx="7239000" cy="5584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را در نظر می گيريم :</a:t>
            </a: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الف .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a-IR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صعودی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گوييم ، هرگاه برای هر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9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9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داشته باشيم :</a:t>
            </a: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en-US" altLang="fa-IR" sz="14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 .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نزولی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گوييم ، هر گاه برای  هر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9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fa-IR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a-IR" sz="28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fa-IR" sz="9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a-IR" altLang="fa-IR" sz="2800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داشته باشيم :</a:t>
            </a: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4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تابع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يکنوا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گويند هر گاه صعودی يا نزولي باشد .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7967663" y="2062163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3" imgW="1562100" imgH="419100" progId="Equation.3">
                  <p:embed/>
                </p:oleObj>
              </mc:Choice>
              <mc:Fallback>
                <p:oleObj name="Equation" r:id="rId3" imgW="1562100" imgH="419100" progId="Equation.3">
                  <p:embed/>
                  <p:pic>
                    <p:nvPicPr>
                      <p:cNvPr id="2396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2062163"/>
                        <a:ext cx="15859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8"/>
          <p:cNvGraphicFramePr>
            <a:graphicFrameLocks noChangeAspect="1"/>
          </p:cNvGraphicFramePr>
          <p:nvPr/>
        </p:nvGraphicFramePr>
        <p:xfrm>
          <a:off x="4943476" y="5661026"/>
          <a:ext cx="40116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5" imgW="3949700" imgH="508000" progId="Equation.3">
                  <p:embed/>
                </p:oleObj>
              </mc:Choice>
              <mc:Fallback>
                <p:oleObj name="Equation" r:id="rId5" imgW="3949700" imgH="508000" progId="Equation.3">
                  <p:embed/>
                  <p:pic>
                    <p:nvPicPr>
                      <p:cNvPr id="2396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6" y="5661026"/>
                        <a:ext cx="40116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3" name="Object 12"/>
          <p:cNvGraphicFramePr>
            <a:graphicFrameLocks noChangeAspect="1"/>
          </p:cNvGraphicFramePr>
          <p:nvPr/>
        </p:nvGraphicFramePr>
        <p:xfrm>
          <a:off x="5016501" y="3933826"/>
          <a:ext cx="3997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7" imgW="3937000" imgH="508000" progId="Equation.3">
                  <p:embed/>
                </p:oleObj>
              </mc:Choice>
              <mc:Fallback>
                <p:oleObj name="Equation" r:id="rId7" imgW="3937000" imgH="508000" progId="Equation.3">
                  <p:embed/>
                  <p:pic>
                    <p:nvPicPr>
                      <p:cNvPr id="2396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3933826"/>
                        <a:ext cx="3997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7114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943225" y="1168400"/>
            <a:ext cx="7239000" cy="378565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       صعودی است زيرا از                نتيجه می شود                 در نتيجه                            يعنی :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06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50124"/>
              </p:ext>
            </p:extLst>
          </p:nvPr>
        </p:nvGraphicFramePr>
        <p:xfrm>
          <a:off x="7176407" y="2020888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Equation" r:id="rId3" imgW="2057400" imgH="520700" progId="Equation.3">
                  <p:embed/>
                </p:oleObj>
              </mc:Choice>
              <mc:Fallback>
                <p:oleObj name="Equation" r:id="rId3" imgW="2057400" imgH="520700" progId="Equation.3">
                  <p:embed/>
                  <p:pic>
                    <p:nvPicPr>
                      <p:cNvPr id="2406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407" y="2020888"/>
                        <a:ext cx="2089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93025"/>
              </p:ext>
            </p:extLst>
          </p:nvPr>
        </p:nvGraphicFramePr>
        <p:xfrm>
          <a:off x="7044644" y="2636838"/>
          <a:ext cx="1176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" name="Equation" r:id="rId5" imgW="1155199" imgH="583947" progId="Equation.3">
                  <p:embed/>
                </p:oleObj>
              </mc:Choice>
              <mc:Fallback>
                <p:oleObj name="Equation" r:id="rId5" imgW="1155199" imgH="583947" progId="Equation.3">
                  <p:embed/>
                  <p:pic>
                    <p:nvPicPr>
                      <p:cNvPr id="2406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644" y="2636838"/>
                        <a:ext cx="11763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50175"/>
              </p:ext>
            </p:extLst>
          </p:nvPr>
        </p:nvGraphicFramePr>
        <p:xfrm>
          <a:off x="3239408" y="2035175"/>
          <a:ext cx="11160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5" name="Equation" r:id="rId7" imgW="1091726" imgH="507780" progId="Equation.3">
                  <p:embed/>
                </p:oleObj>
              </mc:Choice>
              <mc:Fallback>
                <p:oleObj name="Equation" r:id="rId7" imgW="1091726" imgH="507780" progId="Equation.3">
                  <p:embed/>
                  <p:pic>
                    <p:nvPicPr>
                      <p:cNvPr id="2406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408" y="2035175"/>
                        <a:ext cx="11160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11"/>
          <p:cNvGraphicFramePr>
            <a:graphicFrameLocks noChangeAspect="1"/>
          </p:cNvGraphicFramePr>
          <p:nvPr/>
        </p:nvGraphicFramePr>
        <p:xfrm>
          <a:off x="5491163" y="3514726"/>
          <a:ext cx="23669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Equation" r:id="rId9" imgW="2311400" imgH="508000" progId="Equation.3">
                  <p:embed/>
                </p:oleObj>
              </mc:Choice>
              <mc:Fallback>
                <p:oleObj name="Equation" r:id="rId9" imgW="2311400" imgH="508000" progId="Equation.3">
                  <p:embed/>
                  <p:pic>
                    <p:nvPicPr>
                      <p:cNvPr id="2406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514726"/>
                        <a:ext cx="23669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50009"/>
              </p:ext>
            </p:extLst>
          </p:nvPr>
        </p:nvGraphicFramePr>
        <p:xfrm>
          <a:off x="3545024" y="2594513"/>
          <a:ext cx="2146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11" imgW="2108200" imgH="584200" progId="Equation.3">
                  <p:embed/>
                </p:oleObj>
              </mc:Choice>
              <mc:Fallback>
                <p:oleObj name="Equation" r:id="rId11" imgW="2108200" imgH="584200" progId="Equation.3">
                  <p:embed/>
                  <p:pic>
                    <p:nvPicPr>
                      <p:cNvPr id="2406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024" y="2594513"/>
                        <a:ext cx="2146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6477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2943225" y="1168401"/>
            <a:ext cx="7239000" cy="626633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تابع                    نه صعودی و نه نزولی است زيرا                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                          پس       نزولی نيست . 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                               پس       صعودی نيست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1800">
                <a:solidFill>
                  <a:srgbClr val="FFFFFF"/>
                </a:solidFill>
                <a:cs typeface="Nazanin" pitchFamily="2" charset="0"/>
              </a:rPr>
              <a:t>                                                                        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1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91237"/>
              </p:ext>
            </p:extLst>
          </p:nvPr>
        </p:nvGraphicFramePr>
        <p:xfrm>
          <a:off x="7834722" y="2056608"/>
          <a:ext cx="1508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7" name="Equation" r:id="rId3" imgW="1485900" imgH="431800" progId="Equation.3">
                  <p:embed/>
                </p:oleObj>
              </mc:Choice>
              <mc:Fallback>
                <p:oleObj name="Equation" r:id="rId3" imgW="1485900" imgH="431800" progId="Equation.3">
                  <p:embed/>
                  <p:pic>
                    <p:nvPicPr>
                      <p:cNvPr id="241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722" y="2056608"/>
                        <a:ext cx="15081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28329"/>
              </p:ext>
            </p:extLst>
          </p:nvPr>
        </p:nvGraphicFramePr>
        <p:xfrm>
          <a:off x="4994277" y="2843213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241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7" y="2843213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94738"/>
              </p:ext>
            </p:extLst>
          </p:nvPr>
        </p:nvGraphicFramePr>
        <p:xfrm>
          <a:off x="6164262" y="2878138"/>
          <a:ext cx="358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Equation" r:id="rId7" imgW="3505200" imgH="419100" progId="Equation.3">
                  <p:embed/>
                </p:oleObj>
              </mc:Choice>
              <mc:Fallback>
                <p:oleObj name="Equation" r:id="rId7" imgW="3505200" imgH="419100" progId="Equation.3">
                  <p:embed/>
                  <p:pic>
                    <p:nvPicPr>
                      <p:cNvPr id="241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2878138"/>
                        <a:ext cx="3581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9"/>
          <p:cNvGraphicFramePr>
            <a:graphicFrameLocks noChangeAspect="1"/>
          </p:cNvGraphicFramePr>
          <p:nvPr/>
        </p:nvGraphicFramePr>
        <p:xfrm>
          <a:off x="5953125" y="3571876"/>
          <a:ext cx="40338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Equation" r:id="rId9" imgW="3962400" imgH="419100" progId="Equation.3">
                  <p:embed/>
                </p:oleObj>
              </mc:Choice>
              <mc:Fallback>
                <p:oleObj name="Equation" r:id="rId9" imgW="3962400" imgH="419100" progId="Equation.3">
                  <p:embed/>
                  <p:pic>
                    <p:nvPicPr>
                      <p:cNvPr id="2416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71876"/>
                        <a:ext cx="40338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10707"/>
              </p:ext>
            </p:extLst>
          </p:nvPr>
        </p:nvGraphicFramePr>
        <p:xfrm>
          <a:off x="4636728" y="3571876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2416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728" y="3571876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1674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240213"/>
            <a:ext cx="41021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499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2943225" y="1139826"/>
            <a:ext cx="7239000" cy="5661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اگر تابع       صعودی يا نزولی باشد ، آنگاه      يک به يک خواهد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عکس قضيه برقرار نيست يعنی ممکن است تابعی يک به يک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باشد ولی نه صعودی و نه نزولی باشد . مثلاٌ تابع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يک به يک است ولی نه صعودی است و نه نزولی . </a:t>
            </a:r>
            <a:r>
              <a:rPr lang="fa-IR" altLang="fa-IR" sz="1800">
                <a:solidFill>
                  <a:srgbClr val="FFFFFF"/>
                </a:solidFill>
                <a:cs typeface="Nazanin" pitchFamily="2" charset="0"/>
              </a:rPr>
              <a:t>                                                                        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قضيه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2693" name="Object 6"/>
          <p:cNvGraphicFramePr>
            <a:graphicFrameLocks noChangeAspect="1"/>
          </p:cNvGraphicFramePr>
          <p:nvPr/>
        </p:nvGraphicFramePr>
        <p:xfrm>
          <a:off x="8788401" y="1989139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2426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8401" y="1989139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73874"/>
              </p:ext>
            </p:extLst>
          </p:nvPr>
        </p:nvGraphicFramePr>
        <p:xfrm>
          <a:off x="4623798" y="1989139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5" imgW="304668" imgH="418918" progId="Equation.3">
                  <p:embed/>
                </p:oleObj>
              </mc:Choice>
              <mc:Fallback>
                <p:oleObj name="Equation" r:id="rId5" imgW="304668" imgH="418918" progId="Equation.3">
                  <p:embed/>
                  <p:pic>
                    <p:nvPicPr>
                      <p:cNvPr id="2426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798" y="1989139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11"/>
          <p:cNvGraphicFramePr>
            <a:graphicFrameLocks noChangeAspect="1"/>
          </p:cNvGraphicFramePr>
          <p:nvPr/>
        </p:nvGraphicFramePr>
        <p:xfrm>
          <a:off x="4295775" y="4606926"/>
          <a:ext cx="47069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Equation" r:id="rId6" imgW="4635500" imgH="1612900" progId="Equation.3">
                  <p:embed/>
                </p:oleObj>
              </mc:Choice>
              <mc:Fallback>
                <p:oleObj name="Equation" r:id="rId6" imgW="4635500" imgH="1612900" progId="Equation.3">
                  <p:embed/>
                  <p:pic>
                    <p:nvPicPr>
                      <p:cNvPr id="2426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606926"/>
                        <a:ext cx="4706938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5453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5181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1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نمودار</a:t>
            </a:r>
            <a:r>
              <a:rPr lang="en-US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y=f(x)</a:t>
            </a: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2190751"/>
            <a:ext cx="48482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2627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4762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الف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.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اگر عددي مانند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وجود داشته باشد به طوري كه براي هر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    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داشته باشيم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           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آنگاه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را </a:t>
            </a:r>
            <a:r>
              <a:rPr lang="ar-SA" altLang="fa-IR" sz="2000" dirty="0">
                <a:solidFill>
                  <a:srgbClr val="FFFF00"/>
                </a:solidFill>
                <a:cs typeface="Nasim" pitchFamily="2" charset="0"/>
              </a:rPr>
              <a:t>از بالا كراندار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مي ناميم .</a:t>
            </a: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ب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.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اگر عددي مانن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د  </a:t>
            </a:r>
            <a:r>
              <a:rPr lang="en-US" altLang="fa-IR" sz="28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وجود داشته باشد به طوري كه براي هر </a:t>
            </a:r>
            <a:r>
              <a:rPr lang="en-US" altLang="fa-IR" sz="28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 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داشته باشيم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          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آنگاه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    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را </a:t>
            </a:r>
            <a:r>
              <a:rPr lang="ar-SA" altLang="fa-IR" sz="2000" dirty="0">
                <a:solidFill>
                  <a:srgbClr val="FFFF00"/>
                </a:solidFill>
                <a:cs typeface="Nasim" pitchFamily="2" charset="0"/>
              </a:rPr>
              <a:t>از پائين</a:t>
            </a:r>
            <a:r>
              <a:rPr lang="fa-IR" altLang="fa-IR" sz="2000" dirty="0">
                <a:solidFill>
                  <a:srgbClr val="FFFF00"/>
                </a:solidFill>
                <a:cs typeface="Nasim" pitchFamily="2" charset="0"/>
              </a:rPr>
              <a:t> </a:t>
            </a:r>
            <a:r>
              <a:rPr lang="ar-SA" altLang="fa-IR" sz="2000" dirty="0">
                <a:solidFill>
                  <a:srgbClr val="FFFF00"/>
                </a:solidFill>
                <a:cs typeface="Nasim" pitchFamily="2" charset="0"/>
              </a:rPr>
              <a:t>كراندار</a:t>
            </a:r>
            <a:r>
              <a:rPr lang="ar-SA" altLang="fa-IR" sz="2800" dirty="0">
                <a:solidFill>
                  <a:srgbClr val="FFFFFF"/>
                </a:solidFill>
                <a:cs typeface="Nazanin" pitchFamily="2" charset="0"/>
              </a:rPr>
              <a:t> مي ناميم </a:t>
            </a:r>
            <a:r>
              <a:rPr lang="fa-IR" altLang="fa-IR" sz="2800" dirty="0">
                <a:solidFill>
                  <a:srgbClr val="FFFFFF"/>
                </a:solidFill>
                <a:cs typeface="Nazanin" pitchFamily="2" charset="0"/>
              </a:rPr>
              <a:t>.</a:t>
            </a:r>
            <a:endParaRPr lang="fa-IR" altLang="fa-IR" sz="36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47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91297"/>
              </p:ext>
            </p:extLst>
          </p:nvPr>
        </p:nvGraphicFramePr>
        <p:xfrm>
          <a:off x="8013701" y="2597945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Equation" r:id="rId3" imgW="1040948" imgH="495085" progId="Equation.3">
                  <p:embed/>
                </p:oleObj>
              </mc:Choice>
              <mc:Fallback>
                <p:oleObj name="Equation" r:id="rId3" imgW="1040948" imgH="495085" progId="Equation.3">
                  <p:embed/>
                  <p:pic>
                    <p:nvPicPr>
                      <p:cNvPr id="2447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1" y="2597945"/>
                        <a:ext cx="10572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835812"/>
              </p:ext>
            </p:extLst>
          </p:nvPr>
        </p:nvGraphicFramePr>
        <p:xfrm>
          <a:off x="4950872" y="2676367"/>
          <a:ext cx="1533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5" name="Equation" r:id="rId5" imgW="1511300" imgH="419100" progId="Equation.3">
                  <p:embed/>
                </p:oleObj>
              </mc:Choice>
              <mc:Fallback>
                <p:oleObj name="Equation" r:id="rId5" imgW="1511300" imgH="419100" progId="Equation.3">
                  <p:embed/>
                  <p:pic>
                    <p:nvPicPr>
                      <p:cNvPr id="2447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872" y="2676367"/>
                        <a:ext cx="15335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15576"/>
              </p:ext>
            </p:extLst>
          </p:nvPr>
        </p:nvGraphicFramePr>
        <p:xfrm>
          <a:off x="3809230" y="2620963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6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447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230" y="2620963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39152"/>
              </p:ext>
            </p:extLst>
          </p:nvPr>
        </p:nvGraphicFramePr>
        <p:xfrm>
          <a:off x="8123238" y="4671220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7" name="Equation" r:id="rId9" imgW="1040948" imgH="495085" progId="Equation.3">
                  <p:embed/>
                </p:oleObj>
              </mc:Choice>
              <mc:Fallback>
                <p:oleObj name="Equation" r:id="rId9" imgW="1040948" imgH="495085" progId="Equation.3">
                  <p:embed/>
                  <p:pic>
                    <p:nvPicPr>
                      <p:cNvPr id="2447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4671220"/>
                        <a:ext cx="10572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70109"/>
              </p:ext>
            </p:extLst>
          </p:nvPr>
        </p:nvGraphicFramePr>
        <p:xfrm>
          <a:off x="4766469" y="4671220"/>
          <a:ext cx="1533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8" name="Equation" r:id="rId10" imgW="1511300" imgH="419100" progId="Equation.3">
                  <p:embed/>
                </p:oleObj>
              </mc:Choice>
              <mc:Fallback>
                <p:oleObj name="Equation" r:id="rId10" imgW="1511300" imgH="419100" progId="Equation.3">
                  <p:embed/>
                  <p:pic>
                    <p:nvPicPr>
                      <p:cNvPr id="24474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469" y="4671220"/>
                        <a:ext cx="15335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097522"/>
              </p:ext>
            </p:extLst>
          </p:nvPr>
        </p:nvGraphicFramePr>
        <p:xfrm>
          <a:off x="3852751" y="4684012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9" name="Equation" r:id="rId12" imgW="304668" imgH="418918" progId="Equation.3">
                  <p:embed/>
                </p:oleObj>
              </mc:Choice>
              <mc:Fallback>
                <p:oleObj name="Equation" r:id="rId12" imgW="304668" imgH="418918" progId="Equation.3">
                  <p:embed/>
                  <p:pic>
                    <p:nvPicPr>
                      <p:cNvPr id="2447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751" y="4684012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50358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1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مفهوم زوج مرتب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782888" y="1196976"/>
            <a:ext cx="7427912" cy="4848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دسته ای متشکل از دو شي با ترتيب معين  را  </a:t>
            </a:r>
            <a:r>
              <a:rPr lang="fa-IR" altLang="fa-IR" sz="2400">
                <a:solidFill>
                  <a:srgbClr val="FFFF00"/>
                </a:solidFill>
                <a:latin typeface="Batang" pitchFamily="18" charset="-127"/>
                <a:cs typeface="Nasim" pitchFamily="2" charset="0"/>
              </a:rPr>
              <a:t>زوج مرتب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می گوييم . در زوج مرتب           ،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مختص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(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مولفة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) 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اول</a:t>
            </a:r>
            <a:r>
              <a:rPr lang="fa-IR" altLang="fa-IR" sz="2400">
                <a:solidFill>
                  <a:srgbClr val="FFFFFF"/>
                </a:solidFill>
                <a:cs typeface="Nasim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و     را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مختص</a:t>
            </a:r>
            <a:r>
              <a:rPr lang="fa-IR" altLang="fa-IR" sz="2800">
                <a:solidFill>
                  <a:srgbClr val="FFFF00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(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مولفة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) 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دوم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اين زوج مرتب می ناميم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دو زوج مرتب            و            را</a:t>
            </a:r>
            <a:r>
              <a:rPr lang="fa-IR" altLang="fa-IR" sz="2400">
                <a:solidFill>
                  <a:srgbClr val="FFFF00"/>
                </a:solidFill>
                <a:cs typeface="Nasim" pitchFamily="2" charset="0"/>
              </a:rPr>
              <a:t> برابر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می گوييم اگر و تنها اگر            و            .</a:t>
            </a:r>
            <a:endParaRPr lang="en-US" altLang="fa-IR" sz="28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143251" y="1341438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2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204"/>
              </p:ext>
            </p:extLst>
          </p:nvPr>
        </p:nvGraphicFramePr>
        <p:xfrm>
          <a:off x="6167438" y="2768920"/>
          <a:ext cx="8667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863225" imgH="431613" progId="Equation.3">
                  <p:embed/>
                </p:oleObj>
              </mc:Choice>
              <mc:Fallback>
                <p:oleObj name="Equation" r:id="rId3" imgW="863225" imgH="431613" progId="Equation.3">
                  <p:embed/>
                  <p:pic>
                    <p:nvPicPr>
                      <p:cNvPr id="1628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768920"/>
                        <a:ext cx="8667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63257"/>
              </p:ext>
            </p:extLst>
          </p:nvPr>
        </p:nvGraphicFramePr>
        <p:xfrm>
          <a:off x="9100344" y="3473451"/>
          <a:ext cx="2555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5" imgW="253780" imgH="317225" progId="Equation.3">
                  <p:embed/>
                </p:oleObj>
              </mc:Choice>
              <mc:Fallback>
                <p:oleObj name="Equation" r:id="rId5" imgW="253780" imgH="317225" progId="Equation.3">
                  <p:embed/>
                  <p:pic>
                    <p:nvPicPr>
                      <p:cNvPr id="1628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344" y="3473451"/>
                        <a:ext cx="2555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477294"/>
              </p:ext>
            </p:extLst>
          </p:nvPr>
        </p:nvGraphicFramePr>
        <p:xfrm>
          <a:off x="5636804" y="2874961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7" imgW="228600" imgH="241300" progId="Equation.3">
                  <p:embed/>
                </p:oleObj>
              </mc:Choice>
              <mc:Fallback>
                <p:oleObj name="Equation" r:id="rId7" imgW="228600" imgH="241300" progId="Equation.3">
                  <p:embed/>
                  <p:pic>
                    <p:nvPicPr>
                      <p:cNvPr id="1628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804" y="2874961"/>
                        <a:ext cx="2301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4" name="Rectangle 9"/>
          <p:cNvSpPr>
            <a:spLocks noChangeArrowheads="1"/>
          </p:cNvSpPr>
          <p:nvPr/>
        </p:nvSpPr>
        <p:spPr bwMode="auto">
          <a:xfrm>
            <a:off x="3143251" y="4005263"/>
            <a:ext cx="6911975" cy="576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 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1628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54086"/>
              </p:ext>
            </p:extLst>
          </p:nvPr>
        </p:nvGraphicFramePr>
        <p:xfrm>
          <a:off x="7477081" y="4867276"/>
          <a:ext cx="841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9" imgW="837836" imgH="431613" progId="Equation.3">
                  <p:embed/>
                </p:oleObj>
              </mc:Choice>
              <mc:Fallback>
                <p:oleObj name="Equation" r:id="rId9" imgW="837836" imgH="431613" progId="Equation.3">
                  <p:embed/>
                  <p:pic>
                    <p:nvPicPr>
                      <p:cNvPr id="1628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081" y="4867276"/>
                        <a:ext cx="8413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55563"/>
              </p:ext>
            </p:extLst>
          </p:nvPr>
        </p:nvGraphicFramePr>
        <p:xfrm>
          <a:off x="6107112" y="4887120"/>
          <a:ext cx="8921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1" imgW="888614" imgH="431613" progId="Equation.3">
                  <p:embed/>
                </p:oleObj>
              </mc:Choice>
              <mc:Fallback>
                <p:oleObj name="Equation" r:id="rId11" imgW="888614" imgH="431613" progId="Equation.3">
                  <p:embed/>
                  <p:pic>
                    <p:nvPicPr>
                      <p:cNvPr id="1628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2" y="4887120"/>
                        <a:ext cx="8921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01691"/>
              </p:ext>
            </p:extLst>
          </p:nvPr>
        </p:nvGraphicFramePr>
        <p:xfrm>
          <a:off x="8309769" y="5589589"/>
          <a:ext cx="7905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1628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769" y="5589589"/>
                        <a:ext cx="7905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05066"/>
              </p:ext>
            </p:extLst>
          </p:nvPr>
        </p:nvGraphicFramePr>
        <p:xfrm>
          <a:off x="7069093" y="5500688"/>
          <a:ext cx="828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5" imgW="825500" imgH="342900" progId="Equation.3">
                  <p:embed/>
                </p:oleObj>
              </mc:Choice>
              <mc:Fallback>
                <p:oleObj name="Equation" r:id="rId15" imgW="825500" imgH="342900" progId="Equation.3">
                  <p:embed/>
                  <p:pic>
                    <p:nvPicPr>
                      <p:cNvPr id="16282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093" y="5500688"/>
                        <a:ext cx="8286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12543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3479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ج .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اگر عددي مانند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وجود داشته باشد به طوري كه براي هر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2800">
                <a:solidFill>
                  <a:srgbClr val="FFFFFF"/>
                </a:solidFill>
                <a:cs typeface="Nazanin" pitchFamily="2" charset="0"/>
              </a:rPr>
              <a:t>       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داشته باشيم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                       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آنگاه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را </a:t>
            </a:r>
            <a:r>
              <a:rPr lang="ar-SA" altLang="fa-IR" sz="2000">
                <a:solidFill>
                  <a:srgbClr val="FFFF00"/>
                </a:solidFill>
                <a:cs typeface="Nasim" pitchFamily="2" charset="0"/>
              </a:rPr>
              <a:t>كراندار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مي ناميم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د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.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اگر 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كراندار نباشد آن</a:t>
            </a:r>
            <a:r>
              <a:rPr lang="fa-IR" altLang="fa-IR" sz="28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را </a:t>
            </a:r>
            <a:r>
              <a:rPr lang="ar-SA" altLang="fa-IR" sz="2000">
                <a:solidFill>
                  <a:srgbClr val="FFFF00"/>
                </a:solidFill>
                <a:cs typeface="Nasim" pitchFamily="2" charset="0"/>
              </a:rPr>
              <a:t>بي كران</a:t>
            </a:r>
            <a:r>
              <a:rPr lang="ar-SA" altLang="fa-IR" sz="2800">
                <a:solidFill>
                  <a:srgbClr val="FFFFFF"/>
                </a:solidFill>
                <a:cs typeface="Nazanin" pitchFamily="2" charset="0"/>
              </a:rPr>
              <a:t> مي ناميم . </a:t>
            </a:r>
            <a:endParaRPr lang="fa-IR" altLang="fa-IR" sz="36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45537"/>
              </p:ext>
            </p:extLst>
          </p:nvPr>
        </p:nvGraphicFramePr>
        <p:xfrm>
          <a:off x="8601869" y="2630489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Equation" r:id="rId3" imgW="1040948" imgH="495085" progId="Equation.3">
                  <p:embed/>
                </p:oleObj>
              </mc:Choice>
              <mc:Fallback>
                <p:oleObj name="Equation" r:id="rId3" imgW="1040948" imgH="495085" progId="Equation.3">
                  <p:embed/>
                  <p:pic>
                    <p:nvPicPr>
                      <p:cNvPr id="245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869" y="2630489"/>
                        <a:ext cx="10572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69203"/>
              </p:ext>
            </p:extLst>
          </p:nvPr>
        </p:nvGraphicFramePr>
        <p:xfrm>
          <a:off x="4477941" y="2708275"/>
          <a:ext cx="25892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0" name="Equation" r:id="rId5" imgW="2552700" imgH="419100" progId="Equation.3">
                  <p:embed/>
                </p:oleObj>
              </mc:Choice>
              <mc:Fallback>
                <p:oleObj name="Equation" r:id="rId5" imgW="2552700" imgH="419100" progId="Equation.3">
                  <p:embed/>
                  <p:pic>
                    <p:nvPicPr>
                      <p:cNvPr id="245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941" y="2708275"/>
                        <a:ext cx="25892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4144963" y="2708276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45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708276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79361"/>
              </p:ext>
            </p:extLst>
          </p:nvPr>
        </p:nvGraphicFramePr>
        <p:xfrm>
          <a:off x="7392989" y="2046290"/>
          <a:ext cx="4254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Equation" r:id="rId9" imgW="418918" imgH="317362" progId="Equation.3">
                  <p:embed/>
                </p:oleObj>
              </mc:Choice>
              <mc:Fallback>
                <p:oleObj name="Equation" r:id="rId9" imgW="418918" imgH="317362" progId="Equation.3">
                  <p:embed/>
                  <p:pic>
                    <p:nvPicPr>
                      <p:cNvPr id="2457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9" y="2046290"/>
                        <a:ext cx="4254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12"/>
          <p:cNvGraphicFramePr>
            <a:graphicFrameLocks noChangeAspect="1"/>
          </p:cNvGraphicFramePr>
          <p:nvPr/>
        </p:nvGraphicFramePr>
        <p:xfrm>
          <a:off x="8975726" y="4033839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2457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6" y="4033839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09767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6343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در شکل زير چهار حالت مذکور در تعريف مشاهده می شود 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4678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b="3523"/>
          <a:stretch>
            <a:fillRect/>
          </a:stretch>
        </p:blipFill>
        <p:spPr bwMode="auto">
          <a:xfrm>
            <a:off x="3078163" y="2924176"/>
            <a:ext cx="6978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6757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687880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28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1 .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           ک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راندار </a:t>
            </a:r>
            <a:r>
              <a:rPr lang="ar-SA" altLang="fa-IR" sz="3000" dirty="0" smtClean="0">
                <a:solidFill>
                  <a:srgbClr val="FFFFFF"/>
                </a:solidFill>
                <a:cs typeface="Nazanin" pitchFamily="2" charset="0"/>
              </a:rPr>
              <a:t>است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زيرا همواره</a:t>
            </a: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2 .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تابع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       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از پائين كراندار است زيرا همواره</a:t>
            </a: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3 .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        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از بالا كراندار است زيرا همواره</a:t>
            </a: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78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21691"/>
              </p:ext>
            </p:extLst>
          </p:nvPr>
        </p:nvGraphicFramePr>
        <p:xfrm>
          <a:off x="6784976" y="2032001"/>
          <a:ext cx="2051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Equation" r:id="rId3" imgW="2019300" imgH="419100" progId="Equation.3">
                  <p:embed/>
                </p:oleObj>
              </mc:Choice>
              <mc:Fallback>
                <p:oleObj name="Equation" r:id="rId3" imgW="2019300" imgH="419100" progId="Equation.3">
                  <p:embed/>
                  <p:pic>
                    <p:nvPicPr>
                      <p:cNvPr id="2478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6" y="2032001"/>
                        <a:ext cx="20510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4" name="Object 7"/>
          <p:cNvGraphicFramePr>
            <a:graphicFrameLocks noChangeAspect="1"/>
          </p:cNvGraphicFramePr>
          <p:nvPr/>
        </p:nvGraphicFramePr>
        <p:xfrm>
          <a:off x="5591176" y="2781301"/>
          <a:ext cx="2219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3" name="Equation" r:id="rId5" imgW="2184400" imgH="419100" progId="Equation.3">
                  <p:embed/>
                </p:oleObj>
              </mc:Choice>
              <mc:Fallback>
                <p:oleObj name="Equation" r:id="rId5" imgW="2184400" imgH="419100" progId="Equation.3">
                  <p:embed/>
                  <p:pic>
                    <p:nvPicPr>
                      <p:cNvPr id="2478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781301"/>
                        <a:ext cx="22193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01263"/>
              </p:ext>
            </p:extLst>
          </p:nvPr>
        </p:nvGraphicFramePr>
        <p:xfrm>
          <a:off x="6784976" y="3571083"/>
          <a:ext cx="20653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4" name="Equation" r:id="rId7" imgW="2032000" imgH="508000" progId="Equation.3">
                  <p:embed/>
                </p:oleObj>
              </mc:Choice>
              <mc:Fallback>
                <p:oleObj name="Equation" r:id="rId7" imgW="2032000" imgH="508000" progId="Equation.3">
                  <p:embed/>
                  <p:pic>
                    <p:nvPicPr>
                      <p:cNvPr id="2478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6" y="3571083"/>
                        <a:ext cx="20653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9"/>
          <p:cNvGraphicFramePr>
            <a:graphicFrameLocks noChangeAspect="1"/>
          </p:cNvGraphicFramePr>
          <p:nvPr/>
        </p:nvGraphicFramePr>
        <p:xfrm>
          <a:off x="5880100" y="4365626"/>
          <a:ext cx="1511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5" name="Equation" r:id="rId9" imgW="1485900" imgH="431800" progId="Equation.3">
                  <p:embed/>
                </p:oleObj>
              </mc:Choice>
              <mc:Fallback>
                <p:oleObj name="Equation" r:id="rId9" imgW="1485900" imgH="431800" progId="Equation.3">
                  <p:embed/>
                  <p:pic>
                    <p:nvPicPr>
                      <p:cNvPr id="2478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365626"/>
                        <a:ext cx="15113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86997"/>
              </p:ext>
            </p:extLst>
          </p:nvPr>
        </p:nvGraphicFramePr>
        <p:xfrm>
          <a:off x="6700838" y="5812898"/>
          <a:ext cx="20272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6" name="Equation" r:id="rId11" imgW="1993900" imgH="508000" progId="Equation.3">
                  <p:embed/>
                </p:oleObj>
              </mc:Choice>
              <mc:Fallback>
                <p:oleObj name="Equation" r:id="rId11" imgW="1993900" imgH="508000" progId="Equation.3">
                  <p:embed/>
                  <p:pic>
                    <p:nvPicPr>
                      <p:cNvPr id="2478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812898"/>
                        <a:ext cx="20272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047599"/>
              </p:ext>
            </p:extLst>
          </p:nvPr>
        </p:nvGraphicFramePr>
        <p:xfrm>
          <a:off x="6553200" y="6535028"/>
          <a:ext cx="1498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7" name="Equation" r:id="rId13" imgW="1473200" imgH="431800" progId="Equation.3">
                  <p:embed/>
                </p:oleObj>
              </mc:Choice>
              <mc:Fallback>
                <p:oleObj name="Equation" r:id="rId13" imgW="1473200" imgH="431800" progId="Equation.3">
                  <p:embed/>
                  <p:pic>
                    <p:nvPicPr>
                      <p:cNvPr id="2478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535028"/>
                        <a:ext cx="1498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8396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4400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4 .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  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نه كران بال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ا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 دارد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نه كران پائين </a:t>
            </a:r>
            <a:r>
              <a:rPr lang="ar-SA" altLang="fa-IR" sz="3000" dirty="0" smtClean="0">
                <a:solidFill>
                  <a:srgbClr val="FFFFFF"/>
                </a:solidFill>
                <a:cs typeface="Nazanin" pitchFamily="2" charset="0"/>
              </a:rPr>
              <a:t>پس</a:t>
            </a:r>
            <a:r>
              <a:rPr lang="en-US" altLang="fa-IR" sz="30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 dirty="0" smtClean="0">
                <a:solidFill>
                  <a:srgbClr val="FFFFFF"/>
                </a:solidFill>
                <a:cs typeface="Nazanin" pitchFamily="2" charset="0"/>
              </a:rPr>
              <a:t>كراندار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نيست . 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زيرا هر دو خط افقي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را در نظر بگريم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نقطه </a:t>
            </a:r>
            <a:r>
              <a:rPr lang="fa-IR" altLang="fa-IR" sz="3000" dirty="0" smtClean="0">
                <a:solidFill>
                  <a:srgbClr val="FFFFFF"/>
                </a:solidFill>
                <a:cs typeface="Nazanin" pitchFamily="2" charset="0"/>
              </a:rPr>
              <a:t>ای </a:t>
            </a:r>
            <a:r>
              <a:rPr lang="ar-SA" altLang="fa-IR" sz="3000" dirty="0" smtClean="0">
                <a:solidFill>
                  <a:srgbClr val="FFFFFF"/>
                </a:solidFill>
                <a:cs typeface="Nazanin" pitchFamily="2" charset="0"/>
              </a:rPr>
              <a:t>روي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نمودار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وجود دارد كه در خارج نوار دو خط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            </a:t>
            </a:r>
            <a:r>
              <a:rPr lang="en-US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0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واقع مي شود .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88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34519"/>
              </p:ext>
            </p:extLst>
          </p:nvPr>
        </p:nvGraphicFramePr>
        <p:xfrm>
          <a:off x="7281502" y="2082799"/>
          <a:ext cx="14716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Equation" r:id="rId3" imgW="1447800" imgH="508000" progId="Equation.3">
                  <p:embed/>
                </p:oleObj>
              </mc:Choice>
              <mc:Fallback>
                <p:oleObj name="Equation" r:id="rId3" imgW="1447800" imgH="508000" progId="Equation.3">
                  <p:embed/>
                  <p:pic>
                    <p:nvPicPr>
                      <p:cNvPr id="2488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502" y="2082799"/>
                        <a:ext cx="14716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11"/>
          <p:cNvGraphicFramePr>
            <a:graphicFrameLocks noChangeAspect="1"/>
          </p:cNvGraphicFramePr>
          <p:nvPr/>
        </p:nvGraphicFramePr>
        <p:xfrm>
          <a:off x="5964239" y="3595689"/>
          <a:ext cx="1303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Equation" r:id="rId5" imgW="1282700" imgH="419100" progId="Equation.3">
                  <p:embed/>
                </p:oleObj>
              </mc:Choice>
              <mc:Fallback>
                <p:oleObj name="Equation" r:id="rId5" imgW="1282700" imgH="419100" progId="Equation.3">
                  <p:embed/>
                  <p:pic>
                    <p:nvPicPr>
                      <p:cNvPr id="2488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9" y="3595689"/>
                        <a:ext cx="13033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86360"/>
              </p:ext>
            </p:extLst>
          </p:nvPr>
        </p:nvGraphicFramePr>
        <p:xfrm>
          <a:off x="7862527" y="4266474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488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527" y="4266474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07878"/>
              </p:ext>
            </p:extLst>
          </p:nvPr>
        </p:nvGraphicFramePr>
        <p:xfrm>
          <a:off x="8101445" y="4988718"/>
          <a:ext cx="1303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Equation" r:id="rId9" imgW="1282700" imgH="419100" progId="Equation.3">
                  <p:embed/>
                </p:oleObj>
              </mc:Choice>
              <mc:Fallback>
                <p:oleObj name="Equation" r:id="rId9" imgW="1282700" imgH="419100" progId="Equation.3">
                  <p:embed/>
                  <p:pic>
                    <p:nvPicPr>
                      <p:cNvPr id="2488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445" y="4988718"/>
                        <a:ext cx="13033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5235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605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كداميك از توابع زير از بالا كراندار ، از پائين كراندار و يا كراندار است 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؟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4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مثال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3097213" y="3295650"/>
          <a:ext cx="6811962" cy="353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3" imgW="7594600" imgH="3924300" progId="Equation.3">
                  <p:embed/>
                </p:oleObj>
              </mc:Choice>
              <mc:Fallback>
                <p:oleObj name="Equation" r:id="rId3" imgW="7594600" imgH="3924300" progId="Equation.3">
                  <p:embed/>
                  <p:pic>
                    <p:nvPicPr>
                      <p:cNvPr id="2498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295650"/>
                        <a:ext cx="6811962" cy="353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2046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452431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فرض کنيد                 </a:t>
            </a:r>
            <a:r>
              <a:rPr lang="ar-SA" altLang="fa-IR" sz="3000" dirty="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ی يک به يک و پوشا باشد رابطة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 dirty="0">
                <a:solidFill>
                  <a:srgbClr val="FFFFFF"/>
                </a:solidFill>
                <a:cs typeface="Nazanin" pitchFamily="2" charset="0"/>
              </a:rPr>
              <a:t> يک تابع از     به      است اگر و تنها اگر    يک به يک و پوشا باشد . </a:t>
            </a:r>
            <a:endParaRPr lang="fa-IR" altLang="fa-IR" sz="40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قضيه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0885" name="Object 6"/>
          <p:cNvGraphicFramePr>
            <a:graphicFrameLocks noChangeAspect="1"/>
          </p:cNvGraphicFramePr>
          <p:nvPr/>
        </p:nvGraphicFramePr>
        <p:xfrm>
          <a:off x="7132638" y="2133601"/>
          <a:ext cx="1587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3" imgW="1562100" imgH="419100" progId="Equation.3">
                  <p:embed/>
                </p:oleObj>
              </mc:Choice>
              <mc:Fallback>
                <p:oleObj name="Equation" r:id="rId3" imgW="1562100" imgH="419100" progId="Equation.3">
                  <p:embed/>
                  <p:pic>
                    <p:nvPicPr>
                      <p:cNvPr id="25088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2133601"/>
                        <a:ext cx="1587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36084"/>
              </p:ext>
            </p:extLst>
          </p:nvPr>
        </p:nvGraphicFramePr>
        <p:xfrm>
          <a:off x="8221663" y="4307652"/>
          <a:ext cx="2968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5" imgW="291847" imgH="317225" progId="Equation.3">
                  <p:embed/>
                </p:oleObj>
              </mc:Choice>
              <mc:Fallback>
                <p:oleObj name="Equation" r:id="rId5" imgW="291847" imgH="317225" progId="Equation.3">
                  <p:embed/>
                  <p:pic>
                    <p:nvPicPr>
                      <p:cNvPr id="2508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1663" y="4307652"/>
                        <a:ext cx="2968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7" name="Object 9"/>
          <p:cNvGraphicFramePr>
            <a:graphicFrameLocks noChangeAspect="1"/>
          </p:cNvGraphicFramePr>
          <p:nvPr/>
        </p:nvGraphicFramePr>
        <p:xfrm>
          <a:off x="5087939" y="2846388"/>
          <a:ext cx="34305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7" imgW="3378200" imgH="431800" progId="Equation.3">
                  <p:embed/>
                </p:oleObj>
              </mc:Choice>
              <mc:Fallback>
                <p:oleObj name="Equation" r:id="rId7" imgW="3378200" imgH="431800" progId="Equation.3">
                  <p:embed/>
                  <p:pic>
                    <p:nvPicPr>
                      <p:cNvPr id="25088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2846388"/>
                        <a:ext cx="34305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52189"/>
              </p:ext>
            </p:extLst>
          </p:nvPr>
        </p:nvGraphicFramePr>
        <p:xfrm>
          <a:off x="7340691" y="4319847"/>
          <a:ext cx="295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9" imgW="291847" imgH="317225" progId="Equation.3">
                  <p:embed/>
                </p:oleObj>
              </mc:Choice>
              <mc:Fallback>
                <p:oleObj name="Equation" r:id="rId9" imgW="291847" imgH="317225" progId="Equation.3">
                  <p:embed/>
                  <p:pic>
                    <p:nvPicPr>
                      <p:cNvPr id="25088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91" y="4319847"/>
                        <a:ext cx="2952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30215"/>
              </p:ext>
            </p:extLst>
          </p:nvPr>
        </p:nvGraphicFramePr>
        <p:xfrm>
          <a:off x="4484870" y="4319847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Equation" r:id="rId11" imgW="304668" imgH="418918" progId="Equation.3">
                  <p:embed/>
                </p:oleObj>
              </mc:Choice>
              <mc:Fallback>
                <p:oleObj name="Equation" r:id="rId11" imgW="304668" imgH="418918" progId="Equation.3">
                  <p:embed/>
                  <p:pic>
                    <p:nvPicPr>
                      <p:cNvPr id="25088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870" y="4319847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2970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638697" y="381000"/>
            <a:ext cx="7457803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000" dirty="0" smtClean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638697" y="1127126"/>
            <a:ext cx="7543528" cy="4492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براي تابع يك به يك و پوشاي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          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تابع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               را </a:t>
            </a:r>
            <a:r>
              <a:rPr lang="ar-SA" altLang="fa-IR" sz="2000">
                <a:solidFill>
                  <a:srgbClr val="FFFF00"/>
                </a:solidFill>
                <a:cs typeface="Nasim" pitchFamily="2" charset="0"/>
              </a:rPr>
              <a:t>وارون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 گفته و آن را با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 نشان مي دهيم ، پس :</a:t>
            </a: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 توجه كنيد كه قلمرو 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برد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و برد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 قلمرو 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است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. 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در </a:t>
            </a: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اسلايد بعدی</a:t>
            </a:r>
            <a:r>
              <a:rPr lang="ar-SA" altLang="fa-IR" sz="3000">
                <a:solidFill>
                  <a:srgbClr val="FFFFFF"/>
                </a:solidFill>
                <a:cs typeface="Nazanin" pitchFamily="2" charset="0"/>
              </a:rPr>
              <a:t> وارون تابع نشان داده شده است .</a:t>
            </a:r>
            <a:endParaRPr lang="fa-IR" altLang="fa-IR" sz="4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901045"/>
              </p:ext>
            </p:extLst>
          </p:nvPr>
        </p:nvGraphicFramePr>
        <p:xfrm>
          <a:off x="4868864" y="2203451"/>
          <a:ext cx="1587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5" name="Equation" r:id="rId3" imgW="1562100" imgH="419100" progId="Equation.3">
                  <p:embed/>
                </p:oleObj>
              </mc:Choice>
              <mc:Fallback>
                <p:oleObj name="Equation" r:id="rId3" imgW="1562100" imgH="419100" progId="Equation.3">
                  <p:embed/>
                  <p:pic>
                    <p:nvPicPr>
                      <p:cNvPr id="251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4" y="2203451"/>
                        <a:ext cx="1587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00050"/>
              </p:ext>
            </p:extLst>
          </p:nvPr>
        </p:nvGraphicFramePr>
        <p:xfrm>
          <a:off x="2643076" y="2155826"/>
          <a:ext cx="1549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6" name="Equation" r:id="rId5" imgW="1523339" imgH="406224" progId="Equation.3">
                  <p:embed/>
                </p:oleObj>
              </mc:Choice>
              <mc:Fallback>
                <p:oleObj name="Equation" r:id="rId5" imgW="1523339" imgH="406224" progId="Equation.3">
                  <p:embed/>
                  <p:pic>
                    <p:nvPicPr>
                      <p:cNvPr id="251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076" y="2155826"/>
                        <a:ext cx="15494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8759826" y="2852739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7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51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6" y="2852739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6456364" y="2709863"/>
          <a:ext cx="5540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8" name="Equation" r:id="rId9" imgW="545863" imgH="507780" progId="Equation.3">
                  <p:embed/>
                </p:oleObj>
              </mc:Choice>
              <mc:Fallback>
                <p:oleObj name="Equation" r:id="rId9" imgW="545863" imgH="507780" progId="Equation.3">
                  <p:embed/>
                  <p:pic>
                    <p:nvPicPr>
                      <p:cNvPr id="251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2709863"/>
                        <a:ext cx="5540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7032625" y="4292601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9" name="Equation" r:id="rId11" imgW="545863" imgH="507780" progId="Equation.3">
                  <p:embed/>
                </p:oleObj>
              </mc:Choice>
              <mc:Fallback>
                <p:oleObj name="Equation" r:id="rId11" imgW="545863" imgH="507780" progId="Equation.3">
                  <p:embed/>
                  <p:pic>
                    <p:nvPicPr>
                      <p:cNvPr id="251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4292601"/>
                        <a:ext cx="5540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4943475" y="4292601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0" name="Equation" r:id="rId12" imgW="545863" imgH="507780" progId="Equation.3">
                  <p:embed/>
                </p:oleObj>
              </mc:Choice>
              <mc:Fallback>
                <p:oleObj name="Equation" r:id="rId12" imgW="545863" imgH="507780" progId="Equation.3">
                  <p:embed/>
                  <p:pic>
                    <p:nvPicPr>
                      <p:cNvPr id="251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4292601"/>
                        <a:ext cx="5540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11812"/>
              </p:ext>
            </p:extLst>
          </p:nvPr>
        </p:nvGraphicFramePr>
        <p:xfrm>
          <a:off x="3622676" y="4337844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1" name="Equation" r:id="rId13" imgW="304668" imgH="418918" progId="Equation.3">
                  <p:embed/>
                </p:oleObj>
              </mc:Choice>
              <mc:Fallback>
                <p:oleObj name="Equation" r:id="rId13" imgW="304668" imgH="418918" progId="Equation.3">
                  <p:embed/>
                  <p:pic>
                    <p:nvPicPr>
                      <p:cNvPr id="2519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6" y="4337844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6" name="Object 12"/>
          <p:cNvGraphicFramePr>
            <a:graphicFrameLocks noChangeAspect="1"/>
          </p:cNvGraphicFramePr>
          <p:nvPr/>
        </p:nvGraphicFramePr>
        <p:xfrm>
          <a:off x="6218238" y="4365626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2" name="Equation" r:id="rId14" imgW="304668" imgH="418918" progId="Equation.3">
                  <p:embed/>
                </p:oleObj>
              </mc:Choice>
              <mc:Fallback>
                <p:oleObj name="Equation" r:id="rId14" imgW="304668" imgH="418918" progId="Equation.3">
                  <p:embed/>
                  <p:pic>
                    <p:nvPicPr>
                      <p:cNvPr id="2519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4365626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7" name="Object 13"/>
          <p:cNvGraphicFramePr>
            <a:graphicFrameLocks noChangeAspect="1"/>
          </p:cNvGraphicFramePr>
          <p:nvPr/>
        </p:nvGraphicFramePr>
        <p:xfrm>
          <a:off x="4437064" y="3573463"/>
          <a:ext cx="40846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3" name="Equation" r:id="rId15" imgW="4025900" imgH="520700" progId="Equation.3">
                  <p:embed/>
                </p:oleObj>
              </mc:Choice>
              <mc:Fallback>
                <p:oleObj name="Equation" r:id="rId15" imgW="4025900" imgH="520700" progId="Equation.3">
                  <p:embed/>
                  <p:pic>
                    <p:nvPicPr>
                      <p:cNvPr id="251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4" y="3573463"/>
                        <a:ext cx="40846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5530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943225" y="1127125"/>
            <a:ext cx="7239000" cy="5454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00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fa-IR" altLang="fa-IR" sz="400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تعريف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pic>
        <p:nvPicPr>
          <p:cNvPr id="2529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852739"/>
            <a:ext cx="4200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47544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625459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الف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ا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گ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ر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وارون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باشد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هم وارون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است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.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endParaRPr lang="en-US" altLang="fa-IR" sz="3200" dirty="0" smtClean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en-US" altLang="fa-IR" sz="3200" dirty="0" smtClean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وارون تا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ب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عي كه يك به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يك و پوشا نباشد تعريف نشده است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.</a:t>
            </a: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ج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تركيب دو تابع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يك تابع هماني است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.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يعني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39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0949"/>
              </p:ext>
            </p:extLst>
          </p:nvPr>
        </p:nvGraphicFramePr>
        <p:xfrm>
          <a:off x="6657114" y="215705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2" name="Equation" r:id="rId3" imgW="304668" imgH="418918" progId="Equation.3">
                  <p:embed/>
                </p:oleObj>
              </mc:Choice>
              <mc:Fallback>
                <p:oleObj name="Equation" r:id="rId3" imgW="304668" imgH="418918" progId="Equation.3">
                  <p:embed/>
                  <p:pic>
                    <p:nvPicPr>
                      <p:cNvPr id="2539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114" y="2157050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312754"/>
              </p:ext>
            </p:extLst>
          </p:nvPr>
        </p:nvGraphicFramePr>
        <p:xfrm>
          <a:off x="8205787" y="2046287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3" name="Equation" r:id="rId5" imgW="545863" imgH="507780" progId="Equation.3">
                  <p:embed/>
                </p:oleObj>
              </mc:Choice>
              <mc:Fallback>
                <p:oleObj name="Equation" r:id="rId5" imgW="545863" imgH="507780" progId="Equation.3">
                  <p:embed/>
                  <p:pic>
                    <p:nvPicPr>
                      <p:cNvPr id="2539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787" y="2046287"/>
                        <a:ext cx="5540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13106"/>
              </p:ext>
            </p:extLst>
          </p:nvPr>
        </p:nvGraphicFramePr>
        <p:xfrm>
          <a:off x="5584395" y="209153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Equation" r:id="rId7" imgW="304668" imgH="418918" progId="Equation.3">
                  <p:embed/>
                </p:oleObj>
              </mc:Choice>
              <mc:Fallback>
                <p:oleObj name="Equation" r:id="rId7" imgW="304668" imgH="418918" progId="Equation.3">
                  <p:embed/>
                  <p:pic>
                    <p:nvPicPr>
                      <p:cNvPr id="2539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395" y="2091530"/>
                        <a:ext cx="309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50069"/>
              </p:ext>
            </p:extLst>
          </p:nvPr>
        </p:nvGraphicFramePr>
        <p:xfrm>
          <a:off x="3607957" y="2052637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Equation" r:id="rId8" imgW="545863" imgH="507780" progId="Equation.3">
                  <p:embed/>
                </p:oleObj>
              </mc:Choice>
              <mc:Fallback>
                <p:oleObj name="Equation" r:id="rId8" imgW="545863" imgH="507780" progId="Equation.3">
                  <p:embed/>
                  <p:pic>
                    <p:nvPicPr>
                      <p:cNvPr id="25396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957" y="2052637"/>
                        <a:ext cx="5540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7166"/>
              </p:ext>
            </p:extLst>
          </p:nvPr>
        </p:nvGraphicFramePr>
        <p:xfrm>
          <a:off x="3472225" y="6007999"/>
          <a:ext cx="48434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Equation" r:id="rId9" imgW="4775200" imgH="520700" progId="Equation.3">
                  <p:embed/>
                </p:oleObj>
              </mc:Choice>
              <mc:Fallback>
                <p:oleObj name="Equation" r:id="rId9" imgW="4775200" imgH="520700" progId="Equation.3">
                  <p:embed/>
                  <p:pic>
                    <p:nvPicPr>
                      <p:cNvPr id="25396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25" y="6007999"/>
                        <a:ext cx="48434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1278"/>
              </p:ext>
            </p:extLst>
          </p:nvPr>
        </p:nvGraphicFramePr>
        <p:xfrm>
          <a:off x="6341201" y="5166090"/>
          <a:ext cx="12509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Equation" r:id="rId11" imgW="1231366" imgH="520474" progId="Equation.3">
                  <p:embed/>
                </p:oleObj>
              </mc:Choice>
              <mc:Fallback>
                <p:oleObj name="Equation" r:id="rId11" imgW="1231366" imgH="520474" progId="Equation.3">
                  <p:embed/>
                  <p:pic>
                    <p:nvPicPr>
                      <p:cNvPr id="2539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201" y="5166090"/>
                        <a:ext cx="12509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13257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009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fa-IR" sz="2000" dirty="0">
                <a:solidFill>
                  <a:srgbClr val="FF9238"/>
                </a:solidFill>
                <a:latin typeface="Arial" panose="020B0604020202020204" pitchFamily="34" charset="0"/>
                <a:cs typeface="Titr" pitchFamily="2" charset="0"/>
              </a:rPr>
              <a:t> </a:t>
            </a:r>
            <a:r>
              <a:rPr lang="fa-IR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1</a:t>
            </a:r>
            <a:r>
              <a:rPr lang="ar-SA" altLang="fa-IR" sz="2800" dirty="0" smtClean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. 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6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ar-SA" altLang="fa-IR" sz="2800" dirty="0">
                <a:solidFill>
                  <a:srgbClr val="FFFFFF"/>
                </a:solidFill>
                <a:cs typeface="Mitra" pitchFamily="2" charset="0"/>
              </a:rPr>
              <a:t> </a:t>
            </a:r>
            <a:r>
              <a:rPr lang="ar-SA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</a:t>
            </a:r>
            <a:r>
              <a:rPr lang="fa-IR" altLang="fa-IR" sz="2800" dirty="0">
                <a:solidFill>
                  <a:srgbClr val="FF9238"/>
                </a:solidFill>
                <a:latin typeface="Arial" panose="020B0604020202020204" pitchFamily="34" charset="0"/>
                <a:cs typeface="Sina" pitchFamily="2" charset="0"/>
              </a:rPr>
              <a:t> توابع خاص</a:t>
            </a:r>
            <a:endParaRPr lang="en-US" altLang="fa-IR" sz="3200" b="1" dirty="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943225" y="1127126"/>
            <a:ext cx="7239000" cy="5565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30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د .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اگر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آنگاه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اما دو نقط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ة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 </a:t>
            </a:r>
            <a:r>
              <a:rPr lang="en-US" altLang="fa-IR" sz="3200" dirty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    </a:t>
            </a:r>
            <a:r>
              <a:rPr lang="fa-IR" altLang="fa-IR" sz="3200" dirty="0" smtClean="0">
                <a:solidFill>
                  <a:srgbClr val="FFFFFF"/>
                </a:solidFill>
                <a:cs typeface="Nazanin" pitchFamily="2" charset="0"/>
              </a:rPr>
              <a:t>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نسبت به نيمساز ناحيه اول و سوم قرينه يكديگرند پس اگر قرين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ة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نمودار 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را نسبت به خط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به دست آوريم شكل حاصل نمودار</a:t>
            </a:r>
            <a:r>
              <a:rPr lang="fa-IR" altLang="fa-IR" sz="3200" dirty="0">
                <a:solidFill>
                  <a:srgbClr val="FFFFFF"/>
                </a:solidFill>
                <a:cs typeface="Nazanin" pitchFamily="2" charset="0"/>
              </a:rPr>
              <a:t>        </a:t>
            </a:r>
            <a:r>
              <a:rPr lang="ar-SA" altLang="fa-IR" sz="3200" dirty="0">
                <a:solidFill>
                  <a:srgbClr val="FFFFFF"/>
                </a:solidFill>
                <a:cs typeface="Nazanin" pitchFamily="2" charset="0"/>
              </a:rPr>
              <a:t> است . </a:t>
            </a:r>
            <a:endParaRPr lang="fa-IR" altLang="fa-IR" sz="3200" dirty="0">
              <a:solidFill>
                <a:srgbClr val="FFFFFF"/>
              </a:solidFill>
              <a:cs typeface="Nazanin" pitchFamily="2" charset="0"/>
            </a:endParaRPr>
          </a:p>
          <a:p>
            <a:pPr algn="r" rtl="1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None/>
            </a:pPr>
            <a:endParaRPr lang="fa-IR" altLang="fa-IR" sz="4000" dirty="0">
              <a:solidFill>
                <a:srgbClr val="FFFFFF"/>
              </a:solidFill>
              <a:cs typeface="Nazanin" pitchFamily="2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143251" y="1298576"/>
            <a:ext cx="69119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2800">
                <a:solidFill>
                  <a:srgbClr val="8285FE"/>
                </a:solidFill>
                <a:latin typeface="Arial" panose="020B0604020202020204" pitchFamily="34" charset="0"/>
                <a:cs typeface="Sina" pitchFamily="2" charset="0"/>
              </a:rPr>
              <a:t>ادامة تذکر</a:t>
            </a:r>
            <a:endParaRPr lang="en-US" altLang="fa-IR" sz="2800">
              <a:solidFill>
                <a:srgbClr val="8285FE"/>
              </a:solidFill>
              <a:latin typeface="Arial" panose="020B0604020202020204" pitchFamily="34" charset="0"/>
              <a:cs typeface="Sina" pitchFamily="2" charset="0"/>
            </a:endParaRPr>
          </a:p>
        </p:txBody>
      </p:sp>
      <p:graphicFrame>
        <p:nvGraphicFramePr>
          <p:cNvPr id="254981" name="Object 8"/>
          <p:cNvGraphicFramePr>
            <a:graphicFrameLocks noChangeAspect="1"/>
          </p:cNvGraphicFramePr>
          <p:nvPr/>
        </p:nvGraphicFramePr>
        <p:xfrm>
          <a:off x="7464425" y="2133601"/>
          <a:ext cx="1481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Equation" r:id="rId3" imgW="1460500" imgH="419100" progId="Equation.3">
                  <p:embed/>
                </p:oleObj>
              </mc:Choice>
              <mc:Fallback>
                <p:oleObj name="Equation" r:id="rId3" imgW="1460500" imgH="419100" progId="Equation.3">
                  <p:embed/>
                  <p:pic>
                    <p:nvPicPr>
                      <p:cNvPr id="2549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2133601"/>
                        <a:ext cx="14811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67765"/>
              </p:ext>
            </p:extLst>
          </p:nvPr>
        </p:nvGraphicFramePr>
        <p:xfrm>
          <a:off x="4502150" y="2016125"/>
          <a:ext cx="17256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7" name="Equation" r:id="rId5" imgW="1701800" imgH="508000" progId="Equation.3">
                  <p:embed/>
                </p:oleObj>
              </mc:Choice>
              <mc:Fallback>
                <p:oleObj name="Equation" r:id="rId5" imgW="1701800" imgH="508000" progId="Equation.3">
                  <p:embed/>
                  <p:pic>
                    <p:nvPicPr>
                      <p:cNvPr id="2549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016125"/>
                        <a:ext cx="17256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5576"/>
              </p:ext>
            </p:extLst>
          </p:nvPr>
        </p:nvGraphicFramePr>
        <p:xfrm>
          <a:off x="7177088" y="2863057"/>
          <a:ext cx="2062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8" name="Equation" r:id="rId7" imgW="2032000" imgH="431800" progId="Equation.3">
                  <p:embed/>
                </p:oleObj>
              </mc:Choice>
              <mc:Fallback>
                <p:oleObj name="Equation" r:id="rId7" imgW="2032000" imgH="431800" progId="Equation.3">
                  <p:embed/>
                  <p:pic>
                    <p:nvPicPr>
                      <p:cNvPr id="2549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2863057"/>
                        <a:ext cx="2062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18412"/>
              </p:ext>
            </p:extLst>
          </p:nvPr>
        </p:nvGraphicFramePr>
        <p:xfrm>
          <a:off x="3359944" y="3619501"/>
          <a:ext cx="1366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Equation" r:id="rId9" imgW="1346200" imgH="419100" progId="Equation.3">
                  <p:embed/>
                </p:oleObj>
              </mc:Choice>
              <mc:Fallback>
                <p:oleObj name="Equation" r:id="rId9" imgW="1346200" imgH="419100" progId="Equation.3">
                  <p:embed/>
                  <p:pic>
                    <p:nvPicPr>
                      <p:cNvPr id="2549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944" y="3619501"/>
                        <a:ext cx="13668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84516"/>
              </p:ext>
            </p:extLst>
          </p:nvPr>
        </p:nvGraphicFramePr>
        <p:xfrm>
          <a:off x="7177088" y="4486277"/>
          <a:ext cx="8382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Equation" r:id="rId11" imgW="825142" imgH="317362" progId="Equation.3">
                  <p:embed/>
                </p:oleObj>
              </mc:Choice>
              <mc:Fallback>
                <p:oleObj name="Equation" r:id="rId11" imgW="825142" imgH="317362" progId="Equation.3">
                  <p:embed/>
                  <p:pic>
                    <p:nvPicPr>
                      <p:cNvPr id="2549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4486277"/>
                        <a:ext cx="8382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010932"/>
              </p:ext>
            </p:extLst>
          </p:nvPr>
        </p:nvGraphicFramePr>
        <p:xfrm>
          <a:off x="8204994" y="4997995"/>
          <a:ext cx="10429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Equation" r:id="rId13" imgW="1028700" imgH="508000" progId="Equation.3">
                  <p:embed/>
                </p:oleObj>
              </mc:Choice>
              <mc:Fallback>
                <p:oleObj name="Equation" r:id="rId13" imgW="1028700" imgH="508000" progId="Equation.3">
                  <p:embed/>
                  <p:pic>
                    <p:nvPicPr>
                      <p:cNvPr id="2549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994" y="4997995"/>
                        <a:ext cx="10429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4974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laringFull">
  <a:themeElements>
    <a:clrScheme name="DeclaringFull 7">
      <a:dk1>
        <a:srgbClr val="434343"/>
      </a:dk1>
      <a:lt1>
        <a:srgbClr val="FFFFFF"/>
      </a:lt1>
      <a:dk2>
        <a:srgbClr val="000000"/>
      </a:dk2>
      <a:lt2>
        <a:srgbClr val="8285FE"/>
      </a:lt2>
      <a:accent1>
        <a:srgbClr val="669900"/>
      </a:accent1>
      <a:accent2>
        <a:srgbClr val="9900FF"/>
      </a:accent2>
      <a:accent3>
        <a:srgbClr val="AAAAAA"/>
      </a:accent3>
      <a:accent4>
        <a:srgbClr val="DADADA"/>
      </a:accent4>
      <a:accent5>
        <a:srgbClr val="B8CAAA"/>
      </a:accent5>
      <a:accent6>
        <a:srgbClr val="8A00E7"/>
      </a:accent6>
      <a:hlink>
        <a:srgbClr val="6600CC"/>
      </a:hlink>
      <a:folHlink>
        <a:srgbClr val="808080"/>
      </a:folHlink>
    </a:clrScheme>
    <a:fontScheme name="DeclaringFul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claringFull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claringFull">
  <a:themeElements>
    <a:clrScheme name="DeclaringFull 7">
      <a:dk1>
        <a:srgbClr val="434343"/>
      </a:dk1>
      <a:lt1>
        <a:srgbClr val="FFFFFF"/>
      </a:lt1>
      <a:dk2>
        <a:srgbClr val="000000"/>
      </a:dk2>
      <a:lt2>
        <a:srgbClr val="8285FE"/>
      </a:lt2>
      <a:accent1>
        <a:srgbClr val="669900"/>
      </a:accent1>
      <a:accent2>
        <a:srgbClr val="9900FF"/>
      </a:accent2>
      <a:accent3>
        <a:srgbClr val="AAAAAA"/>
      </a:accent3>
      <a:accent4>
        <a:srgbClr val="DADADA"/>
      </a:accent4>
      <a:accent5>
        <a:srgbClr val="B8CAAA"/>
      </a:accent5>
      <a:accent6>
        <a:srgbClr val="8A00E7"/>
      </a:accent6>
      <a:hlink>
        <a:srgbClr val="6600CC"/>
      </a:hlink>
      <a:folHlink>
        <a:srgbClr val="808080"/>
      </a:folHlink>
    </a:clrScheme>
    <a:fontScheme name="DeclaringFul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claringFull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198</TotalTime>
  <Words>3569</Words>
  <Application>Microsoft Office PowerPoint</Application>
  <PresentationFormat>Widescreen</PresentationFormat>
  <Paragraphs>827</Paragraphs>
  <Slides>119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37" baseType="lpstr">
      <vt:lpstr>Arial</vt:lpstr>
      <vt:lpstr>Batang</vt:lpstr>
      <vt:lpstr>Calibri</vt:lpstr>
      <vt:lpstr>Castellar</vt:lpstr>
      <vt:lpstr>Kamran</vt:lpstr>
      <vt:lpstr>mamran</vt:lpstr>
      <vt:lpstr>Mitra</vt:lpstr>
      <vt:lpstr>Nasim</vt:lpstr>
      <vt:lpstr>Nazanin</vt:lpstr>
      <vt:lpstr>Sina</vt:lpstr>
      <vt:lpstr>Symbol</vt:lpstr>
      <vt:lpstr>Times New Roman</vt:lpstr>
      <vt:lpstr>Titr</vt:lpstr>
      <vt:lpstr>Verdana</vt:lpstr>
      <vt:lpstr>Wingdings</vt:lpstr>
      <vt:lpstr>DeclaringFull</vt:lpstr>
      <vt:lpstr>1_DeclaringFull</vt:lpstr>
      <vt:lpstr>Microsoft Equation 3.0</vt:lpstr>
      <vt:lpstr>بسم الله الرحمن الرحیم</vt:lpstr>
      <vt:lpstr>شروع جلسه اول</vt:lpstr>
      <vt:lpstr>فصل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 فصل 1(رابطه و تابع)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Windows User</dc:creator>
  <cp:lastModifiedBy>Windows User</cp:lastModifiedBy>
  <cp:revision>22</cp:revision>
  <dcterms:created xsi:type="dcterms:W3CDTF">2020-03-13T19:20:19Z</dcterms:created>
  <dcterms:modified xsi:type="dcterms:W3CDTF">2020-03-13T22:38:52Z</dcterms:modified>
</cp:coreProperties>
</file>