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8"/>
  </p:notesMasterIdLst>
  <p:sldIdLst>
    <p:sldId id="303" r:id="rId3"/>
    <p:sldId id="256" r:id="rId4"/>
    <p:sldId id="258" r:id="rId5"/>
    <p:sldId id="290" r:id="rId6"/>
    <p:sldId id="304" r:id="rId7"/>
    <p:sldId id="264" r:id="rId8"/>
    <p:sldId id="305" r:id="rId9"/>
    <p:sldId id="265" r:id="rId10"/>
    <p:sldId id="306" r:id="rId11"/>
    <p:sldId id="297" r:id="rId12"/>
    <p:sldId id="299" r:id="rId13"/>
    <p:sldId id="300" r:id="rId14"/>
    <p:sldId id="307" r:id="rId15"/>
    <p:sldId id="308" r:id="rId16"/>
    <p:sldId id="359" r:id="rId17"/>
    <p:sldId id="322" r:id="rId18"/>
    <p:sldId id="309" r:id="rId19"/>
    <p:sldId id="301" r:id="rId20"/>
    <p:sldId id="310" r:id="rId21"/>
    <p:sldId id="312" r:id="rId22"/>
    <p:sldId id="313" r:id="rId23"/>
    <p:sldId id="314" r:id="rId24"/>
    <p:sldId id="315" r:id="rId25"/>
    <p:sldId id="302" r:id="rId26"/>
    <p:sldId id="316" r:id="rId27"/>
    <p:sldId id="320" r:id="rId28"/>
    <p:sldId id="321" r:id="rId29"/>
    <p:sldId id="325" r:id="rId30"/>
    <p:sldId id="331" r:id="rId31"/>
    <p:sldId id="332" r:id="rId32"/>
    <p:sldId id="333" r:id="rId33"/>
    <p:sldId id="334" r:id="rId34"/>
    <p:sldId id="335" r:id="rId35"/>
    <p:sldId id="380" r:id="rId36"/>
    <p:sldId id="381" r:id="rId37"/>
    <p:sldId id="383" r:id="rId38"/>
    <p:sldId id="384" r:id="rId39"/>
    <p:sldId id="385" r:id="rId40"/>
    <p:sldId id="386" r:id="rId41"/>
    <p:sldId id="295" r:id="rId42"/>
    <p:sldId id="391" r:id="rId43"/>
    <p:sldId id="399" r:id="rId44"/>
    <p:sldId id="400" r:id="rId45"/>
    <p:sldId id="402" r:id="rId46"/>
    <p:sldId id="286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5050"/>
    <a:srgbClr val="00FFCC"/>
    <a:srgbClr val="ACECC9"/>
    <a:srgbClr val="963D00"/>
    <a:srgbClr val="985F14"/>
    <a:srgbClr val="FF7C80"/>
    <a:srgbClr val="5F5F5F"/>
    <a:srgbClr val="5F4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3" autoAdjust="0"/>
    <p:restoredTop sz="94600" autoAdjust="0"/>
  </p:normalViewPr>
  <p:slideViewPr>
    <p:cSldViewPr>
      <p:cViewPr>
        <p:scale>
          <a:sx n="60" d="100"/>
          <a:sy n="60" d="100"/>
        </p:scale>
        <p:origin x="-68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7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1AC6F20-9FAF-403C-AC64-E25AFBA99599}" type="datetimeFigureOut">
              <a:rPr lang="fa-IR" smtClean="0"/>
              <a:pPr/>
              <a:t>1441/07/30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7EA72D3-1776-4637-9653-7391E3ACD385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968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A72D3-1776-4637-9653-7391E3ACD385}" type="slidenum">
              <a:rPr lang="fa-IR" smtClean="0"/>
              <a:pPr/>
              <a:t>18</a:t>
            </a:fld>
            <a:endParaRPr lang="fa-I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A72D3-1776-4637-9653-7391E3ACD385}" type="slidenum">
              <a:rPr lang="fa-IR" smtClean="0">
                <a:solidFill>
                  <a:prstClr val="black"/>
                </a:solidFill>
              </a:rPr>
              <a:pPr/>
              <a:t>19</a:t>
            </a:fld>
            <a:endParaRPr lang="fa-I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A72D3-1776-4637-9653-7391E3ACD385}" type="slidenum">
              <a:rPr lang="fa-IR" smtClean="0"/>
              <a:pPr/>
              <a:t>20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0573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A72D3-1776-4637-9653-7391E3ACD385}" type="slidenum">
              <a:rPr lang="fa-IR" smtClean="0">
                <a:solidFill>
                  <a:prstClr val="black"/>
                </a:solidFill>
              </a:rPr>
              <a:pPr/>
              <a:t>21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3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A72D3-1776-4637-9653-7391E3ACD385}" type="slidenum">
              <a:rPr lang="fa-IR" smtClean="0">
                <a:solidFill>
                  <a:prstClr val="black"/>
                </a:solidFill>
              </a:rPr>
              <a:pPr/>
              <a:t>22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3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A72D3-1776-4637-9653-7391E3ACD385}" type="slidenum">
              <a:rPr lang="fa-IR" smtClean="0"/>
              <a:pPr/>
              <a:t>27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43645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A72D3-1776-4637-9653-7391E3ACD385}" type="slidenum">
              <a:rPr lang="fa-IR" smtClean="0">
                <a:solidFill>
                  <a:prstClr val="black"/>
                </a:solidFill>
              </a:rPr>
              <a:pPr/>
              <a:t>36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0" y="4241800"/>
            <a:ext cx="9144000" cy="2616200"/>
          </a:xfrm>
          <a:prstGeom prst="rect">
            <a:avLst/>
          </a:prstGeom>
          <a:noFill/>
        </p:spPr>
      </p:pic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0" y="0"/>
            <a:ext cx="9144000" cy="45085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gray">
          <a:xfrm>
            <a:off x="7439025" y="4508500"/>
            <a:ext cx="1704975" cy="93663"/>
          </a:xfrm>
          <a:prstGeom prst="rect">
            <a:avLst/>
          </a:prstGeom>
          <a:solidFill>
            <a:schemeClr val="accent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gray">
          <a:xfrm>
            <a:off x="1619250" y="404813"/>
            <a:ext cx="7524750" cy="1655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gray">
          <a:xfrm>
            <a:off x="0" y="2781300"/>
            <a:ext cx="7451725" cy="2303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pic>
        <p:nvPicPr>
          <p:cNvPr id="3084" name="Picture 12" descr="11"/>
          <p:cNvPicPr>
            <a:picLocks noChangeAspect="1" noChangeArrowheads="1"/>
          </p:cNvPicPr>
          <p:nvPr/>
        </p:nvPicPr>
        <p:blipFill>
          <a:blip r:embed="rId3" cstate="print"/>
          <a:srcRect b="16513"/>
          <a:stretch>
            <a:fillRect/>
          </a:stretch>
        </p:blipFill>
        <p:spPr bwMode="gray">
          <a:xfrm>
            <a:off x="533400" y="5567363"/>
            <a:ext cx="1435100" cy="1155700"/>
          </a:xfrm>
          <a:prstGeom prst="rect">
            <a:avLst/>
          </a:prstGeom>
          <a:noFill/>
        </p:spPr>
      </p:pic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0" y="2781300"/>
            <a:ext cx="4235450" cy="2295525"/>
            <a:chOff x="0" y="1752"/>
            <a:chExt cx="2668" cy="1446"/>
          </a:xfrm>
        </p:grpSpPr>
        <p:pic>
          <p:nvPicPr>
            <p:cNvPr id="3087" name="Picture 15" descr="2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0" y="1752"/>
              <a:ext cx="2668" cy="1446"/>
            </a:xfrm>
            <a:prstGeom prst="rect">
              <a:avLst/>
            </a:prstGeom>
            <a:noFill/>
          </p:spPr>
        </p:pic>
        <p:pic>
          <p:nvPicPr>
            <p:cNvPr id="3090" name="Picture 18" descr="5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0" y="1752"/>
              <a:ext cx="2562" cy="102"/>
            </a:xfrm>
            <a:prstGeom prst="rect">
              <a:avLst/>
            </a:prstGeom>
            <a:noFill/>
          </p:spPr>
        </p:pic>
      </p:grpSp>
      <p:grpSp>
        <p:nvGrpSpPr>
          <p:cNvPr id="3096" name="Group 24"/>
          <p:cNvGrpSpPr>
            <a:grpSpLocks/>
          </p:cNvGrpSpPr>
          <p:nvPr/>
        </p:nvGrpSpPr>
        <p:grpSpPr bwMode="auto">
          <a:xfrm>
            <a:off x="2843213" y="404813"/>
            <a:ext cx="6300787" cy="1660525"/>
            <a:chOff x="1791" y="255"/>
            <a:chExt cx="3969" cy="1046"/>
          </a:xfrm>
        </p:grpSpPr>
        <p:pic>
          <p:nvPicPr>
            <p:cNvPr id="3086" name="Picture 14" descr="3"/>
            <p:cNvPicPr>
              <a:picLocks noChangeAspect="1" noChangeArrowheads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gray">
            <a:xfrm>
              <a:off x="1791" y="255"/>
              <a:ext cx="3969" cy="1046"/>
            </a:xfrm>
            <a:prstGeom prst="rect">
              <a:avLst/>
            </a:prstGeom>
            <a:noFill/>
          </p:spPr>
        </p:pic>
        <p:pic>
          <p:nvPicPr>
            <p:cNvPr id="3091" name="Picture 19" descr="6"/>
            <p:cNvPicPr>
              <a:picLocks noChangeAspect="1" noChangeArrowheads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gray">
            <a:xfrm>
              <a:off x="2200" y="255"/>
              <a:ext cx="3560" cy="117"/>
            </a:xfrm>
            <a:prstGeom prst="rect">
              <a:avLst/>
            </a:prstGeom>
            <a:noFill/>
          </p:spPr>
        </p:pic>
      </p:grpSp>
      <p:pic>
        <p:nvPicPr>
          <p:cNvPr id="3092" name="Picture 20" descr="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gray">
          <a:xfrm>
            <a:off x="0" y="0"/>
            <a:ext cx="2990850" cy="2428875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5257800"/>
            <a:ext cx="7772400" cy="990600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33900" y="6096000"/>
            <a:ext cx="4419600" cy="533400"/>
          </a:xfrm>
        </p:spPr>
        <p:txBody>
          <a:bodyPr/>
          <a:lstStyle>
            <a:lvl1pPr marL="0" indent="0">
              <a:buFontTx/>
              <a:buNone/>
              <a:defRPr sz="1800"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6200" y="6505575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371600" y="6505575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667000" y="6505575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fld id="{62397207-4703-4E62-83C2-F65FB0BE1AD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gray">
          <a:xfrm>
            <a:off x="63500" y="293688"/>
            <a:ext cx="13033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 Black" pitchFamily="34" charset="0"/>
              </a:rPr>
              <a:t>L/O/G/O</a:t>
            </a:r>
          </a:p>
        </p:txBody>
      </p:sp>
      <p:pic>
        <p:nvPicPr>
          <p:cNvPr id="3088" name="Picture 16" descr="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gray">
          <a:xfrm rot="2324177" flipH="1">
            <a:off x="1733550" y="3008313"/>
            <a:ext cx="822325" cy="3721100"/>
          </a:xfrm>
          <a:prstGeom prst="rect">
            <a:avLst/>
          </a:prstGeom>
          <a:noFill/>
        </p:spPr>
      </p:pic>
      <p:pic>
        <p:nvPicPr>
          <p:cNvPr id="3089" name="Picture 17" descr="4"/>
          <p:cNvPicPr>
            <a:picLocks noChangeAspect="1" noChangeArrowheads="1"/>
          </p:cNvPicPr>
          <p:nvPr/>
        </p:nvPicPr>
        <p:blipFill>
          <a:blip r:embed="rId10"/>
          <a:srcRect l="23305" b="32939"/>
          <a:stretch>
            <a:fillRect/>
          </a:stretch>
        </p:blipFill>
        <p:spPr bwMode="gray">
          <a:xfrm>
            <a:off x="2268538" y="0"/>
            <a:ext cx="6875462" cy="450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A7B98-5CF6-45AA-8063-F03DF3F888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150" y="239713"/>
            <a:ext cx="2066925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39713"/>
            <a:ext cx="60515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203D1-C4D5-484F-A543-2B91A19451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088" y="239713"/>
            <a:ext cx="7773987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9EC1B8-4CCE-4D65-AF2C-9F6079C898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088" y="239713"/>
            <a:ext cx="7773987" cy="688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1F78AD-CDFB-43EB-9A9D-98AC50D755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37F25-AF53-4DE3-B803-C886CCE59457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19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2779-0EB8-4C95-BFA5-ABCCD657BAB8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8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14EA9-342F-4153-803E-5B6803695E20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43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F7EF1-AB45-4975-9FD1-47A2EEF4526F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16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B499B-5AFA-4061-974D-E14A34DB5DB4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90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A65C3-A8B0-4834-8117-C5044A9113CB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18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590F7-8FB1-4652-AFFC-2A98F272C2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49781-FFAE-4DF8-8378-78BD1C73A1F9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33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C8A7-4C9A-438E-AF68-D3D1566F3F6F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9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A6C95-C6DB-41C1-82FD-176B5C755311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10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5CF5F-632B-44CE-BCE7-1831B2493E60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17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5D8AB-4225-4178-881D-B38707B5D66C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875EF-E76A-4011-A025-45334B0C2A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CCB65-4717-4723-AD04-2217B823F7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85993-204E-49A5-BC13-B4CEDEB039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3EDC4-7ACA-4B8D-A17E-392DE6DE9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3EBB2-B4BC-404C-935D-0741AE1F40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D4968A-8A09-4D26-8D41-CA026FB045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B53AE-99F0-48B4-AF55-269E3E5605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10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gray">
          <a:xfrm>
            <a:off x="0" y="828675"/>
            <a:ext cx="9144000" cy="6029325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0" y="685800"/>
            <a:ext cx="9144000" cy="381000"/>
          </a:xfrm>
          <a:prstGeom prst="rect">
            <a:avLst/>
          </a:prstGeom>
          <a:solidFill>
            <a:schemeClr val="accent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a-IR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gray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838200" y="146050"/>
            <a:ext cx="8305800" cy="815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/>
          </a:p>
        </p:txBody>
      </p:sp>
      <p:pic>
        <p:nvPicPr>
          <p:cNvPr id="1036" name="Picture 12" descr="6"/>
          <p:cNvPicPr>
            <a:picLocks noChangeAspect="1" noChangeArrowheads="1"/>
          </p:cNvPicPr>
          <p:nvPr/>
        </p:nvPicPr>
        <p:blipFill>
          <a:blip r:embed="rId16"/>
          <a:srcRect r="48404" b="35051"/>
          <a:stretch>
            <a:fillRect/>
          </a:stretch>
        </p:blipFill>
        <p:spPr bwMode="gray">
          <a:xfrm>
            <a:off x="7046913" y="127000"/>
            <a:ext cx="2097087" cy="8413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227F1E7B-BBF1-4BC1-B4C6-C6A14BFE07A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8" name="Picture 14" descr="11"/>
          <p:cNvPicPr>
            <a:picLocks noChangeAspect="1" noChangeArrowheads="1"/>
          </p:cNvPicPr>
          <p:nvPr/>
        </p:nvPicPr>
        <p:blipFill>
          <a:blip r:embed="rId17" cstate="print"/>
          <a:srcRect b="16513"/>
          <a:stretch>
            <a:fillRect/>
          </a:stretch>
        </p:blipFill>
        <p:spPr bwMode="gray">
          <a:xfrm rot="10395266">
            <a:off x="228600" y="1306513"/>
            <a:ext cx="860425" cy="404812"/>
          </a:xfrm>
          <a:prstGeom prst="rect">
            <a:avLst/>
          </a:prstGeom>
          <a:noFill/>
        </p:spPr>
      </p:pic>
      <p:pic>
        <p:nvPicPr>
          <p:cNvPr id="1039" name="Picture 15" descr="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gray">
          <a:xfrm rot="-936155">
            <a:off x="304800" y="-76200"/>
            <a:ext cx="442913" cy="1676400"/>
          </a:xfrm>
          <a:prstGeom prst="rect">
            <a:avLst/>
          </a:prstGeom>
          <a:noFill/>
        </p:spPr>
      </p:pic>
      <p:pic>
        <p:nvPicPr>
          <p:cNvPr id="1035" name="Picture 11" descr="3"/>
          <p:cNvPicPr>
            <a:picLocks noChangeAspect="1" noChangeArrowheads="1"/>
          </p:cNvPicPr>
          <p:nvPr/>
        </p:nvPicPr>
        <p:blipFill>
          <a:blip r:embed="rId19"/>
          <a:srcRect r="32556"/>
          <a:stretch>
            <a:fillRect/>
          </a:stretch>
        </p:blipFill>
        <p:spPr bwMode="gray">
          <a:xfrm>
            <a:off x="6096000" y="127000"/>
            <a:ext cx="3048000" cy="93662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54088" y="239713"/>
            <a:ext cx="7773987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1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5FAA1D-3BE0-4ED2-A8BA-B9C9E1464097}" type="slidenum">
              <a:rPr lang="fa-I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6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adical_behaviorism" TargetMode="External"/><Relationship Id="rId13" Type="http://schemas.openxmlformats.org/officeDocument/2006/relationships/hyperlink" Target="https://en.wikipedia.org/wiki/Psychology" TargetMode="External"/><Relationship Id="rId18" Type="http://schemas.openxmlformats.org/officeDocument/2006/relationships/hyperlink" Target="https://en.wikipedia.org/wiki/Charles_Darwin" TargetMode="External"/><Relationship Id="rId26" Type="http://schemas.openxmlformats.org/officeDocument/2006/relationships/image" Target="../media/image39.jpeg"/><Relationship Id="rId3" Type="http://schemas.openxmlformats.org/officeDocument/2006/relationships/hyperlink" Target="https://en.wikipedia.org/wiki/Cambridge,_Massachusetts" TargetMode="External"/><Relationship Id="rId21" Type="http://schemas.openxmlformats.org/officeDocument/2006/relationships/hyperlink" Target="https://en.wikipedia.org/wiki/Jacques_Loeb" TargetMode="External"/><Relationship Id="rId7" Type="http://schemas.openxmlformats.org/officeDocument/2006/relationships/hyperlink" Target="https://en.wikipedia.org/wiki/Operant_conditioning" TargetMode="External"/><Relationship Id="rId12" Type="http://schemas.openxmlformats.org/officeDocument/2006/relationships/hyperlink" Target="https://en.wikipedia.org/wiki/National_Medal_of_Science" TargetMode="External"/><Relationship Id="rId17" Type="http://schemas.openxmlformats.org/officeDocument/2006/relationships/hyperlink" Target="https://en.wikipedia.org/wiki/Indiana_University" TargetMode="External"/><Relationship Id="rId25" Type="http://schemas.openxmlformats.org/officeDocument/2006/relationships/hyperlink" Target="https://en.wikipedia.org/wiki/Henry_David_Thoreau" TargetMode="External"/><Relationship Id="rId2" Type="http://schemas.openxmlformats.org/officeDocument/2006/relationships/hyperlink" Target="https://en.wikipedia.org/wiki/Susquehanna_Depot,_Pennsylvania" TargetMode="External"/><Relationship Id="rId16" Type="http://schemas.openxmlformats.org/officeDocument/2006/relationships/hyperlink" Target="https://en.wikipedia.org/wiki/University_of_Minnesota" TargetMode="External"/><Relationship Id="rId20" Type="http://schemas.openxmlformats.org/officeDocument/2006/relationships/hyperlink" Target="https://en.wikipedia.org/wiki/Ernst_Mac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arvard_University" TargetMode="External"/><Relationship Id="rId11" Type="http://schemas.openxmlformats.org/officeDocument/2006/relationships/hyperlink" Target="https://en.wikipedia.org/wiki/B._F._Skinner#cite_note-1" TargetMode="External"/><Relationship Id="rId24" Type="http://schemas.openxmlformats.org/officeDocument/2006/relationships/hyperlink" Target="https://en.wikipedia.org/wiki/Jean-Jacques_Rousseau" TargetMode="External"/><Relationship Id="rId5" Type="http://schemas.openxmlformats.org/officeDocument/2006/relationships/hyperlink" Target="https://en.wikipedia.org/wiki/Hamilton_College_(New_York)" TargetMode="External"/><Relationship Id="rId15" Type="http://schemas.openxmlformats.org/officeDocument/2006/relationships/hyperlink" Target="https://en.wikipedia.org/wiki/Philosophy" TargetMode="External"/><Relationship Id="rId23" Type="http://schemas.openxmlformats.org/officeDocument/2006/relationships/hyperlink" Target="https://en.wikipedia.org/wiki/William_James" TargetMode="External"/><Relationship Id="rId10" Type="http://schemas.openxmlformats.org/officeDocument/2006/relationships/hyperlink" Target="https://en.wikipedia.org/wiki/Verbal_behavior" TargetMode="External"/><Relationship Id="rId19" Type="http://schemas.openxmlformats.org/officeDocument/2006/relationships/hyperlink" Target="https://en.wikipedia.org/wiki/Ivan_Pavlov" TargetMode="External"/><Relationship Id="rId4" Type="http://schemas.openxmlformats.org/officeDocument/2006/relationships/hyperlink" Target="https://en.wikipedia.org/wiki/American_people" TargetMode="External"/><Relationship Id="rId9" Type="http://schemas.openxmlformats.org/officeDocument/2006/relationships/hyperlink" Target="https://en.wikipedia.org/wiki/Applied_behavior_analysis" TargetMode="External"/><Relationship Id="rId14" Type="http://schemas.openxmlformats.org/officeDocument/2006/relationships/hyperlink" Target="https://en.wikipedia.org/wiki/Linguistics" TargetMode="External"/><Relationship Id="rId22" Type="http://schemas.openxmlformats.org/officeDocument/2006/relationships/hyperlink" Target="https://en.wikipedia.org/wiki/Edward_Thorndik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ehavior_Therapy" TargetMode="External"/><Relationship Id="rId13" Type="http://schemas.openxmlformats.org/officeDocument/2006/relationships/hyperlink" Target="https://en.wikipedia.org/wiki/Physiology" TargetMode="External"/><Relationship Id="rId18" Type="http://schemas.openxmlformats.org/officeDocument/2006/relationships/hyperlink" Target="https://en.wikipedia.org/wiki/John_B._Watson" TargetMode="External"/><Relationship Id="rId3" Type="http://schemas.openxmlformats.org/officeDocument/2006/relationships/hyperlink" Target="https://en.wikipedia.org/wiki/Russian_Empire" TargetMode="External"/><Relationship Id="rId7" Type="http://schemas.openxmlformats.org/officeDocument/2006/relationships/hyperlink" Target="https://en.wikipedia.org/wiki/Saint_Petersburg_State_University" TargetMode="External"/><Relationship Id="rId12" Type="http://schemas.openxmlformats.org/officeDocument/2006/relationships/hyperlink" Target="https://en.wikipedia.org/wiki/Copley_Medal" TargetMode="External"/><Relationship Id="rId17" Type="http://schemas.openxmlformats.org/officeDocument/2006/relationships/hyperlink" Target="https://en.wikipedia.org/wiki/Jacob_Moleschott" TargetMode="External"/><Relationship Id="rId2" Type="http://schemas.openxmlformats.org/officeDocument/2006/relationships/hyperlink" Target="https://en.wikipedia.org/wiki/Ryazan" TargetMode="External"/><Relationship Id="rId16" Type="http://schemas.openxmlformats.org/officeDocument/2006/relationships/hyperlink" Target="https://en.wikipedia.org/wiki/Karl_Vogt" TargetMode="Externa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oviet_Union" TargetMode="External"/><Relationship Id="rId11" Type="http://schemas.openxmlformats.org/officeDocument/2006/relationships/hyperlink" Target="https://en.wikipedia.org/wiki/Foreign_Member_of_the_Royal_Society" TargetMode="External"/><Relationship Id="rId5" Type="http://schemas.openxmlformats.org/officeDocument/2006/relationships/hyperlink" Target="https://en.wikipedia.org/wiki/Russian_SFSR" TargetMode="External"/><Relationship Id="rId15" Type="http://schemas.openxmlformats.org/officeDocument/2006/relationships/hyperlink" Target="https://en.wikipedia.org/wiki/S.M._Kirov_Military_Medical_Academy#Imperial_Military_Medical_Academy" TargetMode="External"/><Relationship Id="rId10" Type="http://schemas.openxmlformats.org/officeDocument/2006/relationships/hyperlink" Target="https://en.wikipedia.org/wiki/Nobel_Prize_in_Physiology_or_Medicine" TargetMode="External"/><Relationship Id="rId19" Type="http://schemas.openxmlformats.org/officeDocument/2006/relationships/hyperlink" Target="https://en.wikipedia.org/wiki/Joseph_Wolpe" TargetMode="External"/><Relationship Id="rId4" Type="http://schemas.openxmlformats.org/officeDocument/2006/relationships/hyperlink" Target="https://en.wikipedia.org/wiki/Saint_Petersburg" TargetMode="External"/><Relationship Id="rId9" Type="http://schemas.openxmlformats.org/officeDocument/2006/relationships/hyperlink" Target="https://en.wikipedia.org/wiki/Classical_conditioning" TargetMode="External"/><Relationship Id="rId14" Type="http://schemas.openxmlformats.org/officeDocument/2006/relationships/hyperlink" Target="https://en.wikipedia.org/wiki/Physician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olumbia_University" TargetMode="External"/><Relationship Id="rId13" Type="http://schemas.openxmlformats.org/officeDocument/2006/relationships/image" Target="../media/image18.png"/><Relationship Id="rId3" Type="http://schemas.openxmlformats.org/officeDocument/2006/relationships/hyperlink" Target="https://en.wikipedia.org/wiki/United_States" TargetMode="External"/><Relationship Id="rId7" Type="http://schemas.openxmlformats.org/officeDocument/2006/relationships/hyperlink" Target="https://en.wikipedia.org/wiki/Harvard_University" TargetMode="External"/><Relationship Id="rId12" Type="http://schemas.openxmlformats.org/officeDocument/2006/relationships/hyperlink" Target="https://en.wikipedia.org/wiki/Behavior_Modification" TargetMode="External"/><Relationship Id="rId2" Type="http://schemas.openxmlformats.org/officeDocument/2006/relationships/hyperlink" Target="https://en.wikipedia.org/wiki/Williamsburg,_Massachusetts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Wesleyan_University" TargetMode="External"/><Relationship Id="rId11" Type="http://schemas.openxmlformats.org/officeDocument/2006/relationships/hyperlink" Target="https://en.wikipedia.org/wiki/Law_of_Effect" TargetMode="External"/><Relationship Id="rId5" Type="http://schemas.openxmlformats.org/officeDocument/2006/relationships/hyperlink" Target="https://en.wikipedia.org/wiki/Roxbury_Latin_School" TargetMode="External"/><Relationship Id="rId10" Type="http://schemas.openxmlformats.org/officeDocument/2006/relationships/hyperlink" Target="https://en.wikipedia.org/wiki/Educational_Psychology" TargetMode="External"/><Relationship Id="rId4" Type="http://schemas.openxmlformats.org/officeDocument/2006/relationships/hyperlink" Target="https://en.wikipedia.org/wiki/Montrose,_New_York" TargetMode="External"/><Relationship Id="rId9" Type="http://schemas.openxmlformats.org/officeDocument/2006/relationships/hyperlink" Target="https://en.wikipedia.org/wiki/Teachers_College,_Columbia_University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a-IR" smtClean="0"/>
              <a:t>بنام خدا</a:t>
            </a:r>
            <a:endParaRPr lang="en-US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60" name="Picture 4" descr="pri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2214546" y="2928934"/>
            <a:ext cx="4429156" cy="2057416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fa-IR" sz="3600" kern="10" dirty="0">
                <a:ln w="9525">
                  <a:round/>
                  <a:headEnd/>
                  <a:tailEnd/>
                </a:ln>
                <a:solidFill>
                  <a:prstClr val="black"/>
                </a:solidFill>
                <a:latin typeface="Times New Roman"/>
                <a:cs typeface="B Nazanin" pitchFamily="2" charset="-78"/>
              </a:rPr>
              <a:t>به نام خالق هستی</a:t>
            </a:r>
          </a:p>
        </p:txBody>
      </p:sp>
      <p:sp>
        <p:nvSpPr>
          <p:cNvPr id="6" name="Bevel 5"/>
          <p:cNvSpPr/>
          <p:nvPr/>
        </p:nvSpPr>
        <p:spPr>
          <a:xfrm>
            <a:off x="4429124" y="0"/>
            <a:ext cx="4786346" cy="6858024"/>
          </a:xfrm>
          <a:prstGeom prst="bevel">
            <a:avLst/>
          </a:prstGeom>
          <a:blipFill>
            <a:blip r:embed="rId3"/>
            <a:tile tx="0" ty="0" sx="100000" sy="100000" flip="none" algn="tl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7" name="Bevel 6"/>
          <p:cNvSpPr/>
          <p:nvPr/>
        </p:nvSpPr>
        <p:spPr>
          <a:xfrm>
            <a:off x="-428660" y="24"/>
            <a:ext cx="4857784" cy="6858000"/>
          </a:xfrm>
          <a:prstGeom prst="bevel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37F25-AF53-4DE3-B803-C886CCE59457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4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94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Thorndike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48513" y="3116263"/>
            <a:ext cx="1754187" cy="1704975"/>
            <a:chOff x="2457" y="2000"/>
            <a:chExt cx="901" cy="888"/>
          </a:xfrm>
        </p:grpSpPr>
        <p:pic>
          <p:nvPicPr>
            <p:cNvPr id="12293" name="Picture 5" descr="circuler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12294" name="Oval 6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2295" name="Freeform 7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a-IR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2" cy="185"/>
                <a:chOff x="1566" y="2568"/>
                <a:chExt cx="1117" cy="279"/>
              </a:xfrm>
            </p:grpSpPr>
            <p:sp>
              <p:nvSpPr>
                <p:cNvPr id="12298" name="AutoShape 10"/>
                <p:cNvSpPr>
                  <a:spLocks noChangeArrowheads="1"/>
                </p:cNvSpPr>
                <p:nvPr/>
              </p:nvSpPr>
              <p:spPr bwMode="ltGray">
                <a:xfrm rot="5263130">
                  <a:off x="1860" y="2277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299" name="AutoShape 11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300" name="AutoShape 12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301" name="AutoShape 13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03" name="AutoShape 15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304" name="AutoShape 16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305" name="AutoShape 17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306" name="AutoShape 18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</p:grpSp>
        </p:grpSp>
      </p:grpSp>
      <p:grpSp>
        <p:nvGrpSpPr>
          <p:cNvPr id="6" name="Group 19"/>
          <p:cNvGrpSpPr>
            <a:grpSpLocks/>
          </p:cNvGrpSpPr>
          <p:nvPr/>
        </p:nvGrpSpPr>
        <p:grpSpPr bwMode="auto">
          <a:xfrm rot="16200000">
            <a:off x="4549832" y="3421479"/>
            <a:ext cx="4043362" cy="1420813"/>
            <a:chOff x="564" y="1992"/>
            <a:chExt cx="2658" cy="984"/>
          </a:xfrm>
        </p:grpSpPr>
        <p:sp>
          <p:nvSpPr>
            <p:cNvPr id="12308" name="Freeform 20"/>
            <p:cNvSpPr>
              <a:spLocks/>
            </p:cNvSpPr>
            <p:nvPr/>
          </p:nvSpPr>
          <p:spPr bwMode="ltGray">
            <a:xfrm>
              <a:off x="564" y="2003"/>
              <a:ext cx="1197" cy="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202"/>
                </a:cxn>
                <a:cxn ang="0">
                  <a:pos x="577" y="202"/>
                </a:cxn>
                <a:cxn ang="0">
                  <a:pos x="637" y="249"/>
                </a:cxn>
                <a:cxn ang="0">
                  <a:pos x="639" y="402"/>
                </a:cxn>
                <a:cxn ang="0">
                  <a:pos x="598" y="400"/>
                </a:cxn>
                <a:cxn ang="0">
                  <a:pos x="669" y="532"/>
                </a:cxn>
                <a:cxn ang="0">
                  <a:pos x="735" y="402"/>
                </a:cxn>
                <a:cxn ang="0">
                  <a:pos x="696" y="402"/>
                </a:cxn>
                <a:cxn ang="0">
                  <a:pos x="694" y="226"/>
                </a:cxn>
                <a:cxn ang="0">
                  <a:pos x="616" y="150"/>
                </a:cxn>
                <a:cxn ang="0">
                  <a:pos x="335" y="149"/>
                </a:cxn>
                <a:cxn ang="0">
                  <a:pos x="69" y="0"/>
                </a:cxn>
                <a:cxn ang="0">
                  <a:pos x="0" y="0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2309" name="Freeform 21"/>
            <p:cNvSpPr>
              <a:spLocks/>
            </p:cNvSpPr>
            <p:nvPr/>
          </p:nvSpPr>
          <p:spPr bwMode="ltGray">
            <a:xfrm>
              <a:off x="1773" y="1992"/>
              <a:ext cx="231" cy="984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45" y="472"/>
                </a:cxn>
                <a:cxn ang="0">
                  <a:pos x="0" y="474"/>
                </a:cxn>
                <a:cxn ang="0">
                  <a:pos x="72" y="604"/>
                </a:cxn>
                <a:cxn ang="0">
                  <a:pos x="142" y="474"/>
                </a:cxn>
                <a:cxn ang="0">
                  <a:pos x="100" y="474"/>
                </a:cxn>
                <a:cxn ang="0">
                  <a:pos x="99" y="0"/>
                </a:cxn>
                <a:cxn ang="0">
                  <a:pos x="37" y="1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2310" name="Freeform 22"/>
            <p:cNvSpPr>
              <a:spLocks/>
            </p:cNvSpPr>
            <p:nvPr/>
          </p:nvSpPr>
          <p:spPr bwMode="ltGray">
            <a:xfrm flipH="1">
              <a:off x="2025" y="2003"/>
              <a:ext cx="1197" cy="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202"/>
                </a:cxn>
                <a:cxn ang="0">
                  <a:pos x="577" y="202"/>
                </a:cxn>
                <a:cxn ang="0">
                  <a:pos x="637" y="249"/>
                </a:cxn>
                <a:cxn ang="0">
                  <a:pos x="639" y="402"/>
                </a:cxn>
                <a:cxn ang="0">
                  <a:pos x="598" y="400"/>
                </a:cxn>
                <a:cxn ang="0">
                  <a:pos x="669" y="532"/>
                </a:cxn>
                <a:cxn ang="0">
                  <a:pos x="735" y="402"/>
                </a:cxn>
                <a:cxn ang="0">
                  <a:pos x="696" y="402"/>
                </a:cxn>
                <a:cxn ang="0">
                  <a:pos x="694" y="226"/>
                </a:cxn>
                <a:cxn ang="0">
                  <a:pos x="616" y="150"/>
                </a:cxn>
                <a:cxn ang="0">
                  <a:pos x="335" y="149"/>
                </a:cxn>
                <a:cxn ang="0">
                  <a:pos x="69" y="0"/>
                </a:cxn>
                <a:cxn ang="0">
                  <a:pos x="0" y="0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</p:grpSp>
      <p:grpSp>
        <p:nvGrpSpPr>
          <p:cNvPr id="22" name="Group 74"/>
          <p:cNvGrpSpPr>
            <a:grpSpLocks/>
          </p:cNvGrpSpPr>
          <p:nvPr/>
        </p:nvGrpSpPr>
        <p:grpSpPr bwMode="auto">
          <a:xfrm>
            <a:off x="3719385" y="1432948"/>
            <a:ext cx="2239963" cy="936104"/>
            <a:chOff x="2289" y="1260"/>
            <a:chExt cx="1335" cy="672"/>
          </a:xfrm>
        </p:grpSpPr>
        <p:sp>
          <p:nvSpPr>
            <p:cNvPr id="12363" name="AutoShape 75"/>
            <p:cNvSpPr>
              <a:spLocks noChangeArrowheads="1"/>
            </p:cNvSpPr>
            <p:nvPr/>
          </p:nvSpPr>
          <p:spPr bwMode="ltGray">
            <a:xfrm>
              <a:off x="2289" y="1260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/>
            </a:p>
          </p:txBody>
        </p:sp>
        <p:pic>
          <p:nvPicPr>
            <p:cNvPr id="12364" name="Picture 76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1280"/>
              <a:ext cx="386" cy="424"/>
            </a:xfrm>
            <a:prstGeom prst="rect">
              <a:avLst/>
            </a:prstGeom>
            <a:noFill/>
          </p:spPr>
        </p:pic>
      </p:grpSp>
      <p:grpSp>
        <p:nvGrpSpPr>
          <p:cNvPr id="23" name="Group 77"/>
          <p:cNvGrpSpPr>
            <a:grpSpLocks/>
          </p:cNvGrpSpPr>
          <p:nvPr/>
        </p:nvGrpSpPr>
        <p:grpSpPr bwMode="auto">
          <a:xfrm>
            <a:off x="3731731" y="3557117"/>
            <a:ext cx="2239963" cy="895754"/>
            <a:chOff x="2291" y="2228"/>
            <a:chExt cx="1335" cy="672"/>
          </a:xfrm>
        </p:grpSpPr>
        <p:sp>
          <p:nvSpPr>
            <p:cNvPr id="12366" name="AutoShape 78"/>
            <p:cNvSpPr>
              <a:spLocks noChangeArrowheads="1"/>
            </p:cNvSpPr>
            <p:nvPr/>
          </p:nvSpPr>
          <p:spPr bwMode="ltGray">
            <a:xfrm>
              <a:off x="2291" y="2228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/>
            </a:p>
          </p:txBody>
        </p:sp>
        <p:pic>
          <p:nvPicPr>
            <p:cNvPr id="12367" name="Picture 79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2250"/>
              <a:ext cx="386" cy="424"/>
            </a:xfrm>
            <a:prstGeom prst="rect">
              <a:avLst/>
            </a:prstGeom>
            <a:noFill/>
          </p:spPr>
        </p:pic>
      </p:grpSp>
      <p:grpSp>
        <p:nvGrpSpPr>
          <p:cNvPr id="24" name="Group 80"/>
          <p:cNvGrpSpPr>
            <a:grpSpLocks/>
          </p:cNvGrpSpPr>
          <p:nvPr/>
        </p:nvGrpSpPr>
        <p:grpSpPr bwMode="auto">
          <a:xfrm>
            <a:off x="3733990" y="4537459"/>
            <a:ext cx="2239963" cy="898064"/>
            <a:chOff x="2293" y="3198"/>
            <a:chExt cx="1335" cy="672"/>
          </a:xfrm>
        </p:grpSpPr>
        <p:sp>
          <p:nvSpPr>
            <p:cNvPr id="12369" name="AutoShape 81"/>
            <p:cNvSpPr>
              <a:spLocks noChangeArrowheads="1"/>
            </p:cNvSpPr>
            <p:nvPr/>
          </p:nvSpPr>
          <p:spPr bwMode="ltGray">
            <a:xfrm>
              <a:off x="2293" y="3198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/>
            </a:p>
          </p:txBody>
        </p:sp>
        <p:pic>
          <p:nvPicPr>
            <p:cNvPr id="12370" name="Picture 82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3216"/>
              <a:ext cx="386" cy="424"/>
            </a:xfrm>
            <a:prstGeom prst="rect">
              <a:avLst/>
            </a:prstGeom>
            <a:noFill/>
          </p:spPr>
        </p:pic>
      </p:grpSp>
      <p:sp>
        <p:nvSpPr>
          <p:cNvPr id="12371" name="Rectangle 83"/>
          <p:cNvSpPr>
            <a:spLocks noChangeArrowheads="1"/>
          </p:cNvSpPr>
          <p:nvPr/>
        </p:nvSpPr>
        <p:spPr bwMode="auto">
          <a:xfrm>
            <a:off x="3712646" y="1740872"/>
            <a:ext cx="211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b="1" dirty="0" smtClean="0">
                <a:solidFill>
                  <a:schemeClr val="bg2"/>
                </a:solidFill>
                <a:cs typeface="B Mitra" pitchFamily="2" charset="-78"/>
              </a:rPr>
              <a:t>پاسخ چندگانه</a:t>
            </a:r>
            <a:endParaRPr lang="en-US" sz="2400" b="1" dirty="0">
              <a:solidFill>
                <a:schemeClr val="bg2"/>
              </a:solidFill>
              <a:cs typeface="B Mitra" pitchFamily="2" charset="-78"/>
            </a:endParaRPr>
          </a:p>
        </p:txBody>
      </p:sp>
      <p:sp>
        <p:nvSpPr>
          <p:cNvPr id="12372" name="Rectangle 84"/>
          <p:cNvSpPr>
            <a:spLocks noChangeArrowheads="1"/>
          </p:cNvSpPr>
          <p:nvPr/>
        </p:nvSpPr>
        <p:spPr bwMode="auto">
          <a:xfrm>
            <a:off x="3756883" y="3668099"/>
            <a:ext cx="211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b="1" dirty="0">
                <a:solidFill>
                  <a:schemeClr val="bg2"/>
                </a:solidFill>
                <a:cs typeface="B Mitra" pitchFamily="2" charset="-78"/>
              </a:rPr>
              <a:t>غلبه عناصر</a:t>
            </a:r>
            <a:endParaRPr lang="en-US" sz="2400" b="1" dirty="0">
              <a:solidFill>
                <a:schemeClr val="bg2"/>
              </a:solidFill>
              <a:cs typeface="B Mitra" pitchFamily="2" charset="-78"/>
            </a:endParaRPr>
          </a:p>
        </p:txBody>
      </p:sp>
      <p:sp>
        <p:nvSpPr>
          <p:cNvPr id="12373" name="Rectangle 85"/>
          <p:cNvSpPr>
            <a:spLocks noChangeArrowheads="1"/>
          </p:cNvSpPr>
          <p:nvPr/>
        </p:nvSpPr>
        <p:spPr bwMode="auto">
          <a:xfrm>
            <a:off x="3844799" y="4639270"/>
            <a:ext cx="211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b="1" dirty="0" smtClean="0">
                <a:solidFill>
                  <a:schemeClr val="bg2"/>
                </a:solidFill>
                <a:cs typeface="B Mitra" pitchFamily="2" charset="-78"/>
              </a:rPr>
              <a:t>پاسخ از راه قیاس</a:t>
            </a:r>
            <a:endParaRPr lang="en-US" sz="2400" b="1" dirty="0">
              <a:solidFill>
                <a:schemeClr val="bg2"/>
              </a:solidFill>
              <a:cs typeface="B Mitra" pitchFamily="2" charset="-78"/>
            </a:endParaRPr>
          </a:p>
        </p:txBody>
      </p:sp>
      <p:sp>
        <p:nvSpPr>
          <p:cNvPr id="12375" name="Rectangle 87"/>
          <p:cNvSpPr>
            <a:spLocks noChangeArrowheads="1"/>
          </p:cNvSpPr>
          <p:nvPr/>
        </p:nvSpPr>
        <p:spPr bwMode="auto">
          <a:xfrm>
            <a:off x="7000892" y="3568700"/>
            <a:ext cx="21431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a-IR" sz="2000" b="1" dirty="0" smtClean="0">
                <a:solidFill>
                  <a:srgbClr val="FF0000"/>
                </a:solidFill>
                <a:latin typeface="Arial Black" pitchFamily="34" charset="0"/>
                <a:cs typeface="B Mitra" pitchFamily="2" charset="-78"/>
              </a:rPr>
              <a:t>مفاهیم ثانوی پیش</a:t>
            </a:r>
          </a:p>
          <a:p>
            <a:pPr algn="ctr"/>
            <a:r>
              <a:rPr lang="fa-IR" sz="2000" b="1" dirty="0" smtClean="0">
                <a:solidFill>
                  <a:srgbClr val="FF0000"/>
                </a:solidFill>
                <a:latin typeface="Arial Black" pitchFamily="34" charset="0"/>
                <a:cs typeface="B Mitra" pitchFamily="2" charset="-78"/>
              </a:rPr>
              <a:t> از 1930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  <a:cs typeface="B Mitra" pitchFamily="2" charset="-78"/>
            </a:endParaRPr>
          </a:p>
        </p:txBody>
      </p:sp>
      <p:grpSp>
        <p:nvGrpSpPr>
          <p:cNvPr id="86" name="Group 80"/>
          <p:cNvGrpSpPr>
            <a:grpSpLocks/>
          </p:cNvGrpSpPr>
          <p:nvPr/>
        </p:nvGrpSpPr>
        <p:grpSpPr bwMode="auto">
          <a:xfrm>
            <a:off x="3719386" y="2455845"/>
            <a:ext cx="2239963" cy="991232"/>
            <a:chOff x="2293" y="3198"/>
            <a:chExt cx="1335" cy="672"/>
          </a:xfrm>
          <a:solidFill>
            <a:srgbClr val="985F14"/>
          </a:solidFill>
        </p:grpSpPr>
        <p:sp>
          <p:nvSpPr>
            <p:cNvPr id="87" name="AutoShape 81"/>
            <p:cNvSpPr>
              <a:spLocks noChangeArrowheads="1"/>
            </p:cNvSpPr>
            <p:nvPr/>
          </p:nvSpPr>
          <p:spPr bwMode="ltGray">
            <a:xfrm>
              <a:off x="2293" y="3198"/>
              <a:ext cx="1335" cy="67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/>
            </a:p>
          </p:txBody>
        </p:sp>
        <p:pic>
          <p:nvPicPr>
            <p:cNvPr id="88" name="Picture 82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3216"/>
              <a:ext cx="386" cy="424"/>
            </a:xfrm>
            <a:prstGeom prst="rect">
              <a:avLst/>
            </a:prstGeom>
            <a:grpFill/>
          </p:spPr>
        </p:pic>
      </p:grpSp>
      <p:sp>
        <p:nvSpPr>
          <p:cNvPr id="89" name="Rectangle 85"/>
          <p:cNvSpPr>
            <a:spLocks noChangeArrowheads="1"/>
          </p:cNvSpPr>
          <p:nvPr/>
        </p:nvSpPr>
        <p:spPr bwMode="auto">
          <a:xfrm>
            <a:off x="3641725" y="2697479"/>
            <a:ext cx="2114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000" b="1" dirty="0" smtClean="0">
                <a:solidFill>
                  <a:schemeClr val="bg2"/>
                </a:solidFill>
                <a:cs typeface="B Mitra" pitchFamily="2" charset="-78"/>
              </a:rPr>
              <a:t>آمایه یا نگرش</a:t>
            </a:r>
            <a:endParaRPr lang="en-US" sz="2000" b="1" dirty="0">
              <a:solidFill>
                <a:schemeClr val="bg2"/>
              </a:solidFill>
              <a:cs typeface="B Mitra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80" y="5555749"/>
            <a:ext cx="230981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938612" y="5784234"/>
            <a:ext cx="1888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solidFill>
                  <a:schemeClr val="bg2"/>
                </a:solidFill>
                <a:cs typeface="B Mitra" pitchFamily="2" charset="-78"/>
              </a:rPr>
              <a:t>جایگشت تداعی</a:t>
            </a:r>
            <a:endParaRPr lang="en-US" sz="2400" b="1" dirty="0">
              <a:solidFill>
                <a:schemeClr val="bg2"/>
              </a:solidFill>
              <a:cs typeface="B Mitra" pitchFamily="2" charset="-7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79513" y="1560274"/>
            <a:ext cx="3484413" cy="80877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135" y="1614761"/>
            <a:ext cx="3404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rgbClr val="FFFF00"/>
                </a:solidFill>
              </a:rPr>
              <a:t>اگر اولین پاسخ به حل مساله نینجامد پاسخ های دیگر به کار می گیریم.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482396"/>
            <a:ext cx="3481882" cy="107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613470"/>
            <a:ext cx="350914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496417"/>
            <a:ext cx="3539873" cy="90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" y="5555748"/>
            <a:ext cx="3489546" cy="102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9135" y="2558091"/>
            <a:ext cx="332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rgbClr val="FFFF00"/>
                </a:solidFill>
              </a:rPr>
              <a:t>حالت سائق حیوان به مقدار زیاد تعیین می کند که چه چیزی برای آن ارضا کننده یا آزاردهنده است.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182" y="3701466"/>
            <a:ext cx="338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rgbClr val="FFFF00"/>
                </a:solidFill>
              </a:rPr>
              <a:t>ما معمولاً به بعضی عناصر یک موقعیت پاسخ می دهیم نه به همه آنها.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729" y="4585914"/>
            <a:ext cx="3539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dirty="0" smtClean="0">
                <a:solidFill>
                  <a:srgbClr val="FFFF00"/>
                </a:solidFill>
              </a:rPr>
              <a:t>نظریه انتقال عناصر همانند یا انتقال آموزش</a:t>
            </a:r>
          </a:p>
          <a:p>
            <a:pPr algn="just" rtl="1"/>
            <a:r>
              <a:rPr lang="fa-IR" dirty="0" smtClean="0">
                <a:solidFill>
                  <a:srgbClr val="FFFF00"/>
                </a:solidFill>
              </a:rPr>
              <a:t>پاسخ ما به موقعیت تازه مشابه پاسخ ما به موقعیت مشابه آن است.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135" y="5608497"/>
            <a:ext cx="332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rgbClr val="FFFF00"/>
                </a:solidFill>
              </a:rPr>
              <a:t>پاسخ های داده شده به یک محرک خاص سرانجام به محرک کاملا متفاوت دیگری داده می شود.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71" grpId="0"/>
      <p:bldP spid="12372" grpId="0"/>
      <p:bldP spid="12373" grpId="0"/>
      <p:bldP spid="89" grpId="0"/>
      <p:bldP spid="25" grpId="0"/>
      <p:bldP spid="7" grpId="0" animBg="1"/>
      <p:bldP spid="8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71875" y="2668588"/>
            <a:ext cx="2095500" cy="2681287"/>
            <a:chOff x="1922" y="1614"/>
            <a:chExt cx="1320" cy="1689"/>
          </a:xfrm>
        </p:grpSpPr>
        <p:sp>
          <p:nvSpPr>
            <p:cNvPr id="30725" name="Freeform 5"/>
            <p:cNvSpPr>
              <a:spLocks/>
            </p:cNvSpPr>
            <p:nvPr/>
          </p:nvSpPr>
          <p:spPr bwMode="gray">
            <a:xfrm>
              <a:off x="1922" y="1875"/>
              <a:ext cx="654" cy="1428"/>
            </a:xfrm>
            <a:custGeom>
              <a:avLst/>
              <a:gdLst>
                <a:gd name="T0" fmla="*/ 1 w 654"/>
                <a:gd name="T1" fmla="*/ 0 h 1428"/>
                <a:gd name="T2" fmla="*/ 117 w 654"/>
                <a:gd name="T3" fmla="*/ 110 h 1428"/>
                <a:gd name="T4" fmla="*/ 117 w 654"/>
                <a:gd name="T5" fmla="*/ 1026 h 1428"/>
                <a:gd name="T6" fmla="*/ 649 w 654"/>
                <a:gd name="T7" fmla="*/ 1241 h 1428"/>
                <a:gd name="T8" fmla="*/ 654 w 654"/>
                <a:gd name="T9" fmla="*/ 1428 h 1428"/>
                <a:gd name="T10" fmla="*/ 0 w 654"/>
                <a:gd name="T11" fmla="*/ 1128 h 1428"/>
                <a:gd name="T12" fmla="*/ 1 w 654"/>
                <a:gd name="T13" fmla="*/ 0 h 14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4"/>
                <a:gd name="T22" fmla="*/ 0 h 1428"/>
                <a:gd name="T23" fmla="*/ 654 w 654"/>
                <a:gd name="T24" fmla="*/ 1428 h 14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4" h="1428">
                  <a:moveTo>
                    <a:pt x="1" y="0"/>
                  </a:moveTo>
                  <a:lnTo>
                    <a:pt x="117" y="110"/>
                  </a:lnTo>
                  <a:lnTo>
                    <a:pt x="117" y="1026"/>
                  </a:lnTo>
                  <a:lnTo>
                    <a:pt x="649" y="1241"/>
                  </a:lnTo>
                  <a:lnTo>
                    <a:pt x="654" y="1428"/>
                  </a:lnTo>
                  <a:lnTo>
                    <a:pt x="0" y="11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a-IR">
                <a:cs typeface="Arial" charset="0"/>
              </a:endParaRPr>
            </a:p>
          </p:txBody>
        </p:sp>
        <p:sp>
          <p:nvSpPr>
            <p:cNvPr id="30726" name="Freeform 6"/>
            <p:cNvSpPr>
              <a:spLocks/>
            </p:cNvSpPr>
            <p:nvPr/>
          </p:nvSpPr>
          <p:spPr bwMode="gray">
            <a:xfrm>
              <a:off x="2571" y="1880"/>
              <a:ext cx="671" cy="1422"/>
            </a:xfrm>
            <a:custGeom>
              <a:avLst/>
              <a:gdLst>
                <a:gd name="T0" fmla="*/ 654 w 671"/>
                <a:gd name="T1" fmla="*/ 0 h 1422"/>
                <a:gd name="T2" fmla="*/ 516 w 671"/>
                <a:gd name="T3" fmla="*/ 111 h 1422"/>
                <a:gd name="T4" fmla="*/ 519 w 671"/>
                <a:gd name="T5" fmla="*/ 1008 h 1422"/>
                <a:gd name="T6" fmla="*/ 0 w 671"/>
                <a:gd name="T7" fmla="*/ 1237 h 1422"/>
                <a:gd name="T8" fmla="*/ 2 w 671"/>
                <a:gd name="T9" fmla="*/ 1422 h 1422"/>
                <a:gd name="T10" fmla="*/ 671 w 671"/>
                <a:gd name="T11" fmla="*/ 1114 h 1422"/>
                <a:gd name="T12" fmla="*/ 654 w 671"/>
                <a:gd name="T13" fmla="*/ 0 h 14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1"/>
                <a:gd name="T22" fmla="*/ 0 h 1422"/>
                <a:gd name="T23" fmla="*/ 671 w 671"/>
                <a:gd name="T24" fmla="*/ 1422 h 14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1" h="1422">
                  <a:moveTo>
                    <a:pt x="654" y="0"/>
                  </a:moveTo>
                  <a:lnTo>
                    <a:pt x="516" y="111"/>
                  </a:lnTo>
                  <a:lnTo>
                    <a:pt x="519" y="1008"/>
                  </a:lnTo>
                  <a:lnTo>
                    <a:pt x="0" y="1237"/>
                  </a:lnTo>
                  <a:lnTo>
                    <a:pt x="2" y="1422"/>
                  </a:lnTo>
                  <a:lnTo>
                    <a:pt x="671" y="1114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a-IR">
                <a:cs typeface="Arial" charset="0"/>
              </a:endParaRPr>
            </a:p>
          </p:txBody>
        </p:sp>
        <p:sp>
          <p:nvSpPr>
            <p:cNvPr id="30727" name="Freeform 7"/>
            <p:cNvSpPr>
              <a:spLocks/>
            </p:cNvSpPr>
            <p:nvPr/>
          </p:nvSpPr>
          <p:spPr bwMode="gray">
            <a:xfrm>
              <a:off x="1923" y="1614"/>
              <a:ext cx="1304" cy="377"/>
            </a:xfrm>
            <a:custGeom>
              <a:avLst/>
              <a:gdLst>
                <a:gd name="T0" fmla="*/ 0 w 1304"/>
                <a:gd name="T1" fmla="*/ 261 h 377"/>
                <a:gd name="T2" fmla="*/ 117 w 1304"/>
                <a:gd name="T3" fmla="*/ 374 h 377"/>
                <a:gd name="T4" fmla="*/ 638 w 1304"/>
                <a:gd name="T5" fmla="*/ 155 h 377"/>
                <a:gd name="T6" fmla="*/ 1164 w 1304"/>
                <a:gd name="T7" fmla="*/ 377 h 377"/>
                <a:gd name="T8" fmla="*/ 1304 w 1304"/>
                <a:gd name="T9" fmla="*/ 266 h 377"/>
                <a:gd name="T10" fmla="*/ 633 w 1304"/>
                <a:gd name="T11" fmla="*/ 0 h 377"/>
                <a:gd name="T12" fmla="*/ 0 w 1304"/>
                <a:gd name="T13" fmla="*/ 261 h 3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04"/>
                <a:gd name="T22" fmla="*/ 0 h 377"/>
                <a:gd name="T23" fmla="*/ 1304 w 1304"/>
                <a:gd name="T24" fmla="*/ 377 h 3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04" h="377">
                  <a:moveTo>
                    <a:pt x="0" y="261"/>
                  </a:moveTo>
                  <a:lnTo>
                    <a:pt x="117" y="374"/>
                  </a:lnTo>
                  <a:lnTo>
                    <a:pt x="638" y="155"/>
                  </a:lnTo>
                  <a:lnTo>
                    <a:pt x="1164" y="377"/>
                  </a:lnTo>
                  <a:lnTo>
                    <a:pt x="1304" y="266"/>
                  </a:lnTo>
                  <a:lnTo>
                    <a:pt x="633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a-IR">
                <a:cs typeface="Arial" charset="0"/>
              </a:endParaRPr>
            </a:p>
          </p:txBody>
        </p:sp>
        <p:sp>
          <p:nvSpPr>
            <p:cNvPr id="30728" name="Freeform 8"/>
            <p:cNvSpPr>
              <a:spLocks/>
            </p:cNvSpPr>
            <p:nvPr/>
          </p:nvSpPr>
          <p:spPr bwMode="gray">
            <a:xfrm>
              <a:off x="2037" y="1768"/>
              <a:ext cx="529" cy="1133"/>
            </a:xfrm>
            <a:custGeom>
              <a:avLst/>
              <a:gdLst>
                <a:gd name="T0" fmla="*/ 2 w 529"/>
                <a:gd name="T1" fmla="*/ 218 h 1133"/>
                <a:gd name="T2" fmla="*/ 0 w 529"/>
                <a:gd name="T3" fmla="*/ 1133 h 1133"/>
                <a:gd name="T4" fmla="*/ 529 w 529"/>
                <a:gd name="T5" fmla="*/ 878 h 1133"/>
                <a:gd name="T6" fmla="*/ 524 w 529"/>
                <a:gd name="T7" fmla="*/ 0 h 1133"/>
                <a:gd name="T8" fmla="*/ 2 w 529"/>
                <a:gd name="T9" fmla="*/ 218 h 1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9"/>
                <a:gd name="T16" fmla="*/ 0 h 1133"/>
                <a:gd name="T17" fmla="*/ 529 w 529"/>
                <a:gd name="T18" fmla="*/ 1133 h 1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9" h="1133">
                  <a:moveTo>
                    <a:pt x="2" y="218"/>
                  </a:moveTo>
                  <a:lnTo>
                    <a:pt x="0" y="1133"/>
                  </a:lnTo>
                  <a:lnTo>
                    <a:pt x="529" y="878"/>
                  </a:lnTo>
                  <a:lnTo>
                    <a:pt x="524" y="0"/>
                  </a:lnTo>
                  <a:lnTo>
                    <a:pt x="2" y="218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a-IR">
                <a:cs typeface="Arial" charset="0"/>
              </a:endParaRPr>
            </a:p>
          </p:txBody>
        </p:sp>
        <p:sp>
          <p:nvSpPr>
            <p:cNvPr id="30729" name="Freeform 9"/>
            <p:cNvSpPr>
              <a:spLocks/>
            </p:cNvSpPr>
            <p:nvPr/>
          </p:nvSpPr>
          <p:spPr bwMode="gray">
            <a:xfrm>
              <a:off x="2562" y="1769"/>
              <a:ext cx="528" cy="1123"/>
            </a:xfrm>
            <a:custGeom>
              <a:avLst/>
              <a:gdLst>
                <a:gd name="T0" fmla="*/ 527 w 528"/>
                <a:gd name="T1" fmla="*/ 222 h 1123"/>
                <a:gd name="T2" fmla="*/ 528 w 528"/>
                <a:gd name="T3" fmla="*/ 1123 h 1123"/>
                <a:gd name="T4" fmla="*/ 0 w 528"/>
                <a:gd name="T5" fmla="*/ 879 h 1123"/>
                <a:gd name="T6" fmla="*/ 0 w 528"/>
                <a:gd name="T7" fmla="*/ 0 h 1123"/>
                <a:gd name="T8" fmla="*/ 527 w 528"/>
                <a:gd name="T9" fmla="*/ 222 h 1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1123"/>
                <a:gd name="T17" fmla="*/ 528 w 528"/>
                <a:gd name="T18" fmla="*/ 1123 h 1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1123">
                  <a:moveTo>
                    <a:pt x="527" y="222"/>
                  </a:moveTo>
                  <a:lnTo>
                    <a:pt x="528" y="1123"/>
                  </a:lnTo>
                  <a:lnTo>
                    <a:pt x="0" y="879"/>
                  </a:lnTo>
                  <a:lnTo>
                    <a:pt x="0" y="0"/>
                  </a:lnTo>
                  <a:lnTo>
                    <a:pt x="527" y="2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a-IR">
                <a:cs typeface="Arial" charset="0"/>
              </a:endParaRPr>
            </a:p>
          </p:txBody>
        </p:sp>
        <p:sp>
          <p:nvSpPr>
            <p:cNvPr id="30730" name="Freeform 10"/>
            <p:cNvSpPr>
              <a:spLocks/>
            </p:cNvSpPr>
            <p:nvPr/>
          </p:nvSpPr>
          <p:spPr bwMode="gray">
            <a:xfrm>
              <a:off x="2034" y="2648"/>
              <a:ext cx="1061" cy="469"/>
            </a:xfrm>
            <a:custGeom>
              <a:avLst/>
              <a:gdLst>
                <a:gd name="T0" fmla="*/ 527 w 1061"/>
                <a:gd name="T1" fmla="*/ 0 h 469"/>
                <a:gd name="T2" fmla="*/ 0 w 1061"/>
                <a:gd name="T3" fmla="*/ 252 h 469"/>
                <a:gd name="T4" fmla="*/ 537 w 1061"/>
                <a:gd name="T5" fmla="*/ 469 h 469"/>
                <a:gd name="T6" fmla="*/ 1061 w 1061"/>
                <a:gd name="T7" fmla="*/ 241 h 469"/>
                <a:gd name="T8" fmla="*/ 527 w 1061"/>
                <a:gd name="T9" fmla="*/ 0 h 4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1"/>
                <a:gd name="T16" fmla="*/ 0 h 469"/>
                <a:gd name="T17" fmla="*/ 1061 w 1061"/>
                <a:gd name="T18" fmla="*/ 469 h 4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1" h="469">
                  <a:moveTo>
                    <a:pt x="527" y="0"/>
                  </a:moveTo>
                  <a:lnTo>
                    <a:pt x="0" y="252"/>
                  </a:lnTo>
                  <a:lnTo>
                    <a:pt x="537" y="469"/>
                  </a:lnTo>
                  <a:lnTo>
                    <a:pt x="1061" y="241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a-IR">
                <a:cs typeface="Arial" charset="0"/>
              </a:endParaRPr>
            </a:p>
          </p:txBody>
        </p:sp>
      </p:grpSp>
      <p:sp>
        <p:nvSpPr>
          <p:cNvPr id="30731" name="Line 11"/>
          <p:cNvSpPr>
            <a:spLocks noChangeShapeType="1"/>
          </p:cNvSpPr>
          <p:nvPr/>
        </p:nvSpPr>
        <p:spPr bwMode="auto">
          <a:xfrm flipV="1">
            <a:off x="2699792" y="4853276"/>
            <a:ext cx="872083" cy="591948"/>
          </a:xfrm>
          <a:prstGeom prst="line">
            <a:avLst/>
          </a:prstGeom>
          <a:noFill/>
          <a:ln w="12700">
            <a:solidFill>
              <a:srgbClr val="9770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 flipH="1" flipV="1">
            <a:off x="5667376" y="4853275"/>
            <a:ext cx="848840" cy="496599"/>
          </a:xfrm>
          <a:prstGeom prst="line">
            <a:avLst/>
          </a:prstGeom>
          <a:noFill/>
          <a:ln w="12700">
            <a:solidFill>
              <a:srgbClr val="9770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 flipV="1">
            <a:off x="5641976" y="2564903"/>
            <a:ext cx="586630" cy="522781"/>
          </a:xfrm>
          <a:prstGeom prst="line">
            <a:avLst/>
          </a:prstGeom>
          <a:noFill/>
          <a:ln w="12700">
            <a:solidFill>
              <a:srgbClr val="9770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H="1" flipV="1">
            <a:off x="2873672" y="2492895"/>
            <a:ext cx="704551" cy="588441"/>
          </a:xfrm>
          <a:prstGeom prst="line">
            <a:avLst/>
          </a:prstGeom>
          <a:noFill/>
          <a:ln w="12700">
            <a:solidFill>
              <a:srgbClr val="9770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a-IR"/>
          </a:p>
        </p:txBody>
      </p:sp>
      <p:pic>
        <p:nvPicPr>
          <p:cNvPr id="30735" name="Picture 15" descr="light_shadow"/>
          <p:cNvPicPr>
            <a:picLocks noChangeAspect="1" noChangeArrowheads="1"/>
          </p:cNvPicPr>
          <p:nvPr/>
        </p:nvPicPr>
        <p:blipFill>
          <a:blip r:embed="rId2">
            <a:lum bright="-78000" contrast="-78000"/>
          </a:blip>
          <a:srcRect/>
          <a:stretch>
            <a:fillRect/>
          </a:stretch>
        </p:blipFill>
        <p:spPr bwMode="gray">
          <a:xfrm>
            <a:off x="3975100" y="4568825"/>
            <a:ext cx="12160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16" descr="circuler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>
            <a:off x="3833813" y="3309938"/>
            <a:ext cx="147955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8145" name="Oval 17"/>
          <p:cNvSpPr>
            <a:spLocks noChangeArrowheads="1"/>
          </p:cNvSpPr>
          <p:nvPr/>
        </p:nvSpPr>
        <p:spPr bwMode="gray">
          <a:xfrm>
            <a:off x="3833812" y="3309938"/>
            <a:ext cx="1468439" cy="1484312"/>
          </a:xfrm>
          <a:prstGeom prst="ellipse">
            <a:avLst/>
          </a:prstGeom>
          <a:gradFill rotWithShape="1">
            <a:gsLst>
              <a:gs pos="0">
                <a:srgbClr val="004B66">
                  <a:alpha val="89999"/>
                </a:srgbClr>
              </a:gs>
              <a:gs pos="50000">
                <a:srgbClr val="6AC1FC">
                  <a:alpha val="55000"/>
                </a:srgbClr>
              </a:gs>
              <a:gs pos="100000">
                <a:srgbClr val="004B66">
                  <a:alpha val="89999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0740" name="Freeform 18"/>
          <p:cNvSpPr>
            <a:spLocks/>
          </p:cNvSpPr>
          <p:nvPr/>
        </p:nvSpPr>
        <p:spPr bwMode="ltGray">
          <a:xfrm>
            <a:off x="3986213" y="3340100"/>
            <a:ext cx="1154112" cy="514350"/>
          </a:xfrm>
          <a:custGeom>
            <a:avLst/>
            <a:gdLst>
              <a:gd name="T0" fmla="*/ 1136640 w 1321"/>
              <a:gd name="T1" fmla="*/ 289683 h 712"/>
              <a:gd name="T2" fmla="*/ 1150618 w 1321"/>
              <a:gd name="T3" fmla="*/ 319302 h 712"/>
              <a:gd name="T4" fmla="*/ 1154113 w 1321"/>
              <a:gd name="T5" fmla="*/ 347475 h 712"/>
              <a:gd name="T6" fmla="*/ 1148871 w 1321"/>
              <a:gd name="T7" fmla="*/ 372759 h 712"/>
              <a:gd name="T8" fmla="*/ 1134019 w 1321"/>
              <a:gd name="T9" fmla="*/ 397321 h 712"/>
              <a:gd name="T10" fmla="*/ 1111303 w 1321"/>
              <a:gd name="T11" fmla="*/ 418271 h 712"/>
              <a:gd name="T12" fmla="*/ 1082472 w 1321"/>
              <a:gd name="T13" fmla="*/ 436331 h 712"/>
              <a:gd name="T14" fmla="*/ 1044905 w 1321"/>
              <a:gd name="T15" fmla="*/ 453668 h 712"/>
              <a:gd name="T16" fmla="*/ 1002095 w 1321"/>
              <a:gd name="T17" fmla="*/ 468839 h 712"/>
              <a:gd name="T18" fmla="*/ 954044 w 1321"/>
              <a:gd name="T19" fmla="*/ 481842 h 712"/>
              <a:gd name="T20" fmla="*/ 900750 w 1321"/>
              <a:gd name="T21" fmla="*/ 493400 h 712"/>
              <a:gd name="T22" fmla="*/ 844835 w 1321"/>
              <a:gd name="T23" fmla="*/ 501347 h 712"/>
              <a:gd name="T24" fmla="*/ 782805 w 1321"/>
              <a:gd name="T25" fmla="*/ 508571 h 712"/>
              <a:gd name="T26" fmla="*/ 719901 w 1321"/>
              <a:gd name="T27" fmla="*/ 512905 h 712"/>
              <a:gd name="T28" fmla="*/ 694565 w 1321"/>
              <a:gd name="T29" fmla="*/ 514350 h 712"/>
              <a:gd name="T30" fmla="*/ 415865 w 1321"/>
              <a:gd name="T31" fmla="*/ 514350 h 712"/>
              <a:gd name="T32" fmla="*/ 412370 w 1321"/>
              <a:gd name="T33" fmla="*/ 514350 h 712"/>
              <a:gd name="T34" fmla="*/ 357329 w 1321"/>
              <a:gd name="T35" fmla="*/ 511460 h 712"/>
              <a:gd name="T36" fmla="*/ 304036 w 1321"/>
              <a:gd name="T37" fmla="*/ 508571 h 712"/>
              <a:gd name="T38" fmla="*/ 253363 w 1321"/>
              <a:gd name="T39" fmla="*/ 502792 h 712"/>
              <a:gd name="T40" fmla="*/ 205312 w 1321"/>
              <a:gd name="T41" fmla="*/ 497735 h 712"/>
              <a:gd name="T42" fmla="*/ 162502 w 1321"/>
              <a:gd name="T43" fmla="*/ 489066 h 712"/>
              <a:gd name="T44" fmla="*/ 123187 w 1321"/>
              <a:gd name="T45" fmla="*/ 478952 h 712"/>
              <a:gd name="T46" fmla="*/ 89114 w 1321"/>
              <a:gd name="T47" fmla="*/ 468116 h 712"/>
              <a:gd name="T48" fmla="*/ 58536 w 1321"/>
              <a:gd name="T49" fmla="*/ 455113 h 712"/>
              <a:gd name="T50" fmla="*/ 34073 w 1321"/>
              <a:gd name="T51" fmla="*/ 439220 h 712"/>
              <a:gd name="T52" fmla="*/ 15726 w 1321"/>
              <a:gd name="T53" fmla="*/ 421160 h 712"/>
              <a:gd name="T54" fmla="*/ 5242 w 1321"/>
              <a:gd name="T55" fmla="*/ 400211 h 712"/>
              <a:gd name="T56" fmla="*/ 0 w 1321"/>
              <a:gd name="T57" fmla="*/ 378539 h 712"/>
              <a:gd name="T58" fmla="*/ 0 w 1321"/>
              <a:gd name="T59" fmla="*/ 375649 h 712"/>
              <a:gd name="T60" fmla="*/ 3495 w 1321"/>
              <a:gd name="T61" fmla="*/ 351810 h 712"/>
              <a:gd name="T62" fmla="*/ 13979 w 1321"/>
              <a:gd name="T63" fmla="*/ 322191 h 712"/>
              <a:gd name="T64" fmla="*/ 44557 w 1321"/>
              <a:gd name="T65" fmla="*/ 267289 h 712"/>
              <a:gd name="T66" fmla="*/ 82125 w 1321"/>
              <a:gd name="T67" fmla="*/ 215998 h 712"/>
              <a:gd name="T68" fmla="*/ 128429 w 1321"/>
              <a:gd name="T69" fmla="*/ 169764 h 712"/>
              <a:gd name="T70" fmla="*/ 178228 w 1321"/>
              <a:gd name="T71" fmla="*/ 127143 h 712"/>
              <a:gd name="T72" fmla="*/ 235890 w 1321"/>
              <a:gd name="T73" fmla="*/ 90300 h 712"/>
              <a:gd name="T74" fmla="*/ 297920 w 1321"/>
              <a:gd name="T75" fmla="*/ 59237 h 712"/>
              <a:gd name="T76" fmla="*/ 362571 w 1321"/>
              <a:gd name="T77" fmla="*/ 33953 h 712"/>
              <a:gd name="T78" fmla="*/ 434212 w 1321"/>
              <a:gd name="T79" fmla="*/ 15170 h 712"/>
              <a:gd name="T80" fmla="*/ 507600 w 1321"/>
              <a:gd name="T81" fmla="*/ 4334 h 712"/>
              <a:gd name="T82" fmla="*/ 582735 w 1321"/>
              <a:gd name="T83" fmla="*/ 0 h 712"/>
              <a:gd name="T84" fmla="*/ 582735 w 1321"/>
              <a:gd name="T85" fmla="*/ 0 h 712"/>
              <a:gd name="T86" fmla="*/ 663113 w 1321"/>
              <a:gd name="T87" fmla="*/ 4334 h 712"/>
              <a:gd name="T88" fmla="*/ 739995 w 1321"/>
              <a:gd name="T89" fmla="*/ 16615 h 712"/>
              <a:gd name="T90" fmla="*/ 814257 w 1321"/>
              <a:gd name="T91" fmla="*/ 38287 h 712"/>
              <a:gd name="T92" fmla="*/ 882403 w 1321"/>
              <a:gd name="T93" fmla="*/ 65016 h 712"/>
              <a:gd name="T94" fmla="*/ 945307 w 1321"/>
              <a:gd name="T95" fmla="*/ 98969 h 712"/>
              <a:gd name="T96" fmla="*/ 1003842 w 1321"/>
              <a:gd name="T97" fmla="*/ 140146 h 712"/>
              <a:gd name="T98" fmla="*/ 1055389 w 1321"/>
              <a:gd name="T99" fmla="*/ 184935 h 712"/>
              <a:gd name="T100" fmla="*/ 1099072 w 1321"/>
              <a:gd name="T101" fmla="*/ 234781 h 712"/>
              <a:gd name="T102" fmla="*/ 1136640 w 1321"/>
              <a:gd name="T103" fmla="*/ 289683 h 712"/>
              <a:gd name="T104" fmla="*/ 1136640 w 1321"/>
              <a:gd name="T105" fmla="*/ 289683 h 71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21"/>
              <a:gd name="T160" fmla="*/ 0 h 712"/>
              <a:gd name="T161" fmla="*/ 1321 w 1321"/>
              <a:gd name="T162" fmla="*/ 712 h 71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71B9DD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fa-IR">
              <a:cs typeface="Arial" charset="0"/>
            </a:endParaRPr>
          </a:p>
        </p:txBody>
      </p:sp>
      <p:sp>
        <p:nvSpPr>
          <p:cNvPr id="30748" name="Text Box 29"/>
          <p:cNvSpPr txBox="1">
            <a:spLocks noChangeArrowheads="1"/>
          </p:cNvSpPr>
          <p:nvPr/>
        </p:nvSpPr>
        <p:spPr bwMode="auto">
          <a:xfrm>
            <a:off x="4035824" y="3714752"/>
            <a:ext cx="1093569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fa-IR" sz="1600" b="1" dirty="0" smtClean="0">
                <a:solidFill>
                  <a:srgbClr val="000000"/>
                </a:solidFill>
                <a:cs typeface="Arial" charset="0"/>
              </a:rPr>
              <a:t>ثرندایک پس </a:t>
            </a:r>
          </a:p>
          <a:p>
            <a:pPr algn="ctr" eaLnBrk="0" hangingPunct="0"/>
            <a:r>
              <a:rPr lang="fa-IR" sz="1600" b="1" dirty="0" smtClean="0">
                <a:solidFill>
                  <a:srgbClr val="000000"/>
                </a:solidFill>
                <a:cs typeface="Arial" charset="0"/>
              </a:rPr>
              <a:t>از 1930</a:t>
            </a:r>
            <a:endParaRPr lang="en-US" sz="16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7224" y="214290"/>
            <a:ext cx="6715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Thorndike</a:t>
            </a:r>
            <a:endParaRPr lang="fa-IR" sz="3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FF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4" y="1305978"/>
            <a:ext cx="147002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74" y="5033168"/>
            <a:ext cx="147002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8" y="5040436"/>
            <a:ext cx="147002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AEAEAE">
                  <a:alpha val="56078"/>
                </a:srgbClr>
              </a:clrFrom>
              <a:clrTo>
                <a:srgbClr val="AEAEAE">
                  <a:alpha val="0"/>
                </a:srgbClr>
              </a:clrTo>
            </a:clrChange>
            <a:duotone>
              <a:prstClr val="black"/>
              <a:srgbClr val="ACECC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59" y="1396999"/>
            <a:ext cx="147002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98151" y="1814401"/>
            <a:ext cx="1488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smtClean="0">
                <a:solidFill>
                  <a:srgbClr val="000000"/>
                </a:solidFill>
              </a:rPr>
              <a:t>قانون تمرین تجدید نظر شده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7529" y="1702394"/>
            <a:ext cx="12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smtClean="0">
                <a:solidFill>
                  <a:srgbClr val="000000"/>
                </a:solidFill>
              </a:rPr>
              <a:t>قانون اثر تجدید نظر شده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5445224"/>
            <a:ext cx="118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smtClean="0">
                <a:solidFill>
                  <a:srgbClr val="000000"/>
                </a:solidFill>
              </a:rPr>
              <a:t>تعلق پذیری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30735" y="5589070"/>
            <a:ext cx="1137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 smtClean="0">
                <a:solidFill>
                  <a:srgbClr val="000000"/>
                </a:solidFill>
              </a:rPr>
              <a:t>گسترش اثر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660232" y="2878136"/>
            <a:ext cx="2232248" cy="83661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2967831"/>
            <a:ext cx="201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dirty="0" smtClean="0">
                <a:solidFill>
                  <a:srgbClr val="FFFF00"/>
                </a:solidFill>
              </a:rPr>
              <a:t>تکرار صرف الزاماً به تحکیم پاسخ نمی دهد.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5" y="2794000"/>
            <a:ext cx="2243137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0204" y="2826293"/>
            <a:ext cx="21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rgbClr val="FFFF00"/>
                </a:solidFill>
              </a:rPr>
              <a:t>پاداش ها پیوندها را تقویت می کنند. اما تنبیه...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47" y="5589070"/>
            <a:ext cx="3128821" cy="103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6905" y="5629890"/>
            <a:ext cx="300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dirty="0" smtClean="0">
                <a:solidFill>
                  <a:srgbClr val="FFFF00"/>
                </a:solidFill>
              </a:rPr>
              <a:t>اگر عناصر یک تداعی به گونه ای به هم تعلق داشته باشند بهتر یادگرفته و یادآوری می شوند.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80204" y="4149080"/>
            <a:ext cx="2982095" cy="90551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068" y="4152701"/>
            <a:ext cx="2906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dirty="0" smtClean="0">
                <a:solidFill>
                  <a:srgbClr val="FFFF00"/>
                </a:solidFill>
              </a:rPr>
              <a:t>وضع خشنود کننده احتمال بازگشت پاسخ های مجاور پاسخ تقویت شده را نیز افزایش می دهد.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3EDC4-7ACA-4B8D-A17E-392DE6DE953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decel="10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decel="100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decel="100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9" grpId="0"/>
      <p:bldP spid="9" grpId="1"/>
      <p:bldP spid="10" grpId="0"/>
      <p:bldP spid="10" grpId="1"/>
      <p:bldP spid="11" grpId="0" animBg="1"/>
      <p:bldP spid="11" grpId="1" animBg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gray">
          <a:xfrm>
            <a:off x="0" y="2733675"/>
            <a:ext cx="9144000" cy="677863"/>
          </a:xfrm>
          <a:prstGeom prst="rect">
            <a:avLst/>
          </a:prstGeom>
          <a:solidFill>
            <a:srgbClr val="C0C0C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a-IR">
              <a:cs typeface="Arial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gray">
          <a:xfrm>
            <a:off x="0" y="3714750"/>
            <a:ext cx="9144000" cy="730250"/>
          </a:xfrm>
          <a:prstGeom prst="rect">
            <a:avLst/>
          </a:prstGeom>
          <a:solidFill>
            <a:srgbClr val="EAEAEA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a-IR">
              <a:cs typeface="Arial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1459809" y="5543480"/>
            <a:ext cx="681357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Mitra" pitchFamily="2" charset="-78"/>
              </a:rPr>
              <a:t>کاربردهای آموزشی نظریه ثرندایک</a:t>
            </a:r>
            <a:endParaRPr lang="en-US" sz="2800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28678" name="AutoShape 7"/>
          <p:cNvSpPr>
            <a:spLocks noChangeArrowheads="1"/>
          </p:cNvSpPr>
          <p:nvPr/>
        </p:nvSpPr>
        <p:spPr bwMode="gray">
          <a:xfrm>
            <a:off x="3414713" y="1724025"/>
            <a:ext cx="2497137" cy="1985963"/>
          </a:xfrm>
          <a:prstGeom prst="diamond">
            <a:avLst/>
          </a:prstGeom>
          <a:solidFill>
            <a:srgbClr val="F8F8F8"/>
          </a:solidFill>
          <a:ln w="9525">
            <a:miter lim="800000"/>
            <a:headEnd/>
            <a:tailEnd/>
          </a:ln>
          <a:scene3d>
            <a:camera prst="legacyObliqueBottom">
              <a:rot lat="20099996" lon="0" rev="0"/>
            </a:camera>
            <a:lightRig rig="legacyNormal2" dir="t"/>
          </a:scene3d>
          <a:sp3d extrusionH="163500" prstMaterial="legacyPlastic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fa-IR">
              <a:cs typeface="Arial" charset="0"/>
            </a:endParaRPr>
          </a:p>
        </p:txBody>
      </p:sp>
      <p:sp>
        <p:nvSpPr>
          <p:cNvPr id="28679" name="AutoShape 8"/>
          <p:cNvSpPr>
            <a:spLocks noChangeArrowheads="1"/>
          </p:cNvSpPr>
          <p:nvPr/>
        </p:nvSpPr>
        <p:spPr bwMode="gray">
          <a:xfrm>
            <a:off x="2157413" y="2606675"/>
            <a:ext cx="2497137" cy="1985963"/>
          </a:xfrm>
          <a:prstGeom prst="diamond">
            <a:avLst/>
          </a:prstGeom>
          <a:solidFill>
            <a:srgbClr val="F8F8F8"/>
          </a:solidFill>
          <a:ln w="9525">
            <a:miter lim="800000"/>
            <a:headEnd/>
            <a:tailEnd/>
          </a:ln>
          <a:scene3d>
            <a:camera prst="legacyObliqueBottom">
              <a:rot lat="20099996" lon="0" rev="0"/>
            </a:camera>
            <a:lightRig rig="legacyFlat2" dir="t"/>
          </a:scene3d>
          <a:sp3d extrusionH="163500" prstMaterial="legacyPlastic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fa-IR">
              <a:cs typeface="Arial" charset="0"/>
            </a:endParaRPr>
          </a:p>
        </p:txBody>
      </p:sp>
      <p:sp>
        <p:nvSpPr>
          <p:cNvPr id="28680" name="AutoShape 9"/>
          <p:cNvSpPr>
            <a:spLocks noChangeArrowheads="1"/>
          </p:cNvSpPr>
          <p:nvPr/>
        </p:nvSpPr>
        <p:spPr bwMode="gray">
          <a:xfrm>
            <a:off x="4668838" y="2606675"/>
            <a:ext cx="2497137" cy="1985963"/>
          </a:xfrm>
          <a:prstGeom prst="diamond">
            <a:avLst/>
          </a:prstGeom>
          <a:solidFill>
            <a:srgbClr val="F8F8F8"/>
          </a:solidFill>
          <a:ln w="9525">
            <a:miter lim="800000"/>
            <a:headEnd/>
            <a:tailEnd/>
          </a:ln>
          <a:scene3d>
            <a:camera prst="legacyObliqueBottom">
              <a:rot lat="20099996" lon="0" rev="0"/>
            </a:camera>
            <a:lightRig rig="legacyFlat2" dir="t"/>
          </a:scene3d>
          <a:sp3d extrusionH="163500" prstMaterial="legacyPlastic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fa-IR">
              <a:cs typeface="Arial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403600" y="1506538"/>
            <a:ext cx="2497138" cy="1985962"/>
            <a:chOff x="2144" y="949"/>
            <a:chExt cx="1573" cy="1251"/>
          </a:xfrm>
        </p:grpSpPr>
        <p:sp>
          <p:nvSpPr>
            <p:cNvPr id="28682" name="AutoShape 11"/>
            <p:cNvSpPr>
              <a:spLocks noChangeArrowheads="1"/>
            </p:cNvSpPr>
            <p:nvPr/>
          </p:nvSpPr>
          <p:spPr bwMode="gray">
            <a:xfrm>
              <a:off x="2144" y="949"/>
              <a:ext cx="1573" cy="1251"/>
            </a:xfrm>
            <a:prstGeom prst="diamond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ObliqueBottom">
                <a:rot lat="20099996" lon="0" rev="0"/>
              </a:camera>
              <a:lightRig rig="legacyFlat2" dir="t"/>
            </a:scene3d>
            <a:sp3d extrusionH="163500" prstMaterial="legacyPlastic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fa-IR">
                <a:cs typeface="Arial" charset="0"/>
              </a:endParaRPr>
            </a:p>
          </p:txBody>
        </p:sp>
        <p:sp>
          <p:nvSpPr>
            <p:cNvPr id="28683" name="Line 12"/>
            <p:cNvSpPr>
              <a:spLocks noChangeShapeType="1"/>
            </p:cNvSpPr>
            <p:nvPr/>
          </p:nvSpPr>
          <p:spPr bwMode="gray">
            <a:xfrm>
              <a:off x="2144" y="1575"/>
              <a:ext cx="787" cy="433"/>
            </a:xfrm>
            <a:prstGeom prst="line">
              <a:avLst/>
            </a:prstGeom>
            <a:noFill/>
            <a:ln w="6350">
              <a:solidFill>
                <a:srgbClr val="FFFFFF">
                  <a:alpha val="30196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fa-IR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146300" y="2417763"/>
            <a:ext cx="2497138" cy="1985962"/>
            <a:chOff x="1352" y="1684"/>
            <a:chExt cx="1573" cy="1251"/>
          </a:xfrm>
        </p:grpSpPr>
        <p:sp>
          <p:nvSpPr>
            <p:cNvPr id="28685" name="AutoShape 14"/>
            <p:cNvSpPr>
              <a:spLocks noChangeArrowheads="1"/>
            </p:cNvSpPr>
            <p:nvPr/>
          </p:nvSpPr>
          <p:spPr bwMode="gray">
            <a:xfrm>
              <a:off x="1352" y="1684"/>
              <a:ext cx="1573" cy="1251"/>
            </a:xfrm>
            <a:prstGeom prst="diamond">
              <a:avLst/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ObliqueBottom">
                <a:rot lat="20099996" lon="0" rev="0"/>
              </a:camera>
              <a:lightRig rig="legacyNormal2" dir="t"/>
            </a:scene3d>
            <a:sp3d extrusionH="163500" prstMaterial="legacyPlastic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fa-IR">
                <a:cs typeface="Arial" charset="0"/>
              </a:endParaRPr>
            </a:p>
          </p:txBody>
        </p:sp>
        <p:sp>
          <p:nvSpPr>
            <p:cNvPr id="28686" name="Line 15"/>
            <p:cNvSpPr>
              <a:spLocks noChangeShapeType="1"/>
            </p:cNvSpPr>
            <p:nvPr/>
          </p:nvSpPr>
          <p:spPr bwMode="gray">
            <a:xfrm>
              <a:off x="1355" y="2307"/>
              <a:ext cx="787" cy="433"/>
            </a:xfrm>
            <a:prstGeom prst="line">
              <a:avLst/>
            </a:prstGeom>
            <a:noFill/>
            <a:ln w="6350">
              <a:solidFill>
                <a:srgbClr val="FFFFFF">
                  <a:alpha val="30196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fa-IR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657725" y="2417763"/>
            <a:ext cx="2497138" cy="1985962"/>
            <a:chOff x="2934" y="1684"/>
            <a:chExt cx="1573" cy="1251"/>
          </a:xfrm>
        </p:grpSpPr>
        <p:sp>
          <p:nvSpPr>
            <p:cNvPr id="28688" name="AutoShape 17"/>
            <p:cNvSpPr>
              <a:spLocks noChangeArrowheads="1"/>
            </p:cNvSpPr>
            <p:nvPr/>
          </p:nvSpPr>
          <p:spPr bwMode="gray">
            <a:xfrm>
              <a:off x="2934" y="1684"/>
              <a:ext cx="1573" cy="1251"/>
            </a:xfrm>
            <a:prstGeom prst="diamond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ObliqueBottom">
                <a:rot lat="20099996" lon="0" rev="0"/>
              </a:camera>
              <a:lightRig rig="legacyNormal2" dir="t"/>
            </a:scene3d>
            <a:sp3d extrusionH="163500" prstMaterial="legacyPlastic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fa-IR">
                <a:cs typeface="Arial" charset="0"/>
              </a:endParaRPr>
            </a:p>
          </p:txBody>
        </p:sp>
        <p:sp>
          <p:nvSpPr>
            <p:cNvPr id="28689" name="Line 18"/>
            <p:cNvSpPr>
              <a:spLocks noChangeShapeType="1"/>
            </p:cNvSpPr>
            <p:nvPr/>
          </p:nvSpPr>
          <p:spPr bwMode="gray">
            <a:xfrm>
              <a:off x="2941" y="2308"/>
              <a:ext cx="787" cy="433"/>
            </a:xfrm>
            <a:prstGeom prst="line">
              <a:avLst/>
            </a:prstGeom>
            <a:noFill/>
            <a:ln w="6350">
              <a:solidFill>
                <a:srgbClr val="FFFFFF">
                  <a:alpha val="30196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fa-IR"/>
            </a:p>
          </p:txBody>
        </p:sp>
      </p:grpSp>
      <p:sp>
        <p:nvSpPr>
          <p:cNvPr id="46" name="Text Box 19"/>
          <p:cNvSpPr txBox="1">
            <a:spLocks noChangeArrowheads="1"/>
          </p:cNvSpPr>
          <p:nvPr/>
        </p:nvSpPr>
        <p:spPr bwMode="gray">
          <a:xfrm>
            <a:off x="3714757" y="2214554"/>
            <a:ext cx="1857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96969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a-IR" sz="2400" b="1" dirty="0" smtClean="0">
                <a:solidFill>
                  <a:srgbClr val="FFFFFF"/>
                </a:solidFill>
                <a:cs typeface="B Mitra" pitchFamily="2" charset="-78"/>
              </a:rPr>
              <a:t>اصول تدریس</a:t>
            </a:r>
            <a:endParaRPr lang="en-US" sz="2400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gray">
          <a:xfrm>
            <a:off x="2428129" y="3072606"/>
            <a:ext cx="1857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969696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a-IR" sz="2400" b="1" dirty="0" smtClean="0">
                <a:solidFill>
                  <a:srgbClr val="F8F8F8"/>
                </a:solidFill>
                <a:cs typeface="B Mitra" pitchFamily="2" charset="-78"/>
              </a:rPr>
              <a:t>انتقال</a:t>
            </a:r>
            <a:endParaRPr lang="en-US" sz="2400" b="1" dirty="0">
              <a:solidFill>
                <a:srgbClr val="F8F8F8"/>
              </a:solidFill>
              <a:cs typeface="B Mitra" pitchFamily="2" charset="-78"/>
            </a:endParaRPr>
          </a:p>
        </p:txBody>
      </p:sp>
      <p:sp>
        <p:nvSpPr>
          <p:cNvPr id="48" name="Text Box 21"/>
          <p:cNvSpPr txBox="1">
            <a:spLocks noChangeArrowheads="1"/>
          </p:cNvSpPr>
          <p:nvPr/>
        </p:nvSpPr>
        <p:spPr bwMode="gray">
          <a:xfrm>
            <a:off x="4866599" y="2996039"/>
            <a:ext cx="20682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969696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a-IR" sz="2400" b="1" dirty="0" smtClean="0">
                <a:solidFill>
                  <a:srgbClr val="FFFFFF"/>
                </a:solidFill>
                <a:cs typeface="B Mitra" pitchFamily="2" charset="-78"/>
              </a:rPr>
              <a:t>توالی برنامه درسی</a:t>
            </a:r>
            <a:endParaRPr lang="en-US" sz="24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28700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714348" y="260649"/>
            <a:ext cx="7773987" cy="810898"/>
          </a:xfrm>
          <a:noFill/>
          <a:ln/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Thorndike</a:t>
            </a:r>
            <a:r>
              <a:rPr lang="fa-IR" sz="3200" dirty="0" smtClean="0">
                <a:solidFill>
                  <a:srgbClr val="0070C0"/>
                </a:solidFill>
              </a:rPr>
              <a:t/>
            </a:r>
            <a:br>
              <a:rPr lang="fa-IR" sz="3200" dirty="0" smtClean="0">
                <a:solidFill>
                  <a:srgbClr val="0070C0"/>
                </a:solidFill>
              </a:rPr>
            </a:b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043" y="3695874"/>
            <a:ext cx="253047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3599656"/>
            <a:ext cx="2524125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65259" y="4017640"/>
            <a:ext cx="161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 smtClean="0">
                <a:solidFill>
                  <a:srgbClr val="FFFFFF"/>
                </a:solidFill>
                <a:cs typeface="B Mitra" pitchFamily="2" charset="-78"/>
              </a:rPr>
              <a:t>انضباط ذهنی</a:t>
            </a:r>
            <a:endParaRPr lang="en-US" sz="24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EBB2-B4BC-404C-935D-0741AE1F407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06450" y="1862138"/>
            <a:ext cx="752633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buClr>
                <a:srgbClr val="963D00"/>
              </a:buClr>
              <a:tabLst>
                <a:tab pos="4460875" algn="l"/>
              </a:tabLst>
            </a:pPr>
            <a:r>
              <a:rPr lang="en-US" sz="2800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8C9484">
                        <a:tint val="40000"/>
                        <a:satMod val="250000"/>
                      </a:srgbClr>
                    </a:gs>
                    <a:gs pos="9000">
                      <a:srgbClr val="8C9484">
                        <a:tint val="52000"/>
                        <a:satMod val="300000"/>
                      </a:srgbClr>
                    </a:gs>
                    <a:gs pos="50000">
                      <a:srgbClr val="8C9484">
                        <a:shade val="20000"/>
                        <a:satMod val="300000"/>
                      </a:srgbClr>
                    </a:gs>
                    <a:gs pos="79000">
                      <a:srgbClr val="8C9484">
                        <a:tint val="52000"/>
                        <a:satMod val="300000"/>
                      </a:srgbClr>
                    </a:gs>
                    <a:gs pos="100000">
                      <a:srgbClr val="8C948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B Mitra" pitchFamily="2" charset="-78"/>
              </a:rPr>
              <a:t> </a:t>
            </a:r>
            <a:r>
              <a:rPr lang="fa-IR" sz="3200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B Mitra" pitchFamily="2" charset="-78"/>
              </a:rPr>
              <a:t>اصول تدریس</a:t>
            </a:r>
            <a:endParaRPr lang="en-US" sz="3200" b="1" dirty="0">
              <a:ln w="10541" cmpd="sng">
                <a:solidFill>
                  <a:srgbClr val="8C9484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gray">
          <a:xfrm>
            <a:off x="1114425" y="3228975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80%</a:t>
            </a: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gray">
          <a:xfrm>
            <a:off x="2643188" y="4405313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30%</a:t>
            </a:r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gray">
          <a:xfrm>
            <a:off x="0" y="2970210"/>
            <a:ext cx="8715404" cy="673104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 dirty="0">
              <a:solidFill>
                <a:srgbClr val="B2B9AF"/>
              </a:solidFill>
            </a:endParaRPr>
          </a:p>
        </p:txBody>
      </p: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8101592" y="2944622"/>
            <a:ext cx="642942" cy="714380"/>
            <a:chOff x="2959" y="1568"/>
            <a:chExt cx="454" cy="480"/>
          </a:xfrm>
        </p:grpSpPr>
        <p:grpSp>
          <p:nvGrpSpPr>
            <p:cNvPr id="13339" name="Group 27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0" name="Picture 28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1" name="Picture 29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42" name="Oval 30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hlink">
                      <a:alpha val="55000"/>
                    </a:schemeClr>
                  </a:gs>
                  <a:gs pos="10000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43" name="Picture 31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45" name="AutoShape 33"/>
          <p:cNvSpPr>
            <a:spLocks noChangeArrowheads="1"/>
          </p:cNvSpPr>
          <p:nvPr/>
        </p:nvSpPr>
        <p:spPr bwMode="gray">
          <a:xfrm>
            <a:off x="-19724" y="3709988"/>
            <a:ext cx="8735128" cy="719144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 dirty="0">
              <a:solidFill>
                <a:srgbClr val="B2B9AF"/>
              </a:solidFill>
            </a:endParaRPr>
          </a:p>
        </p:txBody>
      </p: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8105927" y="3714752"/>
            <a:ext cx="642909" cy="785818"/>
            <a:chOff x="2959" y="1568"/>
            <a:chExt cx="454" cy="480"/>
          </a:xfrm>
        </p:grpSpPr>
        <p:grpSp>
          <p:nvGrpSpPr>
            <p:cNvPr id="13347" name="Group 35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8" name="Picture 36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9" name="Picture 37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0" name="Oval 38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folHlink">
                      <a:alpha val="55000"/>
                    </a:schemeClr>
                  </a:gs>
                  <a:gs pos="10000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1" name="Picture 39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53" name="AutoShape 41"/>
          <p:cNvSpPr>
            <a:spLocks noChangeArrowheads="1"/>
          </p:cNvSpPr>
          <p:nvPr/>
        </p:nvSpPr>
        <p:spPr bwMode="gray">
          <a:xfrm>
            <a:off x="0" y="4500570"/>
            <a:ext cx="8715404" cy="642942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54" name="Group 42"/>
          <p:cNvGrpSpPr>
            <a:grpSpLocks/>
          </p:cNvGrpSpPr>
          <p:nvPr/>
        </p:nvGrpSpPr>
        <p:grpSpPr bwMode="auto">
          <a:xfrm>
            <a:off x="8186129" y="4491568"/>
            <a:ext cx="642942" cy="695330"/>
            <a:chOff x="2959" y="1568"/>
            <a:chExt cx="454" cy="480"/>
          </a:xfrm>
        </p:grpSpPr>
        <p:grpSp>
          <p:nvGrpSpPr>
            <p:cNvPr id="13355" name="Group 43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56" name="Picture 44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57" name="Picture 45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8" name="Oval 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2">
                      <a:alpha val="55000"/>
                    </a:schemeClr>
                  </a:gs>
                  <a:gs pos="10000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9" name="Picture 47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1" name="AutoShape 49"/>
          <p:cNvSpPr>
            <a:spLocks noChangeArrowheads="1"/>
          </p:cNvSpPr>
          <p:nvPr/>
        </p:nvSpPr>
        <p:spPr bwMode="gray">
          <a:xfrm>
            <a:off x="71406" y="5222875"/>
            <a:ext cx="8643998" cy="635018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62" name="Group 50"/>
          <p:cNvGrpSpPr>
            <a:grpSpLocks/>
          </p:cNvGrpSpPr>
          <p:nvPr/>
        </p:nvGrpSpPr>
        <p:grpSpPr bwMode="auto">
          <a:xfrm>
            <a:off x="8234147" y="5199773"/>
            <a:ext cx="642942" cy="687405"/>
            <a:chOff x="2959" y="1568"/>
            <a:chExt cx="454" cy="480"/>
          </a:xfrm>
        </p:grpSpPr>
        <p:grpSp>
          <p:nvGrpSpPr>
            <p:cNvPr id="13363" name="Group 51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64" name="Picture 52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65" name="Picture 53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66" name="Oval 54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1">
                      <a:alpha val="55000"/>
                    </a:schemeClr>
                  </a:gs>
                  <a:gs pos="10000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67" name="Picture 55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9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Thorndike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14220" y="3140060"/>
            <a:ext cx="7858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fa-IR" dirty="0">
              <a:solidFill>
                <a:srgbClr val="FFFFFF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42279" y="3849814"/>
            <a:ext cx="7643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kern="0" dirty="0">
                <a:solidFill>
                  <a:srgbClr val="FFFFFF"/>
                </a:solidFill>
                <a:cs typeface="B Mitra" pitchFamily="2" charset="-78"/>
              </a:rPr>
              <a:t>نسبت به شکل گیری عادت هایی که بعدا باید شکسته شوند، هشیار باشید.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13085" y="4637375"/>
            <a:ext cx="7715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kern="0" dirty="0">
                <a:solidFill>
                  <a:srgbClr val="FFFFFF"/>
                </a:solidFill>
                <a:cs typeface="B Mitra" pitchFamily="2" charset="-78"/>
              </a:rPr>
              <a:t>وقتی یک عادت می تواند کار را انجام دهد، دو یا بیش از دو عادت ایجاد نکنید.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41631" y="5355718"/>
            <a:ext cx="7858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kern="0" dirty="0">
                <a:solidFill>
                  <a:srgbClr val="FFFFFF"/>
                </a:solidFill>
                <a:cs typeface="B Mitra" pitchFamily="2" charset="-78"/>
              </a:rPr>
              <a:t>در شرایط مساوی، یک عادت را به شیوه ای که باید به کار رود، شکل دهید.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315487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/>
            <a:r>
              <a:rPr lang="fa-IR" b="1" dirty="0">
                <a:solidFill>
                  <a:srgbClr val="FFFFFF"/>
                </a:solidFill>
                <a:cs typeface="B Mitra" pitchFamily="2" charset="-78"/>
              </a:rPr>
              <a:t>عادت ها را شکل بدهید. انتظار نداشته باشید که آن ها خودشان را ایجاد کنند.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6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37" grpId="0" animBg="1"/>
      <p:bldP spid="13345" grpId="0" animBg="1"/>
      <p:bldP spid="13353" grpId="0" animBg="1"/>
      <p:bldP spid="13361" grpId="0" animBg="1"/>
      <p:bldP spid="59" grpId="0"/>
      <p:bldP spid="60" grpId="0"/>
      <p:bldP spid="61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06450" y="1862138"/>
            <a:ext cx="752633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buClr>
                <a:srgbClr val="963D00"/>
              </a:buClr>
              <a:tabLst>
                <a:tab pos="4460875" algn="l"/>
              </a:tabLst>
            </a:pPr>
            <a:r>
              <a:rPr lang="fa-IR" sz="3200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B Mitra" pitchFamily="2" charset="-78"/>
              </a:rPr>
              <a:t>توالی برنامه درسی</a:t>
            </a:r>
            <a:endParaRPr lang="en-US" sz="3200" b="1" dirty="0">
              <a:ln w="10541" cmpd="sng">
                <a:solidFill>
                  <a:srgbClr val="8C9484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gray">
          <a:xfrm>
            <a:off x="1114425" y="3228975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80%</a:t>
            </a: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gray">
          <a:xfrm>
            <a:off x="2643188" y="4405313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30%</a:t>
            </a:r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gray">
          <a:xfrm>
            <a:off x="0" y="2970210"/>
            <a:ext cx="8715404" cy="673104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8108181" y="2933697"/>
            <a:ext cx="642942" cy="714380"/>
            <a:chOff x="2959" y="1568"/>
            <a:chExt cx="454" cy="480"/>
          </a:xfrm>
        </p:grpSpPr>
        <p:grpSp>
          <p:nvGrpSpPr>
            <p:cNvPr id="13339" name="Group 27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0" name="Picture 28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1" name="Picture 29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42" name="Oval 30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hlink">
                      <a:alpha val="55000"/>
                    </a:schemeClr>
                  </a:gs>
                  <a:gs pos="10000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43" name="Picture 31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45" name="AutoShape 33"/>
          <p:cNvSpPr>
            <a:spLocks noChangeArrowheads="1"/>
          </p:cNvSpPr>
          <p:nvPr/>
        </p:nvSpPr>
        <p:spPr bwMode="gray">
          <a:xfrm>
            <a:off x="-19724" y="3709988"/>
            <a:ext cx="8735128" cy="719144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 dirty="0">
              <a:solidFill>
                <a:srgbClr val="B2B9AF"/>
              </a:solidFill>
            </a:endParaRPr>
          </a:p>
        </p:txBody>
      </p: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8171938" y="3686877"/>
            <a:ext cx="642909" cy="785818"/>
            <a:chOff x="2959" y="1568"/>
            <a:chExt cx="454" cy="480"/>
          </a:xfrm>
        </p:grpSpPr>
        <p:grpSp>
          <p:nvGrpSpPr>
            <p:cNvPr id="13347" name="Group 35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8" name="Picture 36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9" name="Picture 37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0" name="Oval 38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folHlink">
                      <a:alpha val="55000"/>
                    </a:schemeClr>
                  </a:gs>
                  <a:gs pos="10000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1" name="Picture 39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53" name="AutoShape 41"/>
          <p:cNvSpPr>
            <a:spLocks noChangeArrowheads="1"/>
          </p:cNvSpPr>
          <p:nvPr/>
        </p:nvSpPr>
        <p:spPr bwMode="gray">
          <a:xfrm>
            <a:off x="0" y="4500570"/>
            <a:ext cx="8715404" cy="642942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54" name="Group 42"/>
          <p:cNvGrpSpPr>
            <a:grpSpLocks/>
          </p:cNvGrpSpPr>
          <p:nvPr/>
        </p:nvGrpSpPr>
        <p:grpSpPr bwMode="auto">
          <a:xfrm>
            <a:off x="8166915" y="4457158"/>
            <a:ext cx="642942" cy="695330"/>
            <a:chOff x="2959" y="1568"/>
            <a:chExt cx="454" cy="480"/>
          </a:xfrm>
        </p:grpSpPr>
        <p:grpSp>
          <p:nvGrpSpPr>
            <p:cNvPr id="13355" name="Group 43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56" name="Picture 44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57" name="Picture 45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8" name="Oval 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2">
                      <a:alpha val="55000"/>
                    </a:schemeClr>
                  </a:gs>
                  <a:gs pos="10000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9" name="Picture 47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1" name="AutoShape 49"/>
          <p:cNvSpPr>
            <a:spLocks noChangeArrowheads="1"/>
          </p:cNvSpPr>
          <p:nvPr/>
        </p:nvSpPr>
        <p:spPr bwMode="gray">
          <a:xfrm>
            <a:off x="71406" y="5222875"/>
            <a:ext cx="8643998" cy="635018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62" name="Group 50"/>
          <p:cNvGrpSpPr>
            <a:grpSpLocks/>
          </p:cNvGrpSpPr>
          <p:nvPr/>
        </p:nvGrpSpPr>
        <p:grpSpPr bwMode="auto">
          <a:xfrm>
            <a:off x="8227904" y="5204295"/>
            <a:ext cx="642942" cy="687405"/>
            <a:chOff x="2959" y="1568"/>
            <a:chExt cx="454" cy="480"/>
          </a:xfrm>
        </p:grpSpPr>
        <p:grpSp>
          <p:nvGrpSpPr>
            <p:cNvPr id="13363" name="Group 51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64" name="Picture 52" descr="light_shadow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65" name="Picture 53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66" name="Oval 54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1">
                      <a:alpha val="55000"/>
                    </a:schemeClr>
                  </a:gs>
                  <a:gs pos="10000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67" name="Picture 55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9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Thorndike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04756" y="3079318"/>
            <a:ext cx="7858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kern="0" dirty="0">
                <a:solidFill>
                  <a:srgbClr val="FFFFFF"/>
                </a:solidFill>
                <a:cs typeface="B Mitra" pitchFamily="2" charset="-78"/>
              </a:rPr>
              <a:t>در زمانی که یا درست قبل از زمانی که می تواند به طریق قابل استفاده و مفیدی به کار رود.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4331" y="3786190"/>
            <a:ext cx="764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kern="0" dirty="0">
                <a:solidFill>
                  <a:srgbClr val="FFFFFF"/>
                </a:solidFill>
                <a:cs typeface="B Mitra" pitchFamily="2" charset="-78"/>
              </a:rPr>
              <a:t>در زمانی که یادگیرنده نسبت به نیاز به آن به عنوان وسیله ای برای براورده کردن برخی هدف های مفید هشیار است.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71154" y="4593025"/>
            <a:ext cx="7715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kern="0" dirty="0">
                <a:solidFill>
                  <a:srgbClr val="FFFFFF"/>
                </a:solidFill>
                <a:cs typeface="B Mitra" pitchFamily="2" charset="-78"/>
              </a:rPr>
              <a:t>وقتی از نظر دشواری برای توانایی یادگیرنده مناسب ترین است.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67963" y="5245369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kern="0" dirty="0">
                <a:solidFill>
                  <a:srgbClr val="FFFFFF"/>
                </a:solidFill>
                <a:cs typeface="B Mitra" pitchFamily="2" charset="-78"/>
              </a:rPr>
              <a:t>وقتی به وسیله یادگیری های پیشین تسهیل می شود و بیشترین تسهیل برای یادگیری های آینده دارد.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37" grpId="0" animBg="1"/>
      <p:bldP spid="13345" grpId="0" animBg="1"/>
      <p:bldP spid="13353" grpId="0" animBg="1"/>
      <p:bldP spid="13361" grpId="0" animBg="1"/>
      <p:bldP spid="58" grpId="0"/>
      <p:bldP spid="59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Thorndike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5" name="Thorndik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052736"/>
            <a:ext cx="9073008" cy="547260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276872"/>
            <a:ext cx="7772400" cy="150018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a-IR" sz="8000" b="1" dirty="0" smtClean="0">
                <a:solidFill>
                  <a:srgbClr val="00B050"/>
                </a:solidFill>
                <a:cs typeface="B Mitra" pitchFamily="2" charset="-78"/>
              </a:rPr>
              <a:t>انتقادها</a:t>
            </a:r>
            <a:endParaRPr lang="en-US" sz="8000" b="1" dirty="0">
              <a:solidFill>
                <a:srgbClr val="00B050"/>
              </a:solidFill>
              <a:cs typeface="B Mitra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592" y="260648"/>
            <a:ext cx="19191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Thorndike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75EF-E76A-4011-A025-45334B0C2A6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39713"/>
            <a:ext cx="7610896" cy="688975"/>
          </a:xfrm>
        </p:spPr>
        <p:txBody>
          <a:bodyPr/>
          <a:lstStyle/>
          <a:p>
            <a:r>
              <a:rPr lang="en-US" sz="3200" dirty="0" smtClean="0">
                <a:latin typeface="Calibri" pitchFamily="34" charset="0"/>
              </a:rPr>
              <a:t>Skinner</a:t>
            </a:r>
            <a:endParaRPr lang="en-US" sz="3200" dirty="0">
              <a:latin typeface="Calibr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791580"/>
              </p:ext>
            </p:extLst>
          </p:nvPr>
        </p:nvGraphicFramePr>
        <p:xfrm>
          <a:off x="683565" y="1268760"/>
          <a:ext cx="4968555" cy="544871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00203"/>
                <a:gridCol w="3168352"/>
              </a:tblGrid>
              <a:tr h="185799">
                <a:tc gridSpan="2">
                  <a:txBody>
                    <a:bodyPr/>
                    <a:lstStyle/>
                    <a:p>
                      <a:pPr algn="ctr" rtl="0"/>
                      <a:r>
                        <a:rPr lang="en-US" sz="1200" b="1" dirty="0">
                          <a:solidFill>
                            <a:schemeClr val="bg2"/>
                          </a:solidFill>
                          <a:effectLst/>
                          <a:latin typeface="Calibri" pitchFamily="34" charset="0"/>
                        </a:rPr>
                        <a:t>B. F. Skinner</a:t>
                      </a:r>
                    </a:p>
                  </a:txBody>
                  <a:tcPr marL="46450" marR="46450" marT="23225" marB="232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4496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Born</a:t>
                      </a:r>
                    </a:p>
                  </a:txBody>
                  <a:tcPr marL="46450" marR="46450" marT="23225" marB="23225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 err="1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Burrhus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 Frederic Skinner</a:t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March 20, 1904</a:t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2" tooltip="Susquehanna Depot, Pennsylvania"/>
                        </a:rPr>
                        <a:t>Susquehanna, Pennsylvania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6450" marR="46450" marT="23225" marB="23225" anchor="ctr"/>
                </a:tc>
              </a:tr>
              <a:tr h="325147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Died</a:t>
                      </a:r>
                    </a:p>
                  </a:txBody>
                  <a:tcPr marL="46450" marR="46450" marT="23225" marB="23225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August 18, 1990 (aged 86)</a:t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3" tooltip="Cambridge, Massachusetts"/>
                        </a:rPr>
                        <a:t>Cambridge, Massachusetts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6450" marR="46450" marT="23225" marB="23225" anchor="ctr"/>
                </a:tc>
              </a:tr>
              <a:tr h="185799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Nationality</a:t>
                      </a:r>
                    </a:p>
                  </a:txBody>
                  <a:tcPr marL="46450" marR="46450" marT="23225" marB="23225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4" tooltip="American people"/>
                        </a:rPr>
                        <a:t>American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6450" marR="46450" marT="23225" marB="23225" anchor="ctr"/>
                </a:tc>
              </a:tr>
              <a:tr h="325147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Alma mater</a:t>
                      </a:r>
                    </a:p>
                  </a:txBody>
                  <a:tcPr marL="46450" marR="46450" marT="23225" marB="23225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5" tooltip="Hamilton College (New York)"/>
                        </a:rPr>
                        <a:t>Hamilton College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6" tooltip="Harvard University"/>
                        </a:rPr>
                        <a:t>Harvard University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6450" marR="46450" marT="23225" marB="23225" anchor="ctr"/>
                </a:tc>
              </a:tr>
              <a:tr h="603845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Known for</a:t>
                      </a:r>
                    </a:p>
                  </a:txBody>
                  <a:tcPr marL="46450" marR="46450" marT="23225" marB="23225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7" tooltip="Operant conditioning"/>
                        </a:rPr>
                        <a:t>Operant conditioning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8" tooltip="Radical behaviorism"/>
                        </a:rPr>
                        <a:t>Radical behaviorism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9" tooltip="Applied behavior analysis"/>
                        </a:rPr>
                        <a:t>Behavior analysis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0" tooltip="Verbal behavior"/>
                        </a:rPr>
                        <a:t>Verbal behavior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6450" marR="46450" marT="23225" marB="23225" anchor="ctr"/>
                </a:tc>
              </a:tr>
              <a:tr h="185799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Spouse(s)</a:t>
                      </a:r>
                    </a:p>
                  </a:txBody>
                  <a:tcPr marL="46450" marR="46450" marT="23225" marB="23225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Yvonne (Eve) Blue (1936-1990)</a:t>
                      </a:r>
                      <a:r>
                        <a:rPr lang="en-US" sz="1200" b="1" baseline="30000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1"/>
                        </a:rPr>
                        <a:t>[1]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6450" marR="46450" marT="23225" marB="23225" anchor="ctr"/>
                </a:tc>
              </a:tr>
              <a:tr h="185799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Awards</a:t>
                      </a:r>
                    </a:p>
                  </a:txBody>
                  <a:tcPr marL="46450" marR="46450" marT="23225" marB="23225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2" tooltip="National Medal of Science"/>
                        </a:rPr>
                        <a:t>National Medal of Science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 (1968)</a:t>
                      </a:r>
                    </a:p>
                  </a:txBody>
                  <a:tcPr marL="46450" marR="46450" marT="23225" marB="23225" anchor="ctr"/>
                </a:tc>
              </a:tr>
              <a:tr h="185799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Fields</a:t>
                      </a:r>
                    </a:p>
                  </a:txBody>
                  <a:tcPr marL="46450" marR="46450" marT="23225" marB="23225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3" tooltip="Psychology"/>
                        </a:rPr>
                        <a:t>Psychology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, 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4" tooltip="Linguistics"/>
                        </a:rPr>
                        <a:t>linguistics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, 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5" tooltip="Philosophy"/>
                        </a:rPr>
                        <a:t>philosophy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6450" marR="46450" marT="23225" marB="23225" anchor="ctr"/>
                </a:tc>
              </a:tr>
              <a:tr h="464496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Institutions</a:t>
                      </a:r>
                    </a:p>
                  </a:txBody>
                  <a:tcPr marL="46450" marR="46450" marT="23225" marB="23225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6" tooltip="University of Minnesota"/>
                        </a:rPr>
                        <a:t>University of Minnesota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7" tooltip="Indiana University"/>
                        </a:rPr>
                        <a:t>Indiana University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6" tooltip="Harvard University"/>
                        </a:rPr>
                        <a:t>Harvard University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6450" marR="46450" marT="23225" marB="23225" anchor="ctr"/>
                </a:tc>
              </a:tr>
              <a:tr h="1161241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Influences</a:t>
                      </a:r>
                    </a:p>
                  </a:txBody>
                  <a:tcPr marL="46450" marR="46450" marT="23225" marB="23225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8" tooltip="Charles Darwin"/>
                        </a:rPr>
                        <a:t>Charles Darwin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9" tooltip="Ivan Pavlov"/>
                        </a:rPr>
                        <a:t>Ivan Pavlov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20" tooltip="Ernst Mach"/>
                        </a:rPr>
                        <a:t>Ernst Mach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21" tooltip="Jacques Loeb"/>
                        </a:rPr>
                        <a:t>Jacques Loeb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22" tooltip="Edward Thorndike"/>
                        </a:rPr>
                        <a:t>Edward Thorndike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23" tooltip="William James"/>
                        </a:rPr>
                        <a:t>William James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24" tooltip="Jean-Jacques Rousseau"/>
                        </a:rPr>
                        <a:t>Jean-Jacques Rousseau</a:t>
                      </a: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2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25" tooltip="Henry David Thoreau"/>
                        </a:rPr>
                        <a:t>Henry David Thoreau</a:t>
                      </a:r>
                      <a:endParaRPr lang="en-US" sz="12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6450" marR="46450" marT="23225" marB="23225" anchor="ctr"/>
                </a:tc>
              </a:tr>
            </a:tbl>
          </a:graphicData>
        </a:graphic>
      </p:graphicFrame>
      <p:pic>
        <p:nvPicPr>
          <p:cNvPr id="2049" name="Picture 1" descr="B.F. Skinner at Harvard circa 1950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77" y="1124744"/>
            <a:ext cx="2095500" cy="2295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7158" y="1304136"/>
            <a:ext cx="8388350" cy="5096071"/>
            <a:chOff x="60" y="670"/>
            <a:chExt cx="5508" cy="3346"/>
          </a:xfrm>
        </p:grpSpPr>
        <p:sp>
          <p:nvSpPr>
            <p:cNvPr id="33796" name="Rectangle 4"/>
            <p:cNvSpPr>
              <a:spLocks noChangeArrowheads="1"/>
            </p:cNvSpPr>
            <p:nvPr/>
          </p:nvSpPr>
          <p:spPr bwMode="gray">
            <a:xfrm>
              <a:off x="60" y="3835"/>
              <a:ext cx="5508" cy="181"/>
            </a:xfrm>
            <a:prstGeom prst="rect">
              <a:avLst/>
            </a:prstGeom>
            <a:solidFill>
              <a:srgbClr val="EAEAEA"/>
            </a:solidFill>
            <a:ln w="9525" algn="ctr">
              <a:prstDash val="dash"/>
              <a:miter lim="800000"/>
              <a:headEnd/>
              <a:tailEnd/>
            </a:ln>
            <a:effectLst/>
            <a:scene3d>
              <a:camera prst="legacyPerspectiveTop">
                <a:rot lat="600000" lon="0" rev="0"/>
              </a:camera>
              <a:lightRig rig="legacyFlat3" dir="r"/>
            </a:scene3d>
            <a:sp3d extrusionH="3783000" prstMaterial="legacyMatte">
              <a:bevelT w="13500" h="13500" prst="angle"/>
              <a:bevelB w="13500" h="13500" prst="angle"/>
              <a:extrusionClr>
                <a:srgbClr val="EAEAEA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endParaRPr lang="fa-IR" b="1">
                <a:cs typeface="Arial" charset="0"/>
              </a:endParaRPr>
            </a:p>
          </p:txBody>
        </p:sp>
        <p:sp>
          <p:nvSpPr>
            <p:cNvPr id="33797" name="AutoShape 5"/>
            <p:cNvSpPr>
              <a:spLocks noChangeArrowheads="1"/>
            </p:cNvSpPr>
            <p:nvPr/>
          </p:nvSpPr>
          <p:spPr bwMode="ltGray">
            <a:xfrm>
              <a:off x="3747" y="1356"/>
              <a:ext cx="1546" cy="2348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33798" name="AutoShape 6"/>
            <p:cNvSpPr>
              <a:spLocks noChangeArrowheads="1"/>
            </p:cNvSpPr>
            <p:nvPr/>
          </p:nvSpPr>
          <p:spPr bwMode="ltGray">
            <a:xfrm>
              <a:off x="424" y="1356"/>
              <a:ext cx="1558" cy="2348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33799" name="Rectangle 7"/>
            <p:cNvSpPr>
              <a:spLocks noChangeArrowheads="1"/>
            </p:cNvSpPr>
            <p:nvPr/>
          </p:nvSpPr>
          <p:spPr bwMode="black">
            <a:xfrm>
              <a:off x="694" y="670"/>
              <a:ext cx="4526" cy="3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1"/>
              <a:r>
                <a:rPr lang="fa-IR" sz="3200" b="1" dirty="0" smtClean="0">
                  <a:solidFill>
                    <a:srgbClr val="FF0000"/>
                  </a:solidFill>
                  <a:cs typeface="B Mitra" pitchFamily="2" charset="-78"/>
                </a:rPr>
                <a:t>مفاهیم نظری عمده</a:t>
              </a:r>
              <a:endParaRPr lang="en-US" sz="3200" b="1" dirty="0">
                <a:solidFill>
                  <a:srgbClr val="FF0000"/>
                </a:solidFill>
                <a:cs typeface="B Mitra" pitchFamily="2" charset="-78"/>
              </a:endParaRPr>
            </a:p>
          </p:txBody>
        </p:sp>
        <p:pic>
          <p:nvPicPr>
            <p:cNvPr id="33800" name="Picture 8" descr="light_shadow"/>
            <p:cNvPicPr>
              <a:picLocks noChangeAspect="1" noChangeArrowheads="1"/>
            </p:cNvPicPr>
            <p:nvPr/>
          </p:nvPicPr>
          <p:blipFill>
            <a:blip r:embed="rId3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732" y="3480"/>
              <a:ext cx="996" cy="276"/>
            </a:xfrm>
            <a:prstGeom prst="rect">
              <a:avLst/>
            </a:prstGeom>
            <a:noFill/>
          </p:spPr>
        </p:pic>
        <p:pic>
          <p:nvPicPr>
            <p:cNvPr id="33801" name="Picture 9" descr="light_shadow"/>
            <p:cNvPicPr>
              <a:picLocks noChangeAspect="1" noChangeArrowheads="1"/>
            </p:cNvPicPr>
            <p:nvPr/>
          </p:nvPicPr>
          <p:blipFill>
            <a:blip r:embed="rId4" cstate="print">
              <a:lum bright="-90000" contrast="-48000"/>
            </a:blip>
            <a:srcRect/>
            <a:stretch>
              <a:fillRect/>
            </a:stretch>
          </p:blipFill>
          <p:spPr bwMode="gray">
            <a:xfrm>
              <a:off x="4093" y="3486"/>
              <a:ext cx="922" cy="268"/>
            </a:xfrm>
            <a:prstGeom prst="rect">
              <a:avLst/>
            </a:prstGeom>
            <a:noFill/>
          </p:spPr>
        </p:pic>
        <p:sp>
          <p:nvSpPr>
            <p:cNvPr id="33802" name="AutoShape 10"/>
            <p:cNvSpPr>
              <a:spLocks noChangeArrowheads="1"/>
            </p:cNvSpPr>
            <p:nvPr/>
          </p:nvSpPr>
          <p:spPr bwMode="gray">
            <a:xfrm>
              <a:off x="395" y="1392"/>
              <a:ext cx="1577" cy="268"/>
            </a:xfrm>
            <a:prstGeom prst="roundRect">
              <a:avLst>
                <a:gd name="adj" fmla="val 0"/>
              </a:avLst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905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33804" name="AutoShape 12"/>
            <p:cNvSpPr>
              <a:spLocks noChangeArrowheads="1"/>
            </p:cNvSpPr>
            <p:nvPr/>
          </p:nvSpPr>
          <p:spPr bwMode="gray">
            <a:xfrm>
              <a:off x="3774" y="1392"/>
              <a:ext cx="1540" cy="251"/>
            </a:xfrm>
            <a:prstGeom prst="roundRect">
              <a:avLst>
                <a:gd name="adj" fmla="val 0"/>
              </a:avLst>
            </a:prstGeom>
            <a:gradFill rotWithShape="0">
              <a:gsLst>
                <a:gs pos="0">
                  <a:schemeClr val="hlink">
                    <a:gamma/>
                    <a:shade val="6666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905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33805" name="Text Box 13"/>
            <p:cNvSpPr txBox="1">
              <a:spLocks noChangeArrowheads="1"/>
            </p:cNvSpPr>
            <p:nvPr/>
          </p:nvSpPr>
          <p:spPr bwMode="white">
            <a:xfrm>
              <a:off x="3672" y="1421"/>
              <a:ext cx="1736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600" b="1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3806" name="Rectangle 14"/>
            <p:cNvSpPr>
              <a:spLocks noChangeArrowheads="1"/>
            </p:cNvSpPr>
            <p:nvPr/>
          </p:nvSpPr>
          <p:spPr bwMode="black">
            <a:xfrm>
              <a:off x="418" y="1402"/>
              <a:ext cx="1548" cy="8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2000" dirty="0" smtClean="0">
                  <a:solidFill>
                    <a:schemeClr val="bg2"/>
                  </a:solidFill>
                  <a:cs typeface="B Mitra" pitchFamily="2" charset="-78"/>
                </a:rPr>
                <a:t>رفتار پاسخگر: به وسیله یک محرک شناخته شده فراخوانده می شود.</a:t>
              </a:r>
            </a:p>
            <a:p>
              <a:pPr algn="just" rtl="1"/>
              <a:r>
                <a:rPr lang="fa-IR" sz="2000" dirty="0" smtClean="0">
                  <a:solidFill>
                    <a:schemeClr val="bg2"/>
                  </a:solidFill>
                  <a:cs typeface="B Mitra" pitchFamily="2" charset="-78"/>
                </a:rPr>
                <a:t>رفتار کنشگر: صادر می شود.</a:t>
              </a:r>
              <a:endParaRPr lang="en-US" sz="2000" dirty="0">
                <a:solidFill>
                  <a:schemeClr val="bg2"/>
                </a:solidFill>
                <a:cs typeface="B Mitra" pitchFamily="2" charset="-78"/>
              </a:endParaRPr>
            </a:p>
          </p:txBody>
        </p:sp>
        <p:sp>
          <p:nvSpPr>
            <p:cNvPr id="33807" name="Rectangle 15"/>
            <p:cNvSpPr>
              <a:spLocks noChangeArrowheads="1"/>
            </p:cNvSpPr>
            <p:nvPr/>
          </p:nvSpPr>
          <p:spPr bwMode="black">
            <a:xfrm>
              <a:off x="3766" y="1690"/>
              <a:ext cx="1595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rtl="1"/>
              <a:endParaRPr lang="en-US" sz="1400" dirty="0">
                <a:solidFill>
                  <a:srgbClr val="080808"/>
                </a:solidFill>
                <a:cs typeface="Arial" charset="0"/>
              </a:endParaRPr>
            </a:p>
          </p:txBody>
        </p:sp>
        <p:sp>
          <p:nvSpPr>
            <p:cNvPr id="33808" name="AutoShape 16"/>
            <p:cNvSpPr>
              <a:spLocks noChangeArrowheads="1"/>
            </p:cNvSpPr>
            <p:nvPr/>
          </p:nvSpPr>
          <p:spPr bwMode="ltGray">
            <a:xfrm>
              <a:off x="2089" y="1356"/>
              <a:ext cx="1542" cy="2348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pic>
          <p:nvPicPr>
            <p:cNvPr id="33809" name="Picture 17" descr="light_shadow"/>
            <p:cNvPicPr>
              <a:picLocks noChangeAspect="1" noChangeArrowheads="1"/>
            </p:cNvPicPr>
            <p:nvPr/>
          </p:nvPicPr>
          <p:blipFill>
            <a:blip r:embed="rId3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2381" y="3480"/>
              <a:ext cx="996" cy="276"/>
            </a:xfrm>
            <a:prstGeom prst="rect">
              <a:avLst/>
            </a:prstGeom>
            <a:noFill/>
          </p:spPr>
        </p:pic>
        <p:sp>
          <p:nvSpPr>
            <p:cNvPr id="33810" name="AutoShape 18"/>
            <p:cNvSpPr>
              <a:spLocks noChangeArrowheads="1"/>
            </p:cNvSpPr>
            <p:nvPr/>
          </p:nvSpPr>
          <p:spPr bwMode="gray">
            <a:xfrm>
              <a:off x="2119" y="1392"/>
              <a:ext cx="1484" cy="268"/>
            </a:xfrm>
            <a:prstGeom prst="roundRect">
              <a:avLst>
                <a:gd name="adj" fmla="val 0"/>
              </a:avLst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905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 dirty="0"/>
            </a:p>
          </p:txBody>
        </p:sp>
        <p:sp>
          <p:nvSpPr>
            <p:cNvPr id="33812" name="Rectangle 20"/>
            <p:cNvSpPr>
              <a:spLocks noChangeArrowheads="1"/>
            </p:cNvSpPr>
            <p:nvPr/>
          </p:nvSpPr>
          <p:spPr bwMode="black">
            <a:xfrm>
              <a:off x="2089" y="1394"/>
              <a:ext cx="1514" cy="8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2000" dirty="0">
                  <a:solidFill>
                    <a:srgbClr val="000000"/>
                  </a:solidFill>
                  <a:cs typeface="B Mitra" pitchFamily="2" charset="-78"/>
                </a:rPr>
                <a:t>متغیرهای بیرونی که رفتار </a:t>
              </a:r>
              <a:r>
                <a:rPr lang="fa-IR" sz="2000" dirty="0" smtClean="0">
                  <a:solidFill>
                    <a:srgbClr val="000000"/>
                  </a:solidFill>
                  <a:cs typeface="B Mitra" pitchFamily="2" charset="-78"/>
                </a:rPr>
                <a:t>تابعی از آنهاست.چیزی را فراهم می کنند که می توان آن را تحلیل تابعی نامید.</a:t>
              </a:r>
              <a:endParaRPr lang="en-US" sz="2000" dirty="0">
                <a:solidFill>
                  <a:srgbClr val="000000"/>
                </a:solidFill>
                <a:cs typeface="B Mitra" pitchFamily="2" charset="-78"/>
              </a:endParaRPr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2274" y="2412"/>
              <a:ext cx="1200" cy="1536"/>
              <a:chOff x="2304" y="2496"/>
              <a:chExt cx="1200" cy="1536"/>
            </a:xfrm>
          </p:grpSpPr>
          <p:pic>
            <p:nvPicPr>
              <p:cNvPr id="33814" name="Picture 22" descr="circuler_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15" name="Oval 2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pic>
            <p:nvPicPr>
              <p:cNvPr id="33816" name="Picture 24" descr="light_shadow1"/>
              <p:cNvPicPr>
                <a:picLocks noChangeAspect="1" noChangeArrowheads="1"/>
              </p:cNvPicPr>
              <p:nvPr/>
            </p:nvPicPr>
            <p:blipFill>
              <a:blip r:embed="rId6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2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5" name="Group 2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19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20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21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22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6" name="Group 3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24" name="AutoShape 3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25" name="AutoShape 3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26" name="AutoShape 3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27" name="AutoShape 3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</p:grpSp>
          </p:grpSp>
        </p:grp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646" y="2412"/>
              <a:ext cx="1200" cy="1536"/>
              <a:chOff x="2304" y="2496"/>
              <a:chExt cx="1200" cy="1536"/>
            </a:xfrm>
          </p:grpSpPr>
          <p:pic>
            <p:nvPicPr>
              <p:cNvPr id="33829" name="Picture 37" descr="circuler_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30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pic>
            <p:nvPicPr>
              <p:cNvPr id="33831" name="Picture 39" descr="light_shadow1"/>
              <p:cNvPicPr>
                <a:picLocks noChangeAspect="1" noChangeArrowheads="1"/>
              </p:cNvPicPr>
              <p:nvPr/>
            </p:nvPicPr>
            <p:blipFill>
              <a:blip r:embed="rId6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9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34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35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36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37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0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39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40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41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42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</p:grpSp>
          </p:grpSp>
        </p:grpSp>
        <p:grpSp>
          <p:nvGrpSpPr>
            <p:cNvPr id="11" name="Group 51"/>
            <p:cNvGrpSpPr>
              <a:grpSpLocks/>
            </p:cNvGrpSpPr>
            <p:nvPr/>
          </p:nvGrpSpPr>
          <p:grpSpPr bwMode="auto">
            <a:xfrm>
              <a:off x="3976" y="2412"/>
              <a:ext cx="1200" cy="1536"/>
              <a:chOff x="2304" y="2496"/>
              <a:chExt cx="1200" cy="1536"/>
            </a:xfrm>
          </p:grpSpPr>
          <p:pic>
            <p:nvPicPr>
              <p:cNvPr id="33844" name="Picture 52" descr="circuler_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45" name="Oval 5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  <p:pic>
            <p:nvPicPr>
              <p:cNvPr id="33846" name="Picture 54" descr="light_shadow1"/>
              <p:cNvPicPr>
                <a:picLocks noChangeAspect="1" noChangeArrowheads="1"/>
              </p:cNvPicPr>
              <p:nvPr/>
            </p:nvPicPr>
            <p:blipFill>
              <a:blip r:embed="rId6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5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13" name="Group 5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49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50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51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52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" name="Group 6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54" name="AutoShape 6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55" name="AutoShape 6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56" name="AutoShape 6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  <p:sp>
                <p:nvSpPr>
                  <p:cNvPr id="33857" name="AutoShape 6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/>
                  </a:p>
                </p:txBody>
              </p:sp>
            </p:grpSp>
          </p:grpSp>
        </p:grpSp>
        <p:sp>
          <p:nvSpPr>
            <p:cNvPr id="33858" name="Rectangle 66"/>
            <p:cNvSpPr>
              <a:spLocks noChangeArrowheads="1"/>
            </p:cNvSpPr>
            <p:nvPr/>
          </p:nvSpPr>
          <p:spPr bwMode="auto">
            <a:xfrm>
              <a:off x="739" y="2825"/>
              <a:ext cx="940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sz="2000" b="1" dirty="0" smtClean="0">
                  <a:solidFill>
                    <a:schemeClr val="accent2">
                      <a:lumMod val="50000"/>
                    </a:schemeClr>
                  </a:solidFill>
                </a:rPr>
                <a:t>رفتار پاسخگر</a:t>
              </a:r>
            </a:p>
            <a:p>
              <a:pPr algn="ctr" eaLnBrk="0" hangingPunct="0"/>
              <a:r>
                <a:rPr lang="fa-IR" sz="2000" b="1" dirty="0" smtClean="0">
                  <a:solidFill>
                    <a:schemeClr val="accent2">
                      <a:lumMod val="50000"/>
                    </a:schemeClr>
                  </a:solidFill>
                  <a:cs typeface="Arial" charset="0"/>
                </a:rPr>
                <a:t>رفتار کنشگر</a:t>
              </a:r>
              <a:endParaRPr lang="en-US" sz="2000" b="1" dirty="0">
                <a:solidFill>
                  <a:schemeClr val="accent2">
                    <a:lumMod val="50000"/>
                  </a:schemeClr>
                </a:solidFill>
                <a:cs typeface="Arial" charset="0"/>
              </a:endParaRPr>
            </a:p>
          </p:txBody>
        </p:sp>
        <p:sp>
          <p:nvSpPr>
            <p:cNvPr id="33859" name="Rectangle 67"/>
            <p:cNvSpPr>
              <a:spLocks noChangeArrowheads="1"/>
            </p:cNvSpPr>
            <p:nvPr/>
          </p:nvSpPr>
          <p:spPr bwMode="auto">
            <a:xfrm>
              <a:off x="2249" y="2927"/>
              <a:ext cx="1269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fa-IR" sz="2000" b="1" dirty="0" smtClean="0">
                  <a:solidFill>
                    <a:schemeClr val="accent2">
                      <a:lumMod val="50000"/>
                    </a:schemeClr>
                  </a:solidFill>
                </a:rPr>
                <a:t>تحلیل تابعی رفتار</a:t>
              </a:r>
              <a:endParaRPr lang="en-US" sz="2000" b="1" dirty="0">
                <a:solidFill>
                  <a:schemeClr val="accent2">
                    <a:lumMod val="50000"/>
                  </a:schemeClr>
                </a:solidFill>
                <a:cs typeface="Arial" charset="0"/>
              </a:endParaRPr>
            </a:p>
          </p:txBody>
        </p:sp>
        <p:sp>
          <p:nvSpPr>
            <p:cNvPr id="33860" name="Rectangle 68"/>
            <p:cNvSpPr>
              <a:spLocks noChangeArrowheads="1"/>
            </p:cNvSpPr>
            <p:nvPr/>
          </p:nvSpPr>
          <p:spPr bwMode="auto">
            <a:xfrm>
              <a:off x="3922" y="2899"/>
              <a:ext cx="131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fa-IR" sz="2000" b="1" dirty="0" smtClean="0">
                  <a:solidFill>
                    <a:schemeClr val="accent2">
                      <a:lumMod val="50000"/>
                    </a:schemeClr>
                  </a:solidFill>
                  <a:cs typeface="B Mitra" pitchFamily="2" charset="-78"/>
                </a:rPr>
                <a:t>رفتارگرایی رادیکال</a:t>
              </a:r>
              <a:endParaRPr lang="en-US" sz="2000" b="1" dirty="0">
                <a:solidFill>
                  <a:schemeClr val="accent2">
                    <a:lumMod val="50000"/>
                  </a:schemeClr>
                </a:solidFill>
                <a:cs typeface="B Mitra" pitchFamily="2" charset="-78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135568" y="2406435"/>
            <a:ext cx="21602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00"/>
              </a:buClr>
              <a:buSzPct val="85000"/>
              <a:buFont typeface="Wingdings 2"/>
              <a:buNone/>
              <a:tabLst/>
              <a:defRPr/>
            </a:pPr>
            <a:r>
              <a:rPr lang="fa-IR" sz="2000" dirty="0" smtClean="0">
                <a:solidFill>
                  <a:prstClr val="black"/>
                </a:solidFill>
                <a:latin typeface="Georgia"/>
                <a:cs typeface="B Mitra" pitchFamily="2" charset="-78"/>
              </a:rPr>
              <a:t>جنبه های قابل مشاهده و قابل اندازه گیری محیط، رفتار جاندار و پیامدهای رفتار مواد با ارزش پژوهش های علمی محسوب می شود.</a:t>
            </a:r>
            <a:endParaRPr lang="fa-IR" sz="2000" dirty="0">
              <a:solidFill>
                <a:prstClr val="black"/>
              </a:solidFill>
              <a:latin typeface="Georgia"/>
              <a:cs typeface="B Mitra" pitchFamily="2" charset="-78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7158" y="1304136"/>
            <a:ext cx="8388350" cy="5096071"/>
            <a:chOff x="60" y="670"/>
            <a:chExt cx="5508" cy="3346"/>
          </a:xfrm>
        </p:grpSpPr>
        <p:sp>
          <p:nvSpPr>
            <p:cNvPr id="33796" name="Rectangle 4"/>
            <p:cNvSpPr>
              <a:spLocks noChangeArrowheads="1"/>
            </p:cNvSpPr>
            <p:nvPr/>
          </p:nvSpPr>
          <p:spPr bwMode="gray">
            <a:xfrm>
              <a:off x="60" y="3835"/>
              <a:ext cx="5508" cy="181"/>
            </a:xfrm>
            <a:prstGeom prst="rect">
              <a:avLst/>
            </a:prstGeom>
            <a:solidFill>
              <a:srgbClr val="EAEAEA"/>
            </a:solidFill>
            <a:ln w="9525" algn="ctr">
              <a:prstDash val="dash"/>
              <a:miter lim="800000"/>
              <a:headEnd/>
              <a:tailEnd/>
            </a:ln>
            <a:effectLst/>
            <a:scene3d>
              <a:camera prst="legacyPerspectiveTop">
                <a:rot lat="600000" lon="0" rev="0"/>
              </a:camera>
              <a:lightRig rig="legacyFlat3" dir="r"/>
            </a:scene3d>
            <a:sp3d extrusionH="3783000" prstMaterial="legacyMatte">
              <a:bevelT w="13500" h="13500" prst="angle"/>
              <a:bevelB w="13500" h="13500" prst="angle"/>
              <a:extrusionClr>
                <a:srgbClr val="EAEAEA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endParaRPr lang="fa-IR" b="1">
                <a:solidFill>
                  <a:srgbClr val="B2B9AF"/>
                </a:solidFill>
                <a:cs typeface="Arial" charset="0"/>
              </a:endParaRPr>
            </a:p>
          </p:txBody>
        </p:sp>
        <p:sp>
          <p:nvSpPr>
            <p:cNvPr id="33797" name="AutoShape 5"/>
            <p:cNvSpPr>
              <a:spLocks noChangeArrowheads="1"/>
            </p:cNvSpPr>
            <p:nvPr/>
          </p:nvSpPr>
          <p:spPr bwMode="ltGray">
            <a:xfrm>
              <a:off x="3747" y="1356"/>
              <a:ext cx="1546" cy="2348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33799" name="Rectangle 7"/>
            <p:cNvSpPr>
              <a:spLocks noChangeArrowheads="1"/>
            </p:cNvSpPr>
            <p:nvPr/>
          </p:nvSpPr>
          <p:spPr bwMode="black">
            <a:xfrm>
              <a:off x="694" y="670"/>
              <a:ext cx="4526" cy="3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1"/>
              <a:r>
                <a:rPr lang="fa-IR" sz="3200" b="1" dirty="0" smtClean="0">
                  <a:solidFill>
                    <a:srgbClr val="FF0000"/>
                  </a:solidFill>
                  <a:cs typeface="B Mitra" pitchFamily="2" charset="-78"/>
                </a:rPr>
                <a:t>ادامه مفاهیم نظری عمده</a:t>
              </a:r>
              <a:endParaRPr lang="en-US" sz="3200" b="1" dirty="0">
                <a:solidFill>
                  <a:srgbClr val="FF0000"/>
                </a:solidFill>
                <a:cs typeface="B Mitra" pitchFamily="2" charset="-78"/>
              </a:endParaRPr>
            </a:p>
          </p:txBody>
        </p:sp>
        <p:pic>
          <p:nvPicPr>
            <p:cNvPr id="33800" name="Picture 8" descr="light_shadow"/>
            <p:cNvPicPr>
              <a:picLocks noChangeAspect="1" noChangeArrowheads="1"/>
            </p:cNvPicPr>
            <p:nvPr/>
          </p:nvPicPr>
          <p:blipFill>
            <a:blip r:embed="rId3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732" y="3480"/>
              <a:ext cx="996" cy="276"/>
            </a:xfrm>
            <a:prstGeom prst="rect">
              <a:avLst/>
            </a:prstGeom>
            <a:noFill/>
          </p:spPr>
        </p:pic>
        <p:pic>
          <p:nvPicPr>
            <p:cNvPr id="33801" name="Picture 9" descr="light_shadow"/>
            <p:cNvPicPr>
              <a:picLocks noChangeAspect="1" noChangeArrowheads="1"/>
            </p:cNvPicPr>
            <p:nvPr/>
          </p:nvPicPr>
          <p:blipFill>
            <a:blip r:embed="rId4" cstate="print">
              <a:lum bright="-90000" contrast="-48000"/>
            </a:blip>
            <a:srcRect/>
            <a:stretch>
              <a:fillRect/>
            </a:stretch>
          </p:blipFill>
          <p:spPr bwMode="gray">
            <a:xfrm>
              <a:off x="4093" y="3486"/>
              <a:ext cx="922" cy="268"/>
            </a:xfrm>
            <a:prstGeom prst="rect">
              <a:avLst/>
            </a:prstGeom>
            <a:noFill/>
          </p:spPr>
        </p:pic>
        <p:sp>
          <p:nvSpPr>
            <p:cNvPr id="33804" name="AutoShape 12"/>
            <p:cNvSpPr>
              <a:spLocks noChangeArrowheads="1"/>
            </p:cNvSpPr>
            <p:nvPr/>
          </p:nvSpPr>
          <p:spPr bwMode="gray">
            <a:xfrm>
              <a:off x="3774" y="1392"/>
              <a:ext cx="1540" cy="251"/>
            </a:xfrm>
            <a:prstGeom prst="roundRect">
              <a:avLst>
                <a:gd name="adj" fmla="val 0"/>
              </a:avLst>
            </a:prstGeom>
            <a:gradFill rotWithShape="0">
              <a:gsLst>
                <a:gs pos="0">
                  <a:schemeClr val="hlink">
                    <a:gamma/>
                    <a:shade val="6666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905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33805" name="Text Box 13"/>
            <p:cNvSpPr txBox="1">
              <a:spLocks noChangeArrowheads="1"/>
            </p:cNvSpPr>
            <p:nvPr/>
          </p:nvSpPr>
          <p:spPr bwMode="white">
            <a:xfrm>
              <a:off x="3672" y="1421"/>
              <a:ext cx="1736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600" b="1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3807" name="Rectangle 15"/>
            <p:cNvSpPr>
              <a:spLocks noChangeArrowheads="1"/>
            </p:cNvSpPr>
            <p:nvPr/>
          </p:nvSpPr>
          <p:spPr bwMode="black">
            <a:xfrm>
              <a:off x="3766" y="1690"/>
              <a:ext cx="1595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rtl="1"/>
              <a:endParaRPr lang="en-US" sz="1400" dirty="0">
                <a:solidFill>
                  <a:srgbClr val="080808"/>
                </a:solidFill>
                <a:cs typeface="Arial" charset="0"/>
              </a:endParaRPr>
            </a:p>
          </p:txBody>
        </p:sp>
        <p:sp>
          <p:nvSpPr>
            <p:cNvPr id="33808" name="AutoShape 16"/>
            <p:cNvSpPr>
              <a:spLocks noChangeArrowheads="1"/>
            </p:cNvSpPr>
            <p:nvPr/>
          </p:nvSpPr>
          <p:spPr bwMode="ltGray">
            <a:xfrm>
              <a:off x="513" y="1335"/>
              <a:ext cx="1542" cy="2348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33809" name="Picture 17" descr="light_shadow"/>
            <p:cNvPicPr>
              <a:picLocks noChangeAspect="1" noChangeArrowheads="1"/>
            </p:cNvPicPr>
            <p:nvPr/>
          </p:nvPicPr>
          <p:blipFill>
            <a:blip r:embed="rId3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2381" y="3480"/>
              <a:ext cx="996" cy="276"/>
            </a:xfrm>
            <a:prstGeom prst="rect">
              <a:avLst/>
            </a:prstGeom>
            <a:noFill/>
          </p:spPr>
        </p:pic>
        <p:sp>
          <p:nvSpPr>
            <p:cNvPr id="33810" name="AutoShape 18"/>
            <p:cNvSpPr>
              <a:spLocks noChangeArrowheads="1"/>
            </p:cNvSpPr>
            <p:nvPr/>
          </p:nvSpPr>
          <p:spPr bwMode="gray">
            <a:xfrm>
              <a:off x="542" y="1335"/>
              <a:ext cx="1484" cy="268"/>
            </a:xfrm>
            <a:prstGeom prst="roundRect">
              <a:avLst>
                <a:gd name="adj" fmla="val 0"/>
              </a:avLst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905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 dirty="0">
                <a:solidFill>
                  <a:srgbClr val="B2B9AF"/>
                </a:solidFill>
              </a:endParaRPr>
            </a:p>
          </p:txBody>
        </p:sp>
        <p:sp>
          <p:nvSpPr>
            <p:cNvPr id="33812" name="Rectangle 20"/>
            <p:cNvSpPr>
              <a:spLocks noChangeArrowheads="1"/>
            </p:cNvSpPr>
            <p:nvPr/>
          </p:nvSpPr>
          <p:spPr bwMode="black">
            <a:xfrm>
              <a:off x="497" y="1621"/>
              <a:ext cx="1553" cy="2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rtl="1"/>
              <a:r>
                <a:rPr lang="fa-IR" sz="2000" dirty="0">
                  <a:solidFill>
                    <a:srgbClr val="000000"/>
                  </a:solidFill>
                  <a:cs typeface="B Mitra" pitchFamily="2" charset="-78"/>
                </a:rPr>
                <a:t>به اهمیت پاسخ </a:t>
              </a:r>
              <a:r>
                <a:rPr lang="fa-IR" sz="2000" dirty="0" smtClean="0">
                  <a:solidFill>
                    <a:srgbClr val="000000"/>
                  </a:solidFill>
                  <a:cs typeface="B Mitra" pitchFamily="2" charset="-78"/>
                </a:rPr>
                <a:t>تاکید </a:t>
              </a:r>
              <a:r>
                <a:rPr lang="fa-IR" sz="2000" dirty="0">
                  <a:solidFill>
                    <a:srgbClr val="000000"/>
                  </a:solidFill>
                  <a:cs typeface="B Mitra" pitchFamily="2" charset="-78"/>
                </a:rPr>
                <a:t>می شود.</a:t>
              </a:r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653" y="2455"/>
              <a:ext cx="2641" cy="1493"/>
              <a:chOff x="683" y="2539"/>
              <a:chExt cx="2641" cy="1493"/>
            </a:xfrm>
          </p:grpSpPr>
          <p:pic>
            <p:nvPicPr>
              <p:cNvPr id="33814" name="Picture 22" descr="circuler_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gray">
              <a:xfrm>
                <a:off x="687" y="2539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15" name="Oval 23"/>
              <p:cNvSpPr>
                <a:spLocks noChangeArrowheads="1"/>
              </p:cNvSpPr>
              <p:nvPr/>
            </p:nvSpPr>
            <p:spPr bwMode="gray">
              <a:xfrm>
                <a:off x="683" y="2539"/>
                <a:ext cx="1190" cy="1199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  <p:grpSp>
            <p:nvGrpSpPr>
              <p:cNvPr id="4" name="Group 2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5" name="Group 2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19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0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1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2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6" name="Group 3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24" name="AutoShape 3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5" name="AutoShape 3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6" name="AutoShape 3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7" name="AutoShape 3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7" name="Group 36"/>
            <p:cNvGrpSpPr>
              <a:grpSpLocks/>
            </p:cNvGrpSpPr>
            <p:nvPr/>
          </p:nvGrpSpPr>
          <p:grpSpPr bwMode="auto">
            <a:xfrm>
              <a:off x="646" y="2412"/>
              <a:ext cx="1020" cy="1536"/>
              <a:chOff x="2304" y="2496"/>
              <a:chExt cx="1020" cy="1536"/>
            </a:xfrm>
          </p:grpSpPr>
          <p:pic>
            <p:nvPicPr>
              <p:cNvPr id="33831" name="Picture 39" descr="light_shadow1"/>
              <p:cNvPicPr>
                <a:picLocks noChangeAspect="1" noChangeArrowheads="1"/>
              </p:cNvPicPr>
              <p:nvPr/>
            </p:nvPicPr>
            <p:blipFill>
              <a:blip r:embed="rId6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9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34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35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36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37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10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39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40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41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42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1" name="Group 51"/>
            <p:cNvGrpSpPr>
              <a:grpSpLocks/>
            </p:cNvGrpSpPr>
            <p:nvPr/>
          </p:nvGrpSpPr>
          <p:grpSpPr bwMode="auto">
            <a:xfrm>
              <a:off x="3976" y="2412"/>
              <a:ext cx="1200" cy="1536"/>
              <a:chOff x="2304" y="2496"/>
              <a:chExt cx="1200" cy="1536"/>
            </a:xfrm>
          </p:grpSpPr>
          <p:pic>
            <p:nvPicPr>
              <p:cNvPr id="33844" name="Picture 52" descr="circuler_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45" name="Oval 5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  <p:pic>
            <p:nvPicPr>
              <p:cNvPr id="33846" name="Picture 54" descr="light_shadow1"/>
              <p:cNvPicPr>
                <a:picLocks noChangeAspect="1" noChangeArrowheads="1"/>
              </p:cNvPicPr>
              <p:nvPr/>
            </p:nvPicPr>
            <p:blipFill>
              <a:blip r:embed="rId6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5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13" name="Group 5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49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0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1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2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14" name="Group 6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54" name="AutoShape 6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5" name="AutoShape 6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6" name="AutoShape 6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7" name="AutoShape 6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sp>
          <p:nvSpPr>
            <p:cNvPr id="33859" name="Rectangle 67"/>
            <p:cNvSpPr>
              <a:spLocks noChangeArrowheads="1"/>
            </p:cNvSpPr>
            <p:nvPr/>
          </p:nvSpPr>
          <p:spPr bwMode="auto">
            <a:xfrm>
              <a:off x="732" y="2829"/>
              <a:ext cx="1033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1" eaLnBrk="0" hangingPunct="0"/>
              <a:r>
                <a:rPr lang="fa-IR" sz="2000" b="1" dirty="0" smtClean="0">
                  <a:solidFill>
                    <a:srgbClr val="A56F73">
                      <a:lumMod val="50000"/>
                    </a:srgbClr>
                  </a:solidFill>
                </a:rPr>
                <a:t>شرطی سازی</a:t>
              </a:r>
              <a:endParaRPr lang="en-US" sz="2000" b="1" dirty="0" smtClean="0">
                <a:solidFill>
                  <a:srgbClr val="A56F73">
                    <a:lumMod val="50000"/>
                  </a:srgbClr>
                </a:solidFill>
              </a:endParaRPr>
            </a:p>
            <a:p>
              <a:pPr algn="ctr" rtl="1" eaLnBrk="0" hangingPunct="0"/>
              <a:r>
                <a:rPr lang="fa-IR" sz="2000" b="1" dirty="0" smtClean="0">
                  <a:solidFill>
                    <a:srgbClr val="A56F73">
                      <a:lumMod val="50000"/>
                    </a:srgbClr>
                  </a:solidFill>
                </a:rPr>
                <a:t> نوع </a:t>
              </a:r>
              <a:r>
                <a:rPr lang="en-US" sz="2000" b="1" dirty="0" smtClean="0">
                  <a:solidFill>
                    <a:srgbClr val="A56F73">
                      <a:lumMod val="50000"/>
                    </a:srgbClr>
                  </a:solidFill>
                </a:rPr>
                <a:t>R</a:t>
              </a:r>
              <a:endParaRPr lang="en-US" sz="2000" b="1" dirty="0">
                <a:solidFill>
                  <a:srgbClr val="A56F73">
                    <a:lumMod val="50000"/>
                  </a:srgbClr>
                </a:solidFill>
                <a:cs typeface="Arial" charset="0"/>
              </a:endParaRPr>
            </a:p>
          </p:txBody>
        </p:sp>
        <p:sp>
          <p:nvSpPr>
            <p:cNvPr id="33860" name="Rectangle 68"/>
            <p:cNvSpPr>
              <a:spLocks noChangeArrowheads="1"/>
            </p:cNvSpPr>
            <p:nvPr/>
          </p:nvSpPr>
          <p:spPr bwMode="auto">
            <a:xfrm>
              <a:off x="4078" y="2829"/>
              <a:ext cx="997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1" eaLnBrk="0" hangingPunct="0"/>
              <a:r>
                <a:rPr lang="fa-IR" sz="2000" b="1" dirty="0" smtClean="0">
                  <a:solidFill>
                    <a:srgbClr val="A56F73">
                      <a:lumMod val="50000"/>
                    </a:srgbClr>
                  </a:solidFill>
                  <a:cs typeface="B Mitra" pitchFamily="2" charset="-78"/>
                </a:rPr>
                <a:t>شرطی سازی نوع </a:t>
              </a:r>
              <a:r>
                <a:rPr lang="en-US" sz="2000" b="1" dirty="0">
                  <a:solidFill>
                    <a:srgbClr val="A56F73">
                      <a:lumMod val="50000"/>
                    </a:srgbClr>
                  </a:solidFill>
                  <a:cs typeface="B Mitra" pitchFamily="2" charset="-78"/>
                </a:rPr>
                <a:t>S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99779" y="2802544"/>
            <a:ext cx="2160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 fontAlgn="auto">
              <a:spcBef>
                <a:spcPct val="20000"/>
              </a:spcBef>
              <a:spcAft>
                <a:spcPts val="0"/>
              </a:spcAft>
              <a:buClr>
                <a:srgbClr val="003300"/>
              </a:buClr>
              <a:buSzPct val="85000"/>
              <a:buFont typeface="Wingdings 2"/>
              <a:buNone/>
            </a:pPr>
            <a:r>
              <a:rPr lang="fa-IR" sz="2000" dirty="0">
                <a:solidFill>
                  <a:prstClr val="black"/>
                </a:solidFill>
                <a:latin typeface="Georgia"/>
                <a:cs typeface="B Mitra" pitchFamily="2" charset="-78"/>
              </a:rPr>
              <a:t>به اهمیت محرک ها در فراخوانی پاسخ تاکید دارد.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7704" y="4911125"/>
            <a:ext cx="7772400" cy="990600"/>
          </a:xfrm>
        </p:spPr>
        <p:txBody>
          <a:bodyPr/>
          <a:lstStyle/>
          <a:p>
            <a:pPr lvl="0" algn="ctr" rtl="0">
              <a:lnSpc>
                <a:spcPct val="150000"/>
              </a:lnSpc>
            </a:pPr>
            <a:r>
              <a:rPr lang="fa-IR" sz="2800" kern="1200" dirty="0" smtClean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ea typeface="+mn-ea"/>
                <a:cs typeface="B Titr" panose="00000700000000000000" pitchFamily="2" charset="-78"/>
              </a:rPr>
              <a:t>دانشگاه فنی دختران</a:t>
            </a:r>
            <a:endParaRPr lang="en-US" sz="2800" kern="1200" dirty="0">
              <a:solidFill>
                <a:schemeClr val="bg2"/>
              </a:solidFill>
              <a:effectLst>
                <a:reflection blurRad="6350" stA="55000" endA="300" endPos="45500" dir="5400000" sy="-100000" algn="bl" rotWithShape="0"/>
              </a:effectLst>
              <a:latin typeface="Calibri" pitchFamily="34" charset="0"/>
              <a:ea typeface="+mn-ea"/>
              <a:cs typeface="B Titr" panose="000007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397207-4703-4E62-83C2-F65FB0BE1AD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1931094" y="558924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1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rtl="0">
              <a:lnSpc>
                <a:spcPct val="150000"/>
              </a:lnSpc>
            </a:pPr>
            <a:r>
              <a:rPr lang="fa-IR" sz="2400" dirty="0" smtClean="0">
                <a:solidFill>
                  <a:schemeClr val="bg2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ea typeface="+mn-ea"/>
                <a:cs typeface="B Titr" panose="00000700000000000000" pitchFamily="2" charset="-78"/>
              </a:rPr>
              <a:t>فریبا رحیمی پور سیسخت</a:t>
            </a:r>
            <a:endParaRPr lang="en-US" sz="2400" kern="1200" dirty="0">
              <a:solidFill>
                <a:schemeClr val="bg2"/>
              </a:solidFill>
              <a:effectLst>
                <a:reflection blurRad="6350" stA="55000" endA="300" endPos="45500" dir="5400000" sy="-100000" algn="bl" rotWithShape="0"/>
              </a:effectLst>
              <a:latin typeface="Calibri" pitchFamily="34" charset="0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1026" name="Picture 2" descr="C:\Users\hamed\Desktop\156582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06" y="18074"/>
            <a:ext cx="1711386" cy="218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06450" y="1862138"/>
            <a:ext cx="752633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buClr>
                <a:srgbClr val="963D00"/>
              </a:buClr>
              <a:tabLst>
                <a:tab pos="4460875" algn="l"/>
              </a:tabLst>
            </a:pPr>
            <a:r>
              <a:rPr lang="en-US" b="1" dirty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8C9484">
                        <a:tint val="40000"/>
                        <a:satMod val="250000"/>
                      </a:srgbClr>
                    </a:gs>
                    <a:gs pos="9000">
                      <a:srgbClr val="8C9484">
                        <a:tint val="52000"/>
                        <a:satMod val="300000"/>
                      </a:srgbClr>
                    </a:gs>
                    <a:gs pos="50000">
                      <a:srgbClr val="8C9484">
                        <a:shade val="20000"/>
                        <a:satMod val="300000"/>
                      </a:srgbClr>
                    </a:gs>
                    <a:gs pos="79000">
                      <a:srgbClr val="8C9484">
                        <a:tint val="52000"/>
                        <a:satMod val="300000"/>
                      </a:srgbClr>
                    </a:gs>
                    <a:gs pos="100000">
                      <a:srgbClr val="8C948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fa-IR" sz="3200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B Mitra" pitchFamily="2" charset="-78"/>
              </a:rPr>
              <a:t>فرایندهای اساسی</a:t>
            </a:r>
            <a:endParaRPr lang="en-US" sz="3200" b="1" dirty="0">
              <a:ln w="10541" cmpd="sng">
                <a:solidFill>
                  <a:srgbClr val="8C9484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gray">
          <a:xfrm>
            <a:off x="1114425" y="3228975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80%</a:t>
            </a: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gray">
          <a:xfrm>
            <a:off x="2643188" y="4405313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30%</a:t>
            </a:r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gray">
          <a:xfrm>
            <a:off x="-9862" y="3044823"/>
            <a:ext cx="8715404" cy="673104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274320" marR="0" lvl="0" indent="-27432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  <a:buFont typeface="Wingdings 2"/>
              <a:buNone/>
              <a:tabLst/>
              <a:defRPr/>
            </a:pPr>
            <a:r>
              <a:rPr lang="en-US" sz="2700" b="1" dirty="0" smtClean="0">
                <a:solidFill>
                  <a:srgbClr val="FFFF00"/>
                </a:solidFill>
                <a:latin typeface="+mn-lt"/>
              </a:rPr>
              <a:t>S</a:t>
            </a:r>
            <a:r>
              <a:rPr lang="en-US" sz="2700" b="1" baseline="30000" dirty="0" smtClean="0">
                <a:solidFill>
                  <a:srgbClr val="FFFF00"/>
                </a:solidFill>
                <a:latin typeface="+mn-lt"/>
              </a:rPr>
              <a:t>D</a:t>
            </a:r>
            <a:endParaRPr lang="en-US" sz="2700" b="1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8168081" y="2972497"/>
            <a:ext cx="642942" cy="714380"/>
            <a:chOff x="2959" y="1568"/>
            <a:chExt cx="454" cy="480"/>
          </a:xfrm>
        </p:grpSpPr>
        <p:grpSp>
          <p:nvGrpSpPr>
            <p:cNvPr id="13339" name="Group 27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0" name="Picture 28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1" name="Picture 29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42" name="Oval 30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hlink">
                      <a:alpha val="55000"/>
                    </a:schemeClr>
                  </a:gs>
                  <a:gs pos="10000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43" name="Picture 31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45" name="AutoShape 33"/>
          <p:cNvSpPr>
            <a:spLocks noChangeArrowheads="1"/>
          </p:cNvSpPr>
          <p:nvPr/>
        </p:nvSpPr>
        <p:spPr bwMode="gray">
          <a:xfrm>
            <a:off x="-19724" y="3709988"/>
            <a:ext cx="8735128" cy="719144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 dirty="0">
              <a:solidFill>
                <a:srgbClr val="B2B9AF"/>
              </a:solidFill>
            </a:endParaRPr>
          </a:p>
        </p:txBody>
      </p: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8219757" y="3686877"/>
            <a:ext cx="642909" cy="785818"/>
            <a:chOff x="2959" y="1568"/>
            <a:chExt cx="454" cy="480"/>
          </a:xfrm>
        </p:grpSpPr>
        <p:grpSp>
          <p:nvGrpSpPr>
            <p:cNvPr id="13347" name="Group 35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8" name="Picture 36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9" name="Picture 37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0" name="Oval 38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folHlink">
                      <a:alpha val="55000"/>
                    </a:schemeClr>
                  </a:gs>
                  <a:gs pos="10000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1" name="Picture 39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53" name="AutoShape 41"/>
          <p:cNvSpPr>
            <a:spLocks noChangeArrowheads="1"/>
          </p:cNvSpPr>
          <p:nvPr/>
        </p:nvSpPr>
        <p:spPr bwMode="gray">
          <a:xfrm>
            <a:off x="0" y="4500570"/>
            <a:ext cx="8715404" cy="642942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54" name="Group 42"/>
          <p:cNvGrpSpPr>
            <a:grpSpLocks/>
          </p:cNvGrpSpPr>
          <p:nvPr/>
        </p:nvGrpSpPr>
        <p:grpSpPr bwMode="auto">
          <a:xfrm>
            <a:off x="8231809" y="4474376"/>
            <a:ext cx="642942" cy="695330"/>
            <a:chOff x="2959" y="1568"/>
            <a:chExt cx="454" cy="480"/>
          </a:xfrm>
        </p:grpSpPr>
        <p:grpSp>
          <p:nvGrpSpPr>
            <p:cNvPr id="13355" name="Group 43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56" name="Picture 44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57" name="Picture 45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8" name="Oval 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2">
                      <a:alpha val="55000"/>
                    </a:schemeClr>
                  </a:gs>
                  <a:gs pos="10000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9" name="Picture 47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1" name="AutoShape 49"/>
          <p:cNvSpPr>
            <a:spLocks noChangeArrowheads="1"/>
          </p:cNvSpPr>
          <p:nvPr/>
        </p:nvSpPr>
        <p:spPr bwMode="gray">
          <a:xfrm>
            <a:off x="71406" y="5222875"/>
            <a:ext cx="8643998" cy="635018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62" name="Group 50"/>
          <p:cNvGrpSpPr>
            <a:grpSpLocks/>
          </p:cNvGrpSpPr>
          <p:nvPr/>
        </p:nvGrpSpPr>
        <p:grpSpPr bwMode="auto">
          <a:xfrm>
            <a:off x="8229649" y="5185590"/>
            <a:ext cx="642942" cy="687405"/>
            <a:chOff x="2959" y="1568"/>
            <a:chExt cx="454" cy="480"/>
          </a:xfrm>
        </p:grpSpPr>
        <p:grpSp>
          <p:nvGrpSpPr>
            <p:cNvPr id="13363" name="Group 51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64" name="Picture 52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65" name="Picture 53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66" name="Oval 54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1">
                      <a:alpha val="55000"/>
                    </a:schemeClr>
                  </a:gs>
                  <a:gs pos="10000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67" name="Picture 55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9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47304" y="3040202"/>
            <a:ext cx="785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تقویت: </a:t>
            </a:r>
            <a:endParaRPr lang="fa-IR" sz="2400" b="1" dirty="0">
              <a:solidFill>
                <a:srgbClr val="FFFF00"/>
              </a:solidFill>
              <a:cs typeface="B Mitra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824" y="3838727"/>
            <a:ext cx="8261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>
                <a:solidFill>
                  <a:srgbClr val="FFFF00"/>
                </a:solidFill>
                <a:cs typeface="B Mitra" pitchFamily="2" charset="-78"/>
              </a:rPr>
              <a:t>تقویت مثبت: 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ارائه یک محرک، به دنبال یک پاسخ که احتمال افزایش پاسخ را بیشتر می کند.</a:t>
            </a:r>
            <a:endParaRPr lang="fa-IR" sz="20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-135824" y="4500570"/>
            <a:ext cx="8410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fa-IR" sz="2400" b="1" dirty="0">
                <a:solidFill>
                  <a:srgbClr val="FFFF00"/>
                </a:solidFill>
                <a:cs typeface="B Mitra" pitchFamily="2" charset="-78"/>
              </a:rPr>
              <a:t>تقویت </a:t>
            </a:r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منفی: 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حذف </a:t>
            </a:r>
            <a:r>
              <a:rPr lang="fa-IR" sz="2000" b="1" dirty="0">
                <a:solidFill>
                  <a:srgbClr val="FFFFFF"/>
                </a:solidFill>
                <a:cs typeface="B Mitra" pitchFamily="2" charset="-78"/>
              </a:rPr>
              <a:t>یک محرک، به دنبال یک پاسخ که احتمال افزایش پاسخ را بیشتر می کند.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1473" y="5270707"/>
            <a:ext cx="8032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  <a:tabLst/>
              <a:defRPr/>
            </a:pPr>
            <a:r>
              <a:rPr lang="fa-IR" sz="2400" b="1" dirty="0">
                <a:solidFill>
                  <a:srgbClr val="FFFF00"/>
                </a:solidFill>
                <a:cs typeface="B Mitra" pitchFamily="2" charset="-78"/>
              </a:rPr>
              <a:t>خاموشی: </a:t>
            </a:r>
            <a:r>
              <a:rPr lang="fa-IR" sz="2000" b="1" dirty="0">
                <a:solidFill>
                  <a:srgbClr val="FFFFFF"/>
                </a:solidFill>
                <a:cs typeface="B Mitra" pitchFamily="2" charset="-78"/>
              </a:rPr>
              <a:t>خاموشی شامل کاهش یافتن نیرومندی یک پاسخ به خاطر عدم تقویت است.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569619" y="3376439"/>
            <a:ext cx="684076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5724128" y="3376439"/>
            <a:ext cx="684076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5253695" y="3095281"/>
            <a:ext cx="43473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</a:rPr>
              <a:t>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94115" y="3095280"/>
            <a:ext cx="58221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marR="0" lvl="0" indent="-27432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  <a:buFont typeface="Wingdings 2"/>
              <a:buNone/>
              <a:tabLst/>
              <a:defRPr/>
            </a:pPr>
            <a:r>
              <a:rPr lang="en-US" sz="2700" b="1" dirty="0" smtClean="0">
                <a:solidFill>
                  <a:srgbClr val="FFFF00"/>
                </a:solidFill>
                <a:latin typeface="Arial"/>
              </a:rPr>
              <a:t>S</a:t>
            </a:r>
            <a:r>
              <a:rPr lang="en-US" sz="2700" b="1" baseline="30000" dirty="0">
                <a:solidFill>
                  <a:srgbClr val="FFFF00"/>
                </a:solidFill>
                <a:latin typeface="Arial"/>
              </a:rPr>
              <a:t>R</a:t>
            </a:r>
            <a:endParaRPr lang="en-US" sz="2700" b="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37" grpId="0" animBg="1"/>
      <p:bldP spid="13345" grpId="0" animBg="1"/>
      <p:bldP spid="13353" grpId="0" animBg="1"/>
      <p:bldP spid="13361" grpId="0" animBg="1"/>
      <p:bldP spid="58" grpId="0"/>
      <p:bldP spid="59" grpId="0"/>
      <p:bldP spid="60" grpId="0"/>
      <p:bldP spid="61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06450" y="1862138"/>
            <a:ext cx="752633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buClr>
                <a:srgbClr val="963D00"/>
              </a:buClr>
              <a:tabLst>
                <a:tab pos="4460875" algn="l"/>
              </a:tabLst>
            </a:pPr>
            <a:r>
              <a:rPr lang="fa-IR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8C9484">
                        <a:tint val="40000"/>
                        <a:satMod val="250000"/>
                      </a:srgbClr>
                    </a:gs>
                    <a:gs pos="9000">
                      <a:srgbClr val="8C9484">
                        <a:tint val="52000"/>
                        <a:satMod val="300000"/>
                      </a:srgbClr>
                    </a:gs>
                    <a:gs pos="50000">
                      <a:srgbClr val="8C9484">
                        <a:shade val="20000"/>
                        <a:satMod val="300000"/>
                      </a:srgbClr>
                    </a:gs>
                    <a:gs pos="79000">
                      <a:srgbClr val="8C9484">
                        <a:tint val="52000"/>
                        <a:satMod val="300000"/>
                      </a:srgbClr>
                    </a:gs>
                    <a:gs pos="100000">
                      <a:srgbClr val="8C948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fa-IR" sz="3200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B Mitra" pitchFamily="2" charset="-78"/>
              </a:rPr>
              <a:t>ادامه</a:t>
            </a:r>
            <a:r>
              <a:rPr lang="fa-IR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8C9484">
                        <a:tint val="40000"/>
                        <a:satMod val="250000"/>
                      </a:srgbClr>
                    </a:gs>
                    <a:gs pos="9000">
                      <a:srgbClr val="8C9484">
                        <a:tint val="52000"/>
                        <a:satMod val="300000"/>
                      </a:srgbClr>
                    </a:gs>
                    <a:gs pos="50000">
                      <a:srgbClr val="8C9484">
                        <a:shade val="20000"/>
                        <a:satMod val="300000"/>
                      </a:srgbClr>
                    </a:gs>
                    <a:gs pos="79000">
                      <a:srgbClr val="8C9484">
                        <a:tint val="52000"/>
                        <a:satMod val="300000"/>
                      </a:srgbClr>
                    </a:gs>
                    <a:gs pos="100000">
                      <a:srgbClr val="8C948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fa-IR" sz="3200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B Mitra" pitchFamily="2" charset="-78"/>
              </a:rPr>
              <a:t>فرایندهای اساسی</a:t>
            </a:r>
            <a:endParaRPr lang="en-US" sz="3200" b="1" dirty="0">
              <a:ln w="10541" cmpd="sng">
                <a:solidFill>
                  <a:srgbClr val="8C9484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gray">
          <a:xfrm>
            <a:off x="1114425" y="3228975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80%</a:t>
            </a: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gray">
          <a:xfrm>
            <a:off x="2643188" y="4405313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30%</a:t>
            </a:r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gray">
          <a:xfrm>
            <a:off x="0" y="2970210"/>
            <a:ext cx="8715404" cy="673104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274320" marR="0" lvl="0" indent="-27432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  <a:buFont typeface="Wingdings" pitchFamily="2" charset="2"/>
              <a:buChar char="v"/>
              <a:tabLst/>
              <a:defRPr/>
            </a:pPr>
            <a:r>
              <a:rPr lang="fa-IR" sz="2000" dirty="0" smtClean="0">
                <a:solidFill>
                  <a:srgbClr val="FFFFFF"/>
                </a:solidFill>
                <a:latin typeface="Georgia"/>
                <a:cs typeface="Times New Roman"/>
              </a:rPr>
              <a:t>                                           </a:t>
            </a:r>
            <a:endParaRPr lang="fa-IR" sz="2000" dirty="0">
              <a:solidFill>
                <a:srgbClr val="FFFFFF"/>
              </a:solidFill>
              <a:latin typeface="Georgia"/>
              <a:cs typeface="Times New Roman"/>
            </a:endParaRPr>
          </a:p>
        </p:txBody>
      </p: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8168081" y="2972497"/>
            <a:ext cx="642942" cy="714380"/>
            <a:chOff x="2959" y="1568"/>
            <a:chExt cx="454" cy="480"/>
          </a:xfrm>
        </p:grpSpPr>
        <p:grpSp>
          <p:nvGrpSpPr>
            <p:cNvPr id="13339" name="Group 27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0" name="Picture 28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1" name="Picture 29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42" name="Oval 30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hlink">
                      <a:alpha val="55000"/>
                    </a:schemeClr>
                  </a:gs>
                  <a:gs pos="10000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43" name="Picture 31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45" name="AutoShape 33"/>
          <p:cNvSpPr>
            <a:spLocks noChangeArrowheads="1"/>
          </p:cNvSpPr>
          <p:nvPr/>
        </p:nvSpPr>
        <p:spPr bwMode="gray">
          <a:xfrm>
            <a:off x="11210" y="3686877"/>
            <a:ext cx="8735128" cy="853881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 dirty="0">
              <a:solidFill>
                <a:srgbClr val="B2B9AF"/>
              </a:solidFill>
              <a:cs typeface="B Mitra" pitchFamily="2" charset="-78"/>
            </a:endParaRPr>
          </a:p>
        </p:txBody>
      </p: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8182381" y="3734907"/>
            <a:ext cx="642909" cy="785818"/>
            <a:chOff x="2959" y="1568"/>
            <a:chExt cx="454" cy="480"/>
          </a:xfrm>
        </p:grpSpPr>
        <p:grpSp>
          <p:nvGrpSpPr>
            <p:cNvPr id="13347" name="Group 35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8" name="Picture 36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9" name="Picture 37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0" name="Oval 38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folHlink">
                      <a:alpha val="55000"/>
                    </a:schemeClr>
                  </a:gs>
                  <a:gs pos="10000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1" name="Picture 39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53" name="AutoShape 41"/>
          <p:cNvSpPr>
            <a:spLocks noChangeArrowheads="1"/>
          </p:cNvSpPr>
          <p:nvPr/>
        </p:nvSpPr>
        <p:spPr bwMode="gray">
          <a:xfrm>
            <a:off x="54356" y="4578589"/>
            <a:ext cx="8715404" cy="728043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54" name="Group 42"/>
          <p:cNvGrpSpPr>
            <a:grpSpLocks/>
          </p:cNvGrpSpPr>
          <p:nvPr/>
        </p:nvGrpSpPr>
        <p:grpSpPr bwMode="auto">
          <a:xfrm>
            <a:off x="8234117" y="4611302"/>
            <a:ext cx="642942" cy="695330"/>
            <a:chOff x="2959" y="1568"/>
            <a:chExt cx="454" cy="480"/>
          </a:xfrm>
        </p:grpSpPr>
        <p:grpSp>
          <p:nvGrpSpPr>
            <p:cNvPr id="13355" name="Group 43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56" name="Picture 44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57" name="Picture 45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8" name="Oval 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2">
                      <a:alpha val="55000"/>
                    </a:schemeClr>
                  </a:gs>
                  <a:gs pos="10000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9" name="Picture 47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1" name="AutoShape 49"/>
          <p:cNvSpPr>
            <a:spLocks noChangeArrowheads="1"/>
          </p:cNvSpPr>
          <p:nvPr/>
        </p:nvSpPr>
        <p:spPr bwMode="gray">
          <a:xfrm>
            <a:off x="114578" y="5299336"/>
            <a:ext cx="8643998" cy="635018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62" name="Group 50"/>
          <p:cNvGrpSpPr>
            <a:grpSpLocks/>
          </p:cNvGrpSpPr>
          <p:nvPr/>
        </p:nvGrpSpPr>
        <p:grpSpPr bwMode="auto">
          <a:xfrm>
            <a:off x="8213607" y="5328445"/>
            <a:ext cx="642942" cy="687405"/>
            <a:chOff x="2959" y="1568"/>
            <a:chExt cx="454" cy="480"/>
          </a:xfrm>
        </p:grpSpPr>
        <p:grpSp>
          <p:nvGrpSpPr>
            <p:cNvPr id="13363" name="Group 51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64" name="Picture 52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65" name="Picture 53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66" name="Oval 54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1">
                      <a:alpha val="55000"/>
                    </a:schemeClr>
                  </a:gs>
                  <a:gs pos="10000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67" name="Picture 55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9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47304" y="3040202"/>
            <a:ext cx="785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تقویت کننده اولیه: </a:t>
            </a:r>
            <a:endParaRPr lang="fa-IR" sz="2400" b="1" dirty="0">
              <a:solidFill>
                <a:srgbClr val="FFFF00"/>
              </a:solidFill>
              <a:cs typeface="B Mitra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-170863" y="3792722"/>
            <a:ext cx="84000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>
                <a:solidFill>
                  <a:srgbClr val="FFFF00"/>
                </a:solidFill>
                <a:cs typeface="B Mitra" pitchFamily="2" charset="-78"/>
              </a:rPr>
              <a:t>تقویت </a:t>
            </a:r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کننده ثانویه: 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محرک هایی که از طریق همراه شدن با تقویت کننده های اولیه شرطی می شوند.</a:t>
            </a:r>
            <a:endParaRPr lang="fa-IR" sz="20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-170863" y="4578589"/>
            <a:ext cx="84101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>
                <a:solidFill>
                  <a:srgbClr val="FFFF00"/>
                </a:solidFill>
                <a:cs typeface="B Mitra" pitchFamily="2" charset="-78"/>
              </a:rPr>
              <a:t>تقویت </a:t>
            </a:r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کننده تعمیم یافته: 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تقویت کننده ثانویه که با بیش از یک تقویت کننده اولیه همراه شود. (</a:t>
            </a:r>
            <a:r>
              <a:rPr lang="fa-IR" sz="2000" b="1" dirty="0" smtClean="0">
                <a:solidFill>
                  <a:srgbClr val="00B0F0"/>
                </a:solidFill>
                <a:cs typeface="B Mitra" pitchFamily="2" charset="-78"/>
              </a:rPr>
              <a:t>خودمختاری کارکردی آلپورت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)</a:t>
            </a:r>
            <a:endParaRPr lang="fa-IR" sz="20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31473" y="5386012"/>
            <a:ext cx="8032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 fontAlgn="auto"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</a:pPr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بازگشت خود به خودی:</a:t>
            </a:r>
            <a:r>
              <a:rPr lang="fa-IR" sz="2000" b="1" dirty="0">
                <a:solidFill>
                  <a:srgbClr val="FFFFFF"/>
                </a:solidFill>
                <a:cs typeface="B Mitra" pitchFamily="2" charset="-78"/>
              </a:rPr>
              <a:t> 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؟؟؟؟؟؟؟؟؟</a:t>
            </a:r>
            <a:endParaRPr lang="fa-IR" sz="20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473" y="3070979"/>
            <a:ext cx="5958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  <a:tabLst/>
              <a:defRPr/>
            </a:pPr>
            <a:r>
              <a:rPr lang="fa-IR" sz="2000" b="1" dirty="0" smtClean="0">
                <a:solidFill>
                  <a:srgbClr val="FFFFFF"/>
                </a:solidFill>
                <a:latin typeface="Georgia"/>
                <a:cs typeface="B Mitra" pitchFamily="2" charset="-78"/>
              </a:rPr>
              <a:t>به </a:t>
            </a:r>
            <a:r>
              <a:rPr lang="fa-IR" sz="2000" b="1" dirty="0">
                <a:solidFill>
                  <a:srgbClr val="FFFFFF"/>
                </a:solidFill>
                <a:latin typeface="Georgia"/>
                <a:cs typeface="B Mitra" pitchFamily="2" charset="-78"/>
              </a:rPr>
              <a:t>محرک هایی که برای بقا ضروری هستند مانند غذا، آب و ...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37" grpId="0" animBg="1"/>
      <p:bldP spid="13345" grpId="0" animBg="1"/>
      <p:bldP spid="13353" grpId="0" animBg="1"/>
      <p:bldP spid="13361" grpId="0" animBg="1"/>
      <p:bldP spid="58" grpId="0"/>
      <p:bldP spid="59" grpId="0"/>
      <p:bldP spid="60" grpId="0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06450" y="1862138"/>
            <a:ext cx="752633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>
              <a:buClr>
                <a:srgbClr val="963D00"/>
              </a:buClr>
              <a:tabLst>
                <a:tab pos="4460875" algn="l"/>
              </a:tabLst>
            </a:pPr>
            <a:r>
              <a:rPr lang="fa-IR" sz="3200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B Mitra" pitchFamily="2" charset="-78"/>
              </a:rPr>
              <a:t>ادامه</a:t>
            </a:r>
            <a:r>
              <a:rPr lang="fa-IR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8C9484">
                        <a:tint val="40000"/>
                        <a:satMod val="250000"/>
                      </a:srgbClr>
                    </a:gs>
                    <a:gs pos="9000">
                      <a:srgbClr val="8C9484">
                        <a:tint val="52000"/>
                        <a:satMod val="300000"/>
                      </a:srgbClr>
                    </a:gs>
                    <a:gs pos="50000">
                      <a:srgbClr val="8C9484">
                        <a:shade val="20000"/>
                        <a:satMod val="300000"/>
                      </a:srgbClr>
                    </a:gs>
                    <a:gs pos="79000">
                      <a:srgbClr val="8C9484">
                        <a:tint val="52000"/>
                        <a:satMod val="300000"/>
                      </a:srgbClr>
                    </a:gs>
                    <a:gs pos="100000">
                      <a:srgbClr val="8C948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 </a:t>
            </a:r>
            <a:r>
              <a:rPr lang="fa-IR" sz="3200" b="1" dirty="0" smtClean="0">
                <a:ln w="10541" cmpd="sng">
                  <a:solidFill>
                    <a:srgbClr val="8C948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cs typeface="B Mitra" pitchFamily="2" charset="-78"/>
              </a:rPr>
              <a:t>فرایندهای اساسی</a:t>
            </a:r>
            <a:endParaRPr lang="en-US" sz="3200" b="1" dirty="0">
              <a:ln w="10541" cmpd="sng">
                <a:solidFill>
                  <a:srgbClr val="8C9484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gray">
          <a:xfrm>
            <a:off x="1114425" y="3228975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80%</a:t>
            </a: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gray">
          <a:xfrm>
            <a:off x="2643188" y="4405313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30%</a:t>
            </a:r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gray">
          <a:xfrm>
            <a:off x="0" y="2970209"/>
            <a:ext cx="8715404" cy="716667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274320" indent="-274320" algn="just" rtl="1" fontAlgn="auto"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  <a:buFont typeface="Wingdings" pitchFamily="2" charset="2"/>
              <a:buChar char="v"/>
              <a:defRPr/>
            </a:pPr>
            <a:r>
              <a:rPr lang="fa-IR" sz="2000" dirty="0" smtClean="0">
                <a:solidFill>
                  <a:srgbClr val="FFFFFF"/>
                </a:solidFill>
                <a:latin typeface="Georgia"/>
                <a:cs typeface="Times New Roman"/>
              </a:rPr>
              <a:t>                                           </a:t>
            </a:r>
            <a:endParaRPr lang="fa-IR" sz="2000" dirty="0">
              <a:solidFill>
                <a:srgbClr val="FFFFFF"/>
              </a:solidFill>
              <a:latin typeface="Georgia"/>
              <a:cs typeface="Times New Roman"/>
            </a:endParaRPr>
          </a:p>
        </p:txBody>
      </p: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8168081" y="2972497"/>
            <a:ext cx="642942" cy="714380"/>
            <a:chOff x="2959" y="1568"/>
            <a:chExt cx="454" cy="480"/>
          </a:xfrm>
        </p:grpSpPr>
        <p:grpSp>
          <p:nvGrpSpPr>
            <p:cNvPr id="13339" name="Group 27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0" name="Picture 28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1" name="Picture 29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42" name="Oval 30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hlink">
                      <a:alpha val="55000"/>
                    </a:schemeClr>
                  </a:gs>
                  <a:gs pos="10000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43" name="Picture 31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45" name="AutoShape 33"/>
          <p:cNvSpPr>
            <a:spLocks noChangeArrowheads="1"/>
          </p:cNvSpPr>
          <p:nvPr/>
        </p:nvSpPr>
        <p:spPr bwMode="gray">
          <a:xfrm>
            <a:off x="11210" y="3686877"/>
            <a:ext cx="8735128" cy="853881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 dirty="0">
              <a:solidFill>
                <a:srgbClr val="B2B9AF"/>
              </a:solidFill>
              <a:cs typeface="B Mitra" pitchFamily="2" charset="-78"/>
            </a:endParaRPr>
          </a:p>
        </p:txBody>
      </p: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8182381" y="3734907"/>
            <a:ext cx="642909" cy="785818"/>
            <a:chOff x="2959" y="1568"/>
            <a:chExt cx="454" cy="480"/>
          </a:xfrm>
        </p:grpSpPr>
        <p:grpSp>
          <p:nvGrpSpPr>
            <p:cNvPr id="13347" name="Group 35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8" name="Picture 36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9" name="Picture 37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0" name="Oval 38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folHlink">
                      <a:alpha val="55000"/>
                    </a:schemeClr>
                  </a:gs>
                  <a:gs pos="10000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1" name="Picture 39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53" name="AutoShape 41"/>
          <p:cNvSpPr>
            <a:spLocks noChangeArrowheads="1"/>
          </p:cNvSpPr>
          <p:nvPr/>
        </p:nvSpPr>
        <p:spPr bwMode="gray">
          <a:xfrm>
            <a:off x="0" y="4578589"/>
            <a:ext cx="8769760" cy="728043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54" name="Group 42"/>
          <p:cNvGrpSpPr>
            <a:grpSpLocks/>
          </p:cNvGrpSpPr>
          <p:nvPr/>
        </p:nvGrpSpPr>
        <p:grpSpPr bwMode="auto">
          <a:xfrm>
            <a:off x="8243464" y="4638843"/>
            <a:ext cx="642942" cy="695330"/>
            <a:chOff x="2959" y="1568"/>
            <a:chExt cx="454" cy="480"/>
          </a:xfrm>
        </p:grpSpPr>
        <p:grpSp>
          <p:nvGrpSpPr>
            <p:cNvPr id="13355" name="Group 43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56" name="Picture 44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57" name="Picture 45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8" name="Oval 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2">
                      <a:alpha val="55000"/>
                    </a:schemeClr>
                  </a:gs>
                  <a:gs pos="10000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9" name="Picture 47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1" name="AutoShape 49"/>
          <p:cNvSpPr>
            <a:spLocks noChangeArrowheads="1"/>
          </p:cNvSpPr>
          <p:nvPr/>
        </p:nvSpPr>
        <p:spPr bwMode="gray">
          <a:xfrm>
            <a:off x="114578" y="5299336"/>
            <a:ext cx="8643998" cy="635018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62" name="Group 50"/>
          <p:cNvGrpSpPr>
            <a:grpSpLocks/>
          </p:cNvGrpSpPr>
          <p:nvPr/>
        </p:nvGrpSpPr>
        <p:grpSpPr bwMode="auto">
          <a:xfrm>
            <a:off x="8213607" y="5328445"/>
            <a:ext cx="642942" cy="687405"/>
            <a:chOff x="2959" y="1568"/>
            <a:chExt cx="454" cy="480"/>
          </a:xfrm>
        </p:grpSpPr>
        <p:grpSp>
          <p:nvGrpSpPr>
            <p:cNvPr id="13363" name="Group 51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64" name="Picture 52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65" name="Picture 53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66" name="Oval 54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1">
                      <a:alpha val="55000"/>
                    </a:schemeClr>
                  </a:gs>
                  <a:gs pos="10000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67" name="Picture 55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9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47304" y="3040202"/>
            <a:ext cx="785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اصل پریماک:    </a:t>
            </a:r>
            <a:endParaRPr lang="fa-IR" sz="2400" b="1" dirty="0">
              <a:solidFill>
                <a:srgbClr val="FFFF00"/>
              </a:solidFill>
              <a:cs typeface="B Mitra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-170863" y="3792722"/>
            <a:ext cx="8400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تعمیم: 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پاسخ معین در برابر یک محرک  در برابر محرک های دیگر نیز داده شود.</a:t>
            </a:r>
            <a:endParaRPr lang="fa-IR" sz="20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-135484" y="4690034"/>
            <a:ext cx="8410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تمییز دادن: 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پاسخ دادن به شکلی متفاوت بسته به نوع محرک یا ویژگی های یک موقعیت است.</a:t>
            </a:r>
            <a:endParaRPr lang="fa-IR" sz="20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67931" y="5348085"/>
            <a:ext cx="8203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 fontAlgn="auto"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</a:pPr>
            <a:r>
              <a:rPr lang="en-US" sz="2000" b="1" dirty="0" smtClean="0">
                <a:solidFill>
                  <a:srgbClr val="FFFFFF"/>
                </a:solidFill>
                <a:cs typeface="B Mitra" pitchFamily="2" charset="-78"/>
              </a:rPr>
              <a:t>  </a:t>
            </a:r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تقویت ناوابسته:</a:t>
            </a:r>
            <a:r>
              <a:rPr lang="en-US" sz="2400" b="1" dirty="0" smtClean="0">
                <a:solidFill>
                  <a:srgbClr val="FFFF00"/>
                </a:solidFill>
                <a:cs typeface="B Mitra" pitchFamily="2" charset="-78"/>
              </a:rPr>
              <a:t> </a:t>
            </a:r>
            <a:r>
              <a:rPr lang="fa-IR" sz="2000" b="1" dirty="0">
                <a:solidFill>
                  <a:srgbClr val="FFFFFF"/>
                </a:solidFill>
                <a:cs typeface="B Mitra" pitchFamily="2" charset="-78"/>
              </a:rPr>
              <a:t>تقویت کننده مستقل از رفتار ارگانیسم است (رفتارخرافی).</a:t>
            </a:r>
            <a:r>
              <a:rPr lang="en-US" sz="2000" b="1" dirty="0">
                <a:solidFill>
                  <a:srgbClr val="FFFFFF"/>
                </a:solidFill>
                <a:cs typeface="B Mitra" pitchFamily="2" charset="-78"/>
              </a:rPr>
              <a:t> </a:t>
            </a:r>
            <a:endParaRPr lang="fa-IR" sz="20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931" y="3019223"/>
            <a:ext cx="6572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 fontAlgn="auto"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  <a:defRPr/>
            </a:pPr>
            <a:r>
              <a:rPr lang="fa-IR" sz="2000" b="1" dirty="0" smtClean="0">
                <a:solidFill>
                  <a:srgbClr val="FFFFFF"/>
                </a:solidFill>
                <a:latin typeface="Georgia"/>
                <a:cs typeface="B Mitra" pitchFamily="2" charset="-78"/>
              </a:rPr>
              <a:t>فرصت پرداختن به یک فعالیت باارزش تر، پرداختن به یک فعالیت کم ارزش تر را تقویت می کند.</a:t>
            </a:r>
            <a:endParaRPr lang="fa-IR" sz="2000" b="1" dirty="0">
              <a:solidFill>
                <a:srgbClr val="FFFFFF"/>
              </a:solidFill>
              <a:latin typeface="Georgia"/>
              <a:cs typeface="B Mitra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6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37" grpId="0" animBg="1"/>
      <p:bldP spid="13345" grpId="0" animBg="1"/>
      <p:bldP spid="13353" grpId="0" animBg="1"/>
      <p:bldP spid="13361" grpId="0" animBg="1"/>
      <p:bldP spid="58" grpId="0"/>
      <p:bldP spid="59" grpId="0"/>
      <p:bldP spid="60" grpId="0"/>
      <p:bldP spid="61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6072230" cy="688975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fa-IR" dirty="0">
              <a:latin typeface="Calibri" pitchFamily="34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982758"/>
              </p:ext>
            </p:extLst>
          </p:nvPr>
        </p:nvGraphicFramePr>
        <p:xfrm>
          <a:off x="323528" y="2492896"/>
          <a:ext cx="8640960" cy="3816426"/>
        </p:xfrm>
        <a:graphic>
          <a:graphicData uri="http://schemas.openxmlformats.org/drawingml/2006/table">
            <a:tbl>
              <a:tblPr rtl="1" firstRow="1" bandRow="1">
                <a:tableStyleId>{912C8C85-51F0-491E-9774-3900AFEF0FD7}</a:tableStyleId>
              </a:tblPr>
              <a:tblGrid>
                <a:gridCol w="4388296"/>
                <a:gridCol w="4252664"/>
              </a:tblGrid>
              <a:tr h="635128">
                <a:tc>
                  <a:txBody>
                    <a:bodyPr/>
                    <a:lstStyle/>
                    <a:p>
                      <a:pPr algn="ctr" rtl="1"/>
                      <a:r>
                        <a:rPr lang="fa-IR" sz="2400" kern="1200" baseline="0" dirty="0" smtClean="0">
                          <a:ln>
                            <a:solidFill>
                              <a:schemeClr val="bg2"/>
                            </a:solidFill>
                          </a:ln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مضرات تنبیه</a:t>
                      </a:r>
                      <a:endParaRPr lang="fa-IR" sz="2400" dirty="0">
                        <a:ln>
                          <a:solidFill>
                            <a:schemeClr val="bg2"/>
                          </a:solidFill>
                        </a:ln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kern="1200" baseline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جانشین های تنبیه</a:t>
                      </a:r>
                      <a:endParaRPr lang="fa-IR" sz="240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1710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0" kern="1200" baseline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آثار هیجانی نامطلوب (مزاحم یادگیری)</a:t>
                      </a:r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تغییر محرک های تمییزی</a:t>
                      </a:r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77417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تنها سرکوبی رفتار</a:t>
                      </a:r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اجازه تکرار رفتار نامطلوب (رفتار خستگی گاتری)</a:t>
                      </a:r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1710">
                <a:tc>
                  <a:txBody>
                    <a:bodyPr/>
                    <a:lstStyle/>
                    <a:p>
                      <a:pPr algn="ctr"/>
                      <a:r>
                        <a:rPr lang="fa-IR" sz="2400" b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توجیه صدمه زدن به دیگران</a:t>
                      </a:r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شرطی کردن رفتار ناهمساز</a:t>
                      </a:r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1710">
                <a:tc>
                  <a:txBody>
                    <a:bodyPr/>
                    <a:lstStyle/>
                    <a:p>
                      <a:pPr algn="ctr"/>
                      <a:r>
                        <a:rPr lang="fa-IR" sz="2400" b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عدم اطلاع رسانی پاسخ مطلوب به ارگانیسم</a:t>
                      </a:r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0" dirty="0" smtClean="0">
                          <a:solidFill>
                            <a:srgbClr val="FF0000"/>
                          </a:solidFill>
                          <a:cs typeface="B Mitra" pitchFamily="2" charset="-78"/>
                        </a:rPr>
                        <a:t>نادیده گرفتن رفتار نامطلوب</a:t>
                      </a:r>
                      <a:endParaRPr lang="fa-IR" sz="2400" b="0" dirty="0">
                        <a:solidFill>
                          <a:srgbClr val="FF0000"/>
                        </a:solidFill>
                        <a:cs typeface="B Mitra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37041">
                <a:tc>
                  <a:txBody>
                    <a:bodyPr/>
                    <a:lstStyle/>
                    <a:p>
                      <a:pPr algn="ctr"/>
                      <a:r>
                        <a:rPr lang="fa-IR" sz="2400" b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ایجاد پرخاشگری نسبت به عامل تنبیه کننده</a:t>
                      </a:r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گذر زمان</a:t>
                      </a:r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1710"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0" kern="1200" baseline="0" dirty="0" smtClean="0">
                          <a:solidFill>
                            <a:schemeClr val="bg2"/>
                          </a:solidFill>
                          <a:cs typeface="B Mitra" pitchFamily="2" charset="-78"/>
                        </a:rPr>
                        <a:t>رفتارهای کژسازگارانه</a:t>
                      </a:r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R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sz="2400" b="0" dirty="0">
                        <a:solidFill>
                          <a:schemeClr val="bg2"/>
                        </a:solidFill>
                        <a:cs typeface="B Mitra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1412776"/>
            <a:ext cx="864096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srgbClr val="FF0000"/>
                </a:solidFill>
                <a:cs typeface="B Mitra" pitchFamily="2" charset="-78"/>
              </a:rPr>
              <a:t>تنبیه: </a:t>
            </a:r>
            <a:r>
              <a:rPr lang="fa-IR" sz="2800" dirty="0" smtClean="0">
                <a:solidFill>
                  <a:srgbClr val="333333"/>
                </a:solidFill>
                <a:cs typeface="B Mitra" pitchFamily="2" charset="-78"/>
              </a:rPr>
              <a:t>حذف </a:t>
            </a:r>
            <a:r>
              <a:rPr lang="fa-IR" sz="2800" dirty="0">
                <a:solidFill>
                  <a:srgbClr val="333333"/>
                </a:solidFill>
                <a:cs typeface="B Mitra" pitchFamily="2" charset="-78"/>
              </a:rPr>
              <a:t>یک تقویت کننده مثبت یا عرضه یک تقویت کننده </a:t>
            </a:r>
            <a:r>
              <a:rPr lang="fa-IR" sz="2800" dirty="0" smtClean="0">
                <a:solidFill>
                  <a:srgbClr val="333333"/>
                </a:solidFill>
                <a:cs typeface="B Mitra" pitchFamily="2" charset="-78"/>
              </a:rPr>
              <a:t>منفی </a:t>
            </a:r>
            <a:r>
              <a:rPr lang="fa-IR" sz="2800" dirty="0">
                <a:solidFill>
                  <a:srgbClr val="333333"/>
                </a:solidFill>
                <a:cs typeface="B Mitra" pitchFamily="2" charset="-78"/>
              </a:rPr>
              <a:t>به دنبال یک </a:t>
            </a:r>
            <a:r>
              <a:rPr lang="fa-IR" sz="2800" dirty="0" smtClean="0">
                <a:solidFill>
                  <a:srgbClr val="333333"/>
                </a:solidFill>
                <a:cs typeface="B Mitra" pitchFamily="2" charset="-78"/>
              </a:rPr>
              <a:t>پاسخ</a:t>
            </a:r>
            <a:endParaRPr lang="fa-IR" sz="3200" b="1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43" y="2378246"/>
            <a:ext cx="2876857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69" y="2393654"/>
            <a:ext cx="2865437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0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857224" y="239713"/>
            <a:ext cx="7773987" cy="688975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04131" name="AutoShape 3"/>
          <p:cNvSpPr>
            <a:spLocks noChangeArrowheads="1"/>
          </p:cNvSpPr>
          <p:nvPr/>
        </p:nvSpPr>
        <p:spPr bwMode="gray">
          <a:xfrm>
            <a:off x="3225006" y="2419848"/>
            <a:ext cx="2622550" cy="2574925"/>
          </a:xfrm>
          <a:prstGeom prst="homePlate">
            <a:avLst>
              <a:gd name="adj" fmla="val 25462"/>
            </a:avLst>
          </a:prstGeom>
          <a:gradFill rotWithShape="1">
            <a:gsLst>
              <a:gs pos="0">
                <a:srgbClr val="F6F6F6"/>
              </a:gs>
              <a:gs pos="100000">
                <a:schemeClr val="folHlink"/>
              </a:gs>
            </a:gsLst>
            <a:lin ang="27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04132" name="AutoShape 4"/>
          <p:cNvSpPr>
            <a:spLocks noChangeArrowheads="1"/>
          </p:cNvSpPr>
          <p:nvPr/>
        </p:nvSpPr>
        <p:spPr bwMode="gray">
          <a:xfrm>
            <a:off x="1572742" y="2419849"/>
            <a:ext cx="2809875" cy="2574925"/>
          </a:xfrm>
          <a:prstGeom prst="homePlate">
            <a:avLst>
              <a:gd name="adj" fmla="val 27281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189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04133" name="Freeform 5"/>
          <p:cNvSpPr>
            <a:spLocks/>
          </p:cNvSpPr>
          <p:nvPr/>
        </p:nvSpPr>
        <p:spPr bwMode="gray">
          <a:xfrm>
            <a:off x="1972732" y="2108450"/>
            <a:ext cx="6559708" cy="517525"/>
          </a:xfrm>
          <a:custGeom>
            <a:avLst/>
            <a:gdLst>
              <a:gd name="T0" fmla="*/ 0 w 3454"/>
              <a:gd name="T1" fmla="*/ 0 h 267"/>
              <a:gd name="T2" fmla="*/ 87 w 3454"/>
              <a:gd name="T3" fmla="*/ 267 h 267"/>
              <a:gd name="T4" fmla="*/ 3454 w 3454"/>
              <a:gd name="T5" fmla="*/ 267 h 267"/>
              <a:gd name="T6" fmla="*/ 3292 w 3454"/>
              <a:gd name="T7" fmla="*/ 8 h 267"/>
              <a:gd name="T8" fmla="*/ 0 w 3454"/>
              <a:gd name="T9" fmla="*/ 0 h 2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54"/>
              <a:gd name="T16" fmla="*/ 0 h 267"/>
              <a:gd name="T17" fmla="*/ 3454 w 3454"/>
              <a:gd name="T18" fmla="*/ 267 h 2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54" h="267">
                <a:moveTo>
                  <a:pt x="0" y="0"/>
                </a:moveTo>
                <a:lnTo>
                  <a:pt x="87" y="267"/>
                </a:lnTo>
                <a:lnTo>
                  <a:pt x="3454" y="267"/>
                </a:lnTo>
                <a:lnTo>
                  <a:pt x="3292" y="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04134" name="AutoShape 6"/>
          <p:cNvSpPr>
            <a:spLocks noChangeArrowheads="1"/>
          </p:cNvSpPr>
          <p:nvPr/>
        </p:nvSpPr>
        <p:spPr bwMode="ltGray">
          <a:xfrm>
            <a:off x="296436" y="2097478"/>
            <a:ext cx="2400300" cy="2895600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1176"/>
                  <a:invGamma/>
                </a:schemeClr>
              </a:gs>
            </a:gsLst>
            <a:lin ang="27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56796" dir="3806097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black">
          <a:xfrm>
            <a:off x="7452320" y="3091737"/>
            <a:ext cx="144016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تقویتی پیوسته</a:t>
            </a:r>
            <a:r>
              <a:rPr lang="fa-IR" sz="2400" dirty="0" smtClean="0">
                <a:solidFill>
                  <a:schemeClr val="accent2">
                    <a:lumMod val="75000"/>
                  </a:schemeClr>
                </a:solidFill>
                <a:cs typeface="B Mitra" pitchFamily="2" charset="-78"/>
              </a:rPr>
              <a:t>: </a:t>
            </a:r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تقویت هر پاسخ درست</a:t>
            </a:r>
            <a:endParaRPr lang="en-US" sz="2400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5094296" y="3214848"/>
            <a:ext cx="228601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b="1" dirty="0" smtClean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 algn="ctr"/>
            <a:endParaRPr lang="en-US" sz="16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467544" y="3054086"/>
            <a:ext cx="1872208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نسبتی متغیر: </a:t>
            </a:r>
            <a:endParaRPr lang="en-US" sz="2400" dirty="0">
              <a:solidFill>
                <a:srgbClr val="FF0000"/>
              </a:solidFill>
              <a:cs typeface="B Mitra" pitchFamily="2" charset="-78"/>
            </a:endParaRPr>
          </a:p>
          <a:p>
            <a:pPr algn="ctr" rtl="1"/>
            <a:r>
              <a:rPr lang="en-US" sz="2400" dirty="0" smtClean="0">
                <a:solidFill>
                  <a:srgbClr val="000000"/>
                </a:solidFill>
                <a:cs typeface="B Mitra" pitchFamily="2" charset="-78"/>
              </a:rPr>
              <a:t>n</a:t>
            </a:r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امین پاسخ درست متغیر تقویت می شود.</a:t>
            </a:r>
          </a:p>
          <a:p>
            <a:pPr algn="r" rtl="1"/>
            <a:endParaRPr lang="en-US" sz="2400" dirty="0">
              <a:solidFill>
                <a:schemeClr val="accent2">
                  <a:lumMod val="50000"/>
                </a:schemeClr>
              </a:solidFill>
              <a:cs typeface="B Mitra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5936" y="2136379"/>
            <a:ext cx="2004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b="1" dirty="0" smtClean="0">
                <a:solidFill>
                  <a:srgbClr val="FFFFFF"/>
                </a:solidFill>
              </a:rPr>
              <a:t>برنامه های تقویت</a:t>
            </a:r>
            <a:endParaRPr lang="fa-IR" sz="2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436" y="5301208"/>
            <a:ext cx="8596044" cy="1231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Mitra" pitchFamily="2" charset="-78"/>
              </a:rPr>
              <a:t>تولید بیشترین نرخ پاسخدهی و مقاومت در برابر خاموشی:</a:t>
            </a:r>
          </a:p>
          <a:p>
            <a:pPr algn="r" rtl="1"/>
            <a:endParaRPr lang="fa-IR" sz="2800" dirty="0" smtClean="0">
              <a:solidFill>
                <a:srgbClr val="FFFF00"/>
              </a:solidFill>
              <a:cs typeface="B Mitra" pitchFamily="2" charset="-78"/>
            </a:endParaRPr>
          </a:p>
          <a:p>
            <a:endParaRPr lang="fa-IR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29436" y="3102859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فاصله ای ثابت: </a:t>
            </a:r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تقویت پس از یک مدت زمان معین</a:t>
            </a:r>
            <a:endParaRPr lang="en-US" sz="2400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5849" y="3098971"/>
            <a:ext cx="1563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فاصله ای متغیر:</a:t>
            </a:r>
          </a:p>
          <a:p>
            <a:pPr algn="ctr" rtl="1"/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تقویت در پایان فواصل مختلف</a:t>
            </a:r>
            <a:endParaRPr lang="en-US" sz="2400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7608" y="3107146"/>
            <a:ext cx="1538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نسبتی ثابت:</a:t>
            </a:r>
          </a:p>
          <a:p>
            <a:pPr algn="ctr" rtl="1"/>
            <a:r>
              <a:rPr lang="en-US" sz="2400" dirty="0" smtClean="0">
                <a:solidFill>
                  <a:srgbClr val="000000"/>
                </a:solidFill>
                <a:cs typeface="B Mitra" pitchFamily="2" charset="-78"/>
              </a:rPr>
              <a:t>n</a:t>
            </a:r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امین پاسخ درست تقویت می شود.</a:t>
            </a:r>
            <a:endParaRPr lang="en-US" sz="2400" dirty="0">
              <a:solidFill>
                <a:srgbClr val="000000"/>
              </a:solidFill>
              <a:cs typeface="B Mitra" pitchFamily="2" charset="-78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5" y="5787777"/>
            <a:ext cx="41449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https://slideplayer.com/slide/5898581/19/images/18/Responses+to+the+Four+Basic+Intermittent+Schedules.jpg"/>
          <p:cNvSpPr>
            <a:spLocks noChangeAspect="1" noChangeArrowheads="1"/>
          </p:cNvSpPr>
          <p:nvPr/>
        </p:nvSpPr>
        <p:spPr bwMode="auto">
          <a:xfrm>
            <a:off x="155575" y="-2795588"/>
            <a:ext cx="77819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EBB2-B4BC-404C-935D-0741AE1F407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0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1" grpId="0" animBg="1"/>
      <p:bldP spid="304132" grpId="0" animBg="1"/>
      <p:bldP spid="304133" grpId="0" animBg="1"/>
      <p:bldP spid="304134" grpId="0" animBg="1"/>
      <p:bldP spid="27655" grpId="0"/>
      <p:bldP spid="27659" grpId="0"/>
      <p:bldP spid="13" grpId="0"/>
      <p:bldP spid="11" grpId="0" animBg="1"/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600" y="260648"/>
            <a:ext cx="1468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Skinner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EBB2-B4BC-404C-935D-0741AE1F407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  <a:ea typeface="+mn-ea"/>
                <a:cs typeface="+mn-cs"/>
              </a:rPr>
              <a:t>Skinner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374650" y="1600200"/>
            <a:ext cx="8388348" cy="4800600"/>
            <a:chOff x="60" y="864"/>
            <a:chExt cx="5508" cy="3152"/>
          </a:xfrm>
        </p:grpSpPr>
        <p:sp>
          <p:nvSpPr>
            <p:cNvPr id="33796" name="Rectangle 4"/>
            <p:cNvSpPr>
              <a:spLocks noChangeArrowheads="1"/>
            </p:cNvSpPr>
            <p:nvPr/>
          </p:nvSpPr>
          <p:spPr bwMode="gray">
            <a:xfrm>
              <a:off x="60" y="3835"/>
              <a:ext cx="5508" cy="181"/>
            </a:xfrm>
            <a:prstGeom prst="rect">
              <a:avLst/>
            </a:prstGeom>
            <a:solidFill>
              <a:srgbClr val="EAEAEA"/>
            </a:solidFill>
            <a:ln w="9525" algn="ctr">
              <a:prstDash val="dash"/>
              <a:miter lim="800000"/>
              <a:headEnd/>
              <a:tailEnd/>
            </a:ln>
            <a:effectLst/>
            <a:scene3d>
              <a:camera prst="legacyPerspectiveTop">
                <a:rot lat="600000" lon="0" rev="0"/>
              </a:camera>
              <a:lightRig rig="legacyFlat3" dir="r"/>
            </a:scene3d>
            <a:sp3d extrusionH="3783000" prstMaterial="legacyMatte">
              <a:bevelT w="13500" h="13500" prst="angle"/>
              <a:bevelB w="13500" h="13500" prst="angle"/>
              <a:extrusionClr>
                <a:srgbClr val="EAEAEA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endParaRPr lang="fa-IR" b="1">
                <a:solidFill>
                  <a:srgbClr val="B2B9AF"/>
                </a:solidFill>
                <a:cs typeface="Arial" charset="0"/>
              </a:endParaRPr>
            </a:p>
          </p:txBody>
        </p:sp>
        <p:sp>
          <p:nvSpPr>
            <p:cNvPr id="33797" name="AutoShape 5"/>
            <p:cNvSpPr>
              <a:spLocks noChangeArrowheads="1"/>
            </p:cNvSpPr>
            <p:nvPr/>
          </p:nvSpPr>
          <p:spPr bwMode="ltGray">
            <a:xfrm>
              <a:off x="3747" y="1302"/>
              <a:ext cx="1546" cy="2402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33798" name="AutoShape 6"/>
            <p:cNvSpPr>
              <a:spLocks noChangeArrowheads="1"/>
            </p:cNvSpPr>
            <p:nvPr/>
          </p:nvSpPr>
          <p:spPr bwMode="ltGray">
            <a:xfrm>
              <a:off x="487" y="1302"/>
              <a:ext cx="1542" cy="2391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33799" name="Rectangle 7"/>
            <p:cNvSpPr>
              <a:spLocks noChangeArrowheads="1"/>
            </p:cNvSpPr>
            <p:nvPr/>
          </p:nvSpPr>
          <p:spPr bwMode="black">
            <a:xfrm>
              <a:off x="450" y="864"/>
              <a:ext cx="4526" cy="4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rtl="1" eaLnBrk="0" hangingPunct="0">
                <a:lnSpc>
                  <a:spcPct val="110000"/>
                </a:lnSpc>
              </a:pPr>
              <a:r>
                <a:rPr lang="fa-IR" sz="3200" b="1" dirty="0" smtClean="0">
                  <a:solidFill>
                    <a:srgbClr val="FF0000"/>
                  </a:solidFill>
                  <a:cs typeface="B Mitra" pitchFamily="2" charset="-78"/>
                </a:rPr>
                <a:t>تغییر رفتاری:</a:t>
              </a:r>
              <a:endParaRPr lang="en-US" sz="3200" b="1" dirty="0">
                <a:solidFill>
                  <a:srgbClr val="FF0000"/>
                </a:solidFill>
                <a:cs typeface="B Mitra" pitchFamily="2" charset="-78"/>
              </a:endParaRPr>
            </a:p>
          </p:txBody>
        </p:sp>
        <p:pic>
          <p:nvPicPr>
            <p:cNvPr id="33800" name="Picture 8" descr="light_shadow"/>
            <p:cNvPicPr>
              <a:picLocks noChangeAspect="1" noChangeArrowheads="1"/>
            </p:cNvPicPr>
            <p:nvPr/>
          </p:nvPicPr>
          <p:blipFill>
            <a:blip r:embed="rId2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732" y="3480"/>
              <a:ext cx="996" cy="276"/>
            </a:xfrm>
            <a:prstGeom prst="rect">
              <a:avLst/>
            </a:prstGeom>
            <a:noFill/>
          </p:spPr>
        </p:pic>
        <p:pic>
          <p:nvPicPr>
            <p:cNvPr id="33801" name="Picture 9" descr="light_shadow"/>
            <p:cNvPicPr>
              <a:picLocks noChangeAspect="1" noChangeArrowheads="1"/>
            </p:cNvPicPr>
            <p:nvPr/>
          </p:nvPicPr>
          <p:blipFill>
            <a:blip r:embed="rId3" cstate="print">
              <a:lum bright="-90000" contrast="-48000"/>
            </a:blip>
            <a:srcRect/>
            <a:stretch>
              <a:fillRect/>
            </a:stretch>
          </p:blipFill>
          <p:spPr bwMode="gray">
            <a:xfrm>
              <a:off x="4093" y="3486"/>
              <a:ext cx="922" cy="268"/>
            </a:xfrm>
            <a:prstGeom prst="rect">
              <a:avLst/>
            </a:prstGeom>
            <a:noFill/>
          </p:spPr>
        </p:pic>
        <p:sp>
          <p:nvSpPr>
            <p:cNvPr id="33804" name="AutoShape 12"/>
            <p:cNvSpPr>
              <a:spLocks noChangeArrowheads="1"/>
            </p:cNvSpPr>
            <p:nvPr/>
          </p:nvSpPr>
          <p:spPr bwMode="gray">
            <a:xfrm>
              <a:off x="3774" y="1329"/>
              <a:ext cx="1494" cy="268"/>
            </a:xfrm>
            <a:prstGeom prst="roundRect">
              <a:avLst>
                <a:gd name="adj" fmla="val 0"/>
              </a:avLst>
            </a:prstGeom>
            <a:gradFill rotWithShape="0">
              <a:gsLst>
                <a:gs pos="0">
                  <a:schemeClr val="hlink">
                    <a:gamma/>
                    <a:shade val="66667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905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33805" name="Text Box 13"/>
            <p:cNvSpPr txBox="1">
              <a:spLocks noChangeArrowheads="1"/>
            </p:cNvSpPr>
            <p:nvPr/>
          </p:nvSpPr>
          <p:spPr bwMode="white">
            <a:xfrm>
              <a:off x="3933" y="1291"/>
              <a:ext cx="1174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a-IR" sz="2800" dirty="0" smtClean="0">
                  <a:solidFill>
                    <a:srgbClr val="FFFFFF"/>
                  </a:solidFill>
                  <a:cs typeface="B Mitra" pitchFamily="2" charset="-78"/>
                </a:rPr>
                <a:t>تقویت تفکیکی</a:t>
              </a:r>
              <a:endParaRPr lang="en-US" sz="2800" dirty="0">
                <a:solidFill>
                  <a:srgbClr val="FFFFFF"/>
                </a:solidFill>
                <a:cs typeface="B Mitra" pitchFamily="2" charset="-78"/>
              </a:endParaRPr>
            </a:p>
          </p:txBody>
        </p:sp>
        <p:sp>
          <p:nvSpPr>
            <p:cNvPr id="33806" name="Rectangle 14"/>
            <p:cNvSpPr>
              <a:spLocks noChangeArrowheads="1"/>
            </p:cNvSpPr>
            <p:nvPr/>
          </p:nvSpPr>
          <p:spPr bwMode="black">
            <a:xfrm>
              <a:off x="508" y="1342"/>
              <a:ext cx="1507" cy="10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2400" dirty="0" smtClean="0">
                  <a:solidFill>
                    <a:srgbClr val="080808"/>
                  </a:solidFill>
                  <a:cs typeface="B Mitra" pitchFamily="2" charset="-78"/>
                </a:rPr>
                <a:t>فرایند ایجاد یا تغییر بعضی متغیرهاست که به عنوان متغیر </a:t>
              </a:r>
              <a:r>
                <a:rPr lang="fa-IR" sz="2400" dirty="0">
                  <a:solidFill>
                    <a:srgbClr val="080808"/>
                  </a:solidFill>
                  <a:cs typeface="B Mitra" pitchFamily="2" charset="-78"/>
                </a:rPr>
                <a:t>برای پاسخ های آتی عمل می کنند. </a:t>
              </a:r>
              <a:endParaRPr lang="en-US" sz="2400" dirty="0">
                <a:solidFill>
                  <a:srgbClr val="080808"/>
                </a:solidFill>
                <a:cs typeface="B Mitra" pitchFamily="2" charset="-78"/>
              </a:endParaRPr>
            </a:p>
          </p:txBody>
        </p:sp>
        <p:sp>
          <p:nvSpPr>
            <p:cNvPr id="33807" name="Rectangle 15"/>
            <p:cNvSpPr>
              <a:spLocks noChangeArrowheads="1"/>
            </p:cNvSpPr>
            <p:nvPr/>
          </p:nvSpPr>
          <p:spPr bwMode="black">
            <a:xfrm>
              <a:off x="3773" y="1594"/>
              <a:ext cx="1494" cy="7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rtl="1"/>
              <a:r>
                <a:rPr lang="fa-IR" sz="2400" dirty="0" smtClean="0">
                  <a:solidFill>
                    <a:srgbClr val="080808"/>
                  </a:solidFill>
                  <a:cs typeface="B Mitra" pitchFamily="2" charset="-78"/>
                </a:rPr>
                <a:t>بعضی پاسخ ها تقویت می شوند و پاسخ های دیگر تقویت نمی شوند.</a:t>
              </a:r>
              <a:endParaRPr lang="en-US" sz="2400" dirty="0">
                <a:solidFill>
                  <a:srgbClr val="080808"/>
                </a:solidFill>
                <a:cs typeface="B Mitra" pitchFamily="2" charset="-78"/>
              </a:endParaRPr>
            </a:p>
          </p:txBody>
        </p:sp>
        <p:sp>
          <p:nvSpPr>
            <p:cNvPr id="33808" name="AutoShape 16"/>
            <p:cNvSpPr>
              <a:spLocks noChangeArrowheads="1"/>
            </p:cNvSpPr>
            <p:nvPr/>
          </p:nvSpPr>
          <p:spPr bwMode="ltGray">
            <a:xfrm>
              <a:off x="2089" y="1280"/>
              <a:ext cx="1542" cy="2424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33809" name="Picture 17" descr="light_shadow"/>
            <p:cNvPicPr>
              <a:picLocks noChangeAspect="1" noChangeArrowheads="1"/>
            </p:cNvPicPr>
            <p:nvPr/>
          </p:nvPicPr>
          <p:blipFill>
            <a:blip r:embed="rId2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2381" y="3480"/>
              <a:ext cx="996" cy="276"/>
            </a:xfrm>
            <a:prstGeom prst="rect">
              <a:avLst/>
            </a:prstGeom>
            <a:noFill/>
          </p:spPr>
        </p:pic>
        <p:sp>
          <p:nvSpPr>
            <p:cNvPr id="33810" name="AutoShape 18"/>
            <p:cNvSpPr>
              <a:spLocks noChangeArrowheads="1"/>
            </p:cNvSpPr>
            <p:nvPr/>
          </p:nvSpPr>
          <p:spPr bwMode="gray">
            <a:xfrm>
              <a:off x="2118" y="1302"/>
              <a:ext cx="1484" cy="322"/>
            </a:xfrm>
            <a:prstGeom prst="roundRect">
              <a:avLst>
                <a:gd name="adj" fmla="val 0"/>
              </a:avLst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905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33811" name="Text Box 19"/>
            <p:cNvSpPr txBox="1">
              <a:spLocks noChangeArrowheads="1"/>
            </p:cNvSpPr>
            <p:nvPr/>
          </p:nvSpPr>
          <p:spPr bwMode="white">
            <a:xfrm>
              <a:off x="2174" y="1280"/>
              <a:ext cx="1330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a-IR" sz="2800" dirty="0" smtClean="0">
                  <a:solidFill>
                    <a:srgbClr val="FEFEFE"/>
                  </a:solidFill>
                  <a:cs typeface="B Mitra" pitchFamily="2" charset="-78"/>
                </a:rPr>
                <a:t>تقریب های متوالی</a:t>
              </a:r>
              <a:endParaRPr lang="en-US" sz="2800" dirty="0">
                <a:solidFill>
                  <a:srgbClr val="FEFEFE"/>
                </a:solidFill>
                <a:cs typeface="B Mitra" pitchFamily="2" charset="-78"/>
              </a:endParaRPr>
            </a:p>
          </p:txBody>
        </p:sp>
        <p:sp>
          <p:nvSpPr>
            <p:cNvPr id="33812" name="Rectangle 20"/>
            <p:cNvSpPr>
              <a:spLocks noChangeArrowheads="1"/>
            </p:cNvSpPr>
            <p:nvPr/>
          </p:nvSpPr>
          <p:spPr bwMode="black">
            <a:xfrm>
              <a:off x="2029" y="1558"/>
              <a:ext cx="1602" cy="10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 rtl="1"/>
              <a:r>
                <a:rPr lang="fa-IR" sz="2400" dirty="0" smtClean="0">
                  <a:solidFill>
                    <a:srgbClr val="080808"/>
                  </a:solidFill>
                  <a:cs typeface="B Mitra" pitchFamily="2" charset="-78"/>
                </a:rPr>
                <a:t>تنها پاسخ هایی که یکی بعد از دیگری به پاسخ موردنظر نزدیک اند تقویت می شوند.</a:t>
              </a:r>
              <a:endParaRPr lang="en-US" sz="2400" dirty="0">
                <a:solidFill>
                  <a:srgbClr val="080808"/>
                </a:solidFill>
                <a:cs typeface="B Mitra" pitchFamily="2" charset="-78"/>
              </a:endParaRPr>
            </a:p>
          </p:txBody>
        </p:sp>
        <p:grpSp>
          <p:nvGrpSpPr>
            <p:cNvPr id="33813" name="Group 21"/>
            <p:cNvGrpSpPr>
              <a:grpSpLocks/>
            </p:cNvGrpSpPr>
            <p:nvPr/>
          </p:nvGrpSpPr>
          <p:grpSpPr bwMode="auto">
            <a:xfrm>
              <a:off x="2274" y="2412"/>
              <a:ext cx="1200" cy="1536"/>
              <a:chOff x="2304" y="2496"/>
              <a:chExt cx="1200" cy="1536"/>
            </a:xfrm>
          </p:grpSpPr>
          <p:pic>
            <p:nvPicPr>
              <p:cNvPr id="33814" name="Picture 22" descr="circuler_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15" name="Oval 2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  <p:pic>
            <p:nvPicPr>
              <p:cNvPr id="33816" name="Picture 24" descr="light_shadow1"/>
              <p:cNvPicPr>
                <a:picLocks noChangeAspect="1" noChangeArrowheads="1"/>
              </p:cNvPicPr>
              <p:nvPr/>
            </p:nvPicPr>
            <p:blipFill>
              <a:blip r:embed="rId5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817" name="Group 2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33818" name="Group 2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19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0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1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2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33823" name="Group 3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24" name="AutoShape 3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5" name="AutoShape 3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6" name="AutoShape 3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7" name="AutoShape 3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3828" name="Group 36"/>
            <p:cNvGrpSpPr>
              <a:grpSpLocks/>
            </p:cNvGrpSpPr>
            <p:nvPr/>
          </p:nvGrpSpPr>
          <p:grpSpPr bwMode="auto">
            <a:xfrm>
              <a:off x="646" y="2412"/>
              <a:ext cx="1200" cy="1536"/>
              <a:chOff x="2304" y="2496"/>
              <a:chExt cx="1200" cy="1536"/>
            </a:xfrm>
          </p:grpSpPr>
          <p:pic>
            <p:nvPicPr>
              <p:cNvPr id="33829" name="Picture 37" descr="circuler_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30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  <p:pic>
            <p:nvPicPr>
              <p:cNvPr id="33831" name="Picture 39" descr="light_shadow1"/>
              <p:cNvPicPr>
                <a:picLocks noChangeAspect="1" noChangeArrowheads="1"/>
              </p:cNvPicPr>
              <p:nvPr/>
            </p:nvPicPr>
            <p:blipFill>
              <a:blip r:embed="rId5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832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33833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34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35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36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37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33838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39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40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41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42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3843" name="Group 51"/>
            <p:cNvGrpSpPr>
              <a:grpSpLocks/>
            </p:cNvGrpSpPr>
            <p:nvPr/>
          </p:nvGrpSpPr>
          <p:grpSpPr bwMode="auto">
            <a:xfrm>
              <a:off x="3976" y="2412"/>
              <a:ext cx="1200" cy="1536"/>
              <a:chOff x="2304" y="2496"/>
              <a:chExt cx="1200" cy="1536"/>
            </a:xfrm>
          </p:grpSpPr>
          <p:pic>
            <p:nvPicPr>
              <p:cNvPr id="33844" name="Picture 52" descr="circuler_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45" name="Oval 5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  <p:pic>
            <p:nvPicPr>
              <p:cNvPr id="33846" name="Picture 54" descr="light_shadow1"/>
              <p:cNvPicPr>
                <a:picLocks noChangeAspect="1" noChangeArrowheads="1"/>
              </p:cNvPicPr>
              <p:nvPr/>
            </p:nvPicPr>
            <p:blipFill>
              <a:blip r:embed="rId5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847" name="Group 5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33848" name="Group 5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49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0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1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2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33853" name="Group 6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54" name="AutoShape 6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5" name="AutoShape 6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6" name="AutoShape 6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7" name="AutoShape 6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sp>
          <p:nvSpPr>
            <p:cNvPr id="33858" name="Rectangle 66"/>
            <p:cNvSpPr>
              <a:spLocks noChangeArrowheads="1"/>
            </p:cNvSpPr>
            <p:nvPr/>
          </p:nvSpPr>
          <p:spPr bwMode="auto">
            <a:xfrm>
              <a:off x="522" y="2856"/>
              <a:ext cx="141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fa-IR" sz="2800" b="1" dirty="0" smtClean="0">
                  <a:solidFill>
                    <a:srgbClr val="FF0000"/>
                  </a:solidFill>
                  <a:cs typeface="B Mitra" pitchFamily="2" charset="-78"/>
                </a:rPr>
                <a:t>زنجیره سازی</a:t>
              </a:r>
              <a:endParaRPr lang="en-US" sz="2800" b="1" dirty="0">
                <a:solidFill>
                  <a:srgbClr val="FF0000"/>
                </a:solidFill>
                <a:cs typeface="B Mitra" pitchFamily="2" charset="-78"/>
              </a:endParaRPr>
            </a:p>
          </p:txBody>
        </p:sp>
        <p:sp>
          <p:nvSpPr>
            <p:cNvPr id="33859" name="Rectangle 67"/>
            <p:cNvSpPr>
              <a:spLocks noChangeArrowheads="1"/>
            </p:cNvSpPr>
            <p:nvPr/>
          </p:nvSpPr>
          <p:spPr bwMode="auto">
            <a:xfrm>
              <a:off x="2418" y="2870"/>
              <a:ext cx="940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sz="2800" b="1" dirty="0" smtClean="0">
                  <a:solidFill>
                    <a:srgbClr val="FF0000"/>
                  </a:solidFill>
                  <a:cs typeface="B Mitra" pitchFamily="2" charset="-78"/>
                </a:rPr>
                <a:t>شکل دهی</a:t>
              </a:r>
              <a:endParaRPr lang="en-US" sz="2800" b="1" dirty="0">
                <a:solidFill>
                  <a:srgbClr val="FF0000"/>
                </a:solidFill>
                <a:cs typeface="B Mitra" pitchFamily="2" charset="-78"/>
              </a:endParaRPr>
            </a:p>
          </p:txBody>
        </p:sp>
        <p:sp>
          <p:nvSpPr>
            <p:cNvPr id="33860" name="Rectangle 68"/>
            <p:cNvSpPr>
              <a:spLocks noChangeArrowheads="1"/>
            </p:cNvSpPr>
            <p:nvPr/>
          </p:nvSpPr>
          <p:spPr bwMode="auto">
            <a:xfrm>
              <a:off x="4098" y="2870"/>
              <a:ext cx="940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sz="2800" b="1" dirty="0" smtClean="0">
                  <a:solidFill>
                    <a:srgbClr val="FF0000"/>
                  </a:solidFill>
                  <a:cs typeface="B Mitra" pitchFamily="2" charset="-78"/>
                </a:rPr>
                <a:t>شکل دهی</a:t>
              </a:r>
              <a:endParaRPr lang="en-US" sz="2800" b="1" dirty="0">
                <a:solidFill>
                  <a:srgbClr val="FF0000"/>
                </a:solidFill>
                <a:cs typeface="B Mitra" pitchFamily="2" charset="-78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gray">
          <a:xfrm>
            <a:off x="952500" y="1329115"/>
            <a:ext cx="80454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0" hangingPunct="0"/>
            <a:r>
              <a:rPr lang="fa-IR" sz="3200" b="1" dirty="0" smtClean="0">
                <a:solidFill>
                  <a:srgbClr val="FF0000"/>
                </a:solidFill>
                <a:cs typeface="B Mitra" pitchFamily="2" charset="-78"/>
              </a:rPr>
              <a:t>توالی شکل دادن رفتار:</a:t>
            </a:r>
            <a:endParaRPr lang="en-US" sz="3200" b="1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37892" name="Freeform 4"/>
          <p:cNvSpPr>
            <a:spLocks/>
          </p:cNvSpPr>
          <p:nvPr/>
        </p:nvSpPr>
        <p:spPr bwMode="ltGray">
          <a:xfrm>
            <a:off x="7165826" y="3185564"/>
            <a:ext cx="1726653" cy="17272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0784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37893" name="Freeform 5"/>
          <p:cNvSpPr>
            <a:spLocks/>
          </p:cNvSpPr>
          <p:nvPr/>
        </p:nvSpPr>
        <p:spPr bwMode="ltGray">
          <a:xfrm>
            <a:off x="2481870" y="3185564"/>
            <a:ext cx="1863837" cy="1928851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69804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ltGray">
          <a:xfrm>
            <a:off x="127511" y="3140968"/>
            <a:ext cx="1944216" cy="2088828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gray">
          <a:xfrm>
            <a:off x="2028924" y="3959465"/>
            <a:ext cx="504825" cy="576262"/>
          </a:xfrm>
          <a:prstGeom prst="chevron">
            <a:avLst>
              <a:gd name="adj" fmla="val 52514"/>
            </a:avLst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gray">
          <a:xfrm>
            <a:off x="4355976" y="3950293"/>
            <a:ext cx="504825" cy="576262"/>
          </a:xfrm>
          <a:prstGeom prst="chevron">
            <a:avLst>
              <a:gd name="adj" fmla="val 52514"/>
            </a:avLst>
          </a:prstGeom>
          <a:solidFill>
            <a:schemeClr val="accent2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black">
          <a:xfrm>
            <a:off x="246337" y="3778739"/>
            <a:ext cx="159226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fa-IR" b="1" dirty="0" smtClean="0">
                <a:solidFill>
                  <a:srgbClr val="FFFFFF"/>
                </a:solidFill>
                <a:cs typeface="B Mitra" pitchFamily="2" charset="-78"/>
              </a:rPr>
              <a:t>مشخص کردن رفتار وردی</a:t>
            </a:r>
            <a:endParaRPr lang="en-US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37910" name="Text Box 22"/>
          <p:cNvSpPr txBox="1">
            <a:spLocks noChangeArrowheads="1"/>
          </p:cNvSpPr>
          <p:nvPr/>
        </p:nvSpPr>
        <p:spPr bwMode="black">
          <a:xfrm>
            <a:off x="2572967" y="3573158"/>
            <a:ext cx="1592263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0" hangingPunct="0"/>
            <a:r>
              <a:rPr lang="fa-IR" b="1" dirty="0" smtClean="0">
                <a:solidFill>
                  <a:srgbClr val="FFFFFF"/>
                </a:solidFill>
                <a:cs typeface="B Mitra" pitchFamily="2" charset="-78"/>
              </a:rPr>
              <a:t>مشخص کردن   رفتار پایانی و تقسیم به گام های فرعی</a:t>
            </a:r>
            <a:endParaRPr lang="en-US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black">
          <a:xfrm>
            <a:off x="7233019" y="3725997"/>
            <a:ext cx="159226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0" hangingPunct="0"/>
            <a:r>
              <a:rPr lang="fa-IR" b="1" dirty="0" smtClean="0">
                <a:solidFill>
                  <a:srgbClr val="FFFFFF"/>
                </a:solidFill>
                <a:cs typeface="B Mitra" pitchFamily="2" charset="-78"/>
              </a:rPr>
              <a:t>تقویت متوالی هر تقریب</a:t>
            </a:r>
            <a:endParaRPr lang="en-US" b="1" dirty="0">
              <a:solidFill>
                <a:srgbClr val="FFFFFF"/>
              </a:solidFill>
              <a:cs typeface="B Mitra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801" y="3139318"/>
            <a:ext cx="1774304" cy="192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05" y="3895663"/>
            <a:ext cx="5064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8122" y="3640240"/>
            <a:ext cx="1579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 smtClean="0">
                <a:solidFill>
                  <a:srgbClr val="FFFFFF"/>
                </a:solidFill>
                <a:cs typeface="B Mitra" pitchFamily="2" charset="-78"/>
              </a:rPr>
              <a:t>مشخص کردن تقویت کننده های بالقوه</a:t>
            </a:r>
            <a:endParaRPr lang="en-US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 animBg="1"/>
      <p:bldP spid="37893" grpId="0" animBg="1"/>
      <p:bldP spid="37894" grpId="0" animBg="1"/>
      <p:bldP spid="37895" grpId="0" animBg="1"/>
      <p:bldP spid="37896" grpId="0" animBg="1"/>
      <p:bldP spid="37907" grpId="0"/>
      <p:bldP spid="37910" grpId="0"/>
      <p:bldP spid="37911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374650" y="1341285"/>
            <a:ext cx="8388350" cy="5059515"/>
            <a:chOff x="60" y="694"/>
            <a:chExt cx="5508" cy="3322"/>
          </a:xfrm>
        </p:grpSpPr>
        <p:sp>
          <p:nvSpPr>
            <p:cNvPr id="33796" name="Rectangle 4"/>
            <p:cNvSpPr>
              <a:spLocks noChangeArrowheads="1"/>
            </p:cNvSpPr>
            <p:nvPr/>
          </p:nvSpPr>
          <p:spPr bwMode="gray">
            <a:xfrm>
              <a:off x="60" y="3835"/>
              <a:ext cx="5508" cy="181"/>
            </a:xfrm>
            <a:prstGeom prst="rect">
              <a:avLst/>
            </a:prstGeom>
            <a:solidFill>
              <a:srgbClr val="EAEAEA"/>
            </a:solidFill>
            <a:ln w="9525" algn="ctr">
              <a:prstDash val="dash"/>
              <a:miter lim="800000"/>
              <a:headEnd/>
              <a:tailEnd/>
            </a:ln>
            <a:effectLst/>
            <a:scene3d>
              <a:camera prst="legacyPerspectiveTop">
                <a:rot lat="600000" lon="0" rev="0"/>
              </a:camera>
              <a:lightRig rig="legacyFlat3" dir="r"/>
            </a:scene3d>
            <a:sp3d extrusionH="3783000" prstMaterial="legacyMatte">
              <a:bevelT w="13500" h="13500" prst="angle"/>
              <a:bevelB w="13500" h="13500" prst="angle"/>
              <a:extrusionClr>
                <a:srgbClr val="EAEAEA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endParaRPr lang="fa-IR" b="1">
                <a:solidFill>
                  <a:srgbClr val="B2B9AF"/>
                </a:solidFill>
                <a:cs typeface="Arial" charset="0"/>
              </a:endParaRPr>
            </a:p>
          </p:txBody>
        </p:sp>
        <p:sp>
          <p:nvSpPr>
            <p:cNvPr id="33797" name="AutoShape 5"/>
            <p:cNvSpPr>
              <a:spLocks noChangeArrowheads="1"/>
            </p:cNvSpPr>
            <p:nvPr/>
          </p:nvSpPr>
          <p:spPr bwMode="ltGray">
            <a:xfrm>
              <a:off x="3747" y="1089"/>
              <a:ext cx="1546" cy="2615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33798" name="AutoShape 6"/>
            <p:cNvSpPr>
              <a:spLocks noChangeArrowheads="1"/>
            </p:cNvSpPr>
            <p:nvPr/>
          </p:nvSpPr>
          <p:spPr bwMode="ltGray">
            <a:xfrm>
              <a:off x="440" y="694"/>
              <a:ext cx="1542" cy="2980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33799" name="Rectangle 7"/>
            <p:cNvSpPr>
              <a:spLocks noChangeArrowheads="1"/>
            </p:cNvSpPr>
            <p:nvPr/>
          </p:nvSpPr>
          <p:spPr bwMode="black">
            <a:xfrm>
              <a:off x="450" y="864"/>
              <a:ext cx="4526" cy="2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endParaRPr lang="en-US" sz="1600" dirty="0">
                <a:solidFill>
                  <a:srgbClr val="080808"/>
                </a:solidFill>
                <a:cs typeface="Arial" charset="0"/>
              </a:endParaRPr>
            </a:p>
          </p:txBody>
        </p:sp>
        <p:pic>
          <p:nvPicPr>
            <p:cNvPr id="33800" name="Picture 8" descr="light_shadow"/>
            <p:cNvPicPr>
              <a:picLocks noChangeAspect="1" noChangeArrowheads="1"/>
            </p:cNvPicPr>
            <p:nvPr/>
          </p:nvPicPr>
          <p:blipFill>
            <a:blip r:embed="rId2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732" y="3480"/>
              <a:ext cx="996" cy="276"/>
            </a:xfrm>
            <a:prstGeom prst="rect">
              <a:avLst/>
            </a:prstGeom>
            <a:noFill/>
          </p:spPr>
        </p:pic>
        <p:pic>
          <p:nvPicPr>
            <p:cNvPr id="33801" name="Picture 9" descr="light_shadow"/>
            <p:cNvPicPr>
              <a:picLocks noChangeAspect="1" noChangeArrowheads="1"/>
            </p:cNvPicPr>
            <p:nvPr/>
          </p:nvPicPr>
          <p:blipFill>
            <a:blip r:embed="rId3" cstate="print">
              <a:lum bright="-90000" contrast="-48000"/>
            </a:blip>
            <a:srcRect/>
            <a:stretch>
              <a:fillRect/>
            </a:stretch>
          </p:blipFill>
          <p:spPr bwMode="gray">
            <a:xfrm>
              <a:off x="4093" y="3486"/>
              <a:ext cx="922" cy="268"/>
            </a:xfrm>
            <a:prstGeom prst="rect">
              <a:avLst/>
            </a:prstGeom>
            <a:noFill/>
          </p:spPr>
        </p:pic>
        <p:sp>
          <p:nvSpPr>
            <p:cNvPr id="33806" name="Rectangle 14"/>
            <p:cNvSpPr>
              <a:spLocks noChangeArrowheads="1"/>
            </p:cNvSpPr>
            <p:nvPr/>
          </p:nvSpPr>
          <p:spPr bwMode="black">
            <a:xfrm>
              <a:off x="707" y="1740"/>
              <a:ext cx="121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400" dirty="0">
                <a:solidFill>
                  <a:srgbClr val="080808"/>
                </a:solidFill>
                <a:cs typeface="Arial" charset="0"/>
              </a:endParaRPr>
            </a:p>
          </p:txBody>
        </p:sp>
        <p:sp>
          <p:nvSpPr>
            <p:cNvPr id="33807" name="Rectangle 15"/>
            <p:cNvSpPr>
              <a:spLocks noChangeArrowheads="1"/>
            </p:cNvSpPr>
            <p:nvPr/>
          </p:nvSpPr>
          <p:spPr bwMode="black">
            <a:xfrm>
              <a:off x="4057" y="1392"/>
              <a:ext cx="121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400" dirty="0">
                <a:solidFill>
                  <a:srgbClr val="080808"/>
                </a:solidFill>
                <a:cs typeface="Arial" charset="0"/>
              </a:endParaRPr>
            </a:p>
          </p:txBody>
        </p:sp>
        <p:sp>
          <p:nvSpPr>
            <p:cNvPr id="33808" name="AutoShape 16"/>
            <p:cNvSpPr>
              <a:spLocks noChangeArrowheads="1"/>
            </p:cNvSpPr>
            <p:nvPr/>
          </p:nvSpPr>
          <p:spPr bwMode="ltGray">
            <a:xfrm>
              <a:off x="2089" y="1089"/>
              <a:ext cx="1542" cy="2615"/>
            </a:xfrm>
            <a:prstGeom prst="roundRect">
              <a:avLst>
                <a:gd name="adj" fmla="val 2259"/>
              </a:avLst>
            </a:prstGeom>
            <a:gradFill rotWithShape="1">
              <a:gsLst>
                <a:gs pos="0">
                  <a:srgbClr val="E8E8E8"/>
                </a:gs>
                <a:gs pos="100000">
                  <a:srgbClr val="E8E8E8">
                    <a:gamma/>
                    <a:shade val="85882"/>
                    <a:invGamma/>
                    <a:alpha val="0"/>
                  </a:srgb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33809" name="Picture 17" descr="light_shadow"/>
            <p:cNvPicPr>
              <a:picLocks noChangeAspect="1" noChangeArrowheads="1"/>
            </p:cNvPicPr>
            <p:nvPr/>
          </p:nvPicPr>
          <p:blipFill>
            <a:blip r:embed="rId2" cstate="print">
              <a:lum bright="-78000" contrast="-78000"/>
            </a:blip>
            <a:srcRect/>
            <a:stretch>
              <a:fillRect/>
            </a:stretch>
          </p:blipFill>
          <p:spPr bwMode="gray">
            <a:xfrm>
              <a:off x="2381" y="3480"/>
              <a:ext cx="996" cy="276"/>
            </a:xfrm>
            <a:prstGeom prst="rect">
              <a:avLst/>
            </a:prstGeom>
            <a:noFill/>
          </p:spPr>
        </p:pic>
        <p:sp>
          <p:nvSpPr>
            <p:cNvPr id="33812" name="Rectangle 20"/>
            <p:cNvSpPr>
              <a:spLocks noChangeArrowheads="1"/>
            </p:cNvSpPr>
            <p:nvPr/>
          </p:nvSpPr>
          <p:spPr bwMode="black">
            <a:xfrm>
              <a:off x="2089" y="1380"/>
              <a:ext cx="1542" cy="2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rtl="1"/>
              <a:endParaRPr lang="en-US" sz="1400" dirty="0">
                <a:solidFill>
                  <a:srgbClr val="080808"/>
                </a:solidFill>
                <a:cs typeface="Arial" charset="0"/>
              </a:endParaRPr>
            </a:p>
          </p:txBody>
        </p:sp>
        <p:grpSp>
          <p:nvGrpSpPr>
            <p:cNvPr id="33813" name="Group 21"/>
            <p:cNvGrpSpPr>
              <a:grpSpLocks/>
            </p:cNvGrpSpPr>
            <p:nvPr/>
          </p:nvGrpSpPr>
          <p:grpSpPr bwMode="auto">
            <a:xfrm>
              <a:off x="2274" y="2412"/>
              <a:ext cx="1200" cy="1536"/>
              <a:chOff x="2304" y="2496"/>
              <a:chExt cx="1200" cy="1536"/>
            </a:xfrm>
          </p:grpSpPr>
          <p:pic>
            <p:nvPicPr>
              <p:cNvPr id="33814" name="Picture 22" descr="circuler_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15" name="Oval 2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  <p:pic>
            <p:nvPicPr>
              <p:cNvPr id="33816" name="Picture 24" descr="light_shadow1"/>
              <p:cNvPicPr>
                <a:picLocks noChangeAspect="1" noChangeArrowheads="1"/>
              </p:cNvPicPr>
              <p:nvPr/>
            </p:nvPicPr>
            <p:blipFill>
              <a:blip r:embed="rId5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817" name="Group 2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33818" name="Group 2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19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0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1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2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33823" name="Group 3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24" name="AutoShape 3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5" name="AutoShape 3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6" name="AutoShape 3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27" name="AutoShape 3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3828" name="Group 36"/>
            <p:cNvGrpSpPr>
              <a:grpSpLocks/>
            </p:cNvGrpSpPr>
            <p:nvPr/>
          </p:nvGrpSpPr>
          <p:grpSpPr bwMode="auto">
            <a:xfrm>
              <a:off x="646" y="2412"/>
              <a:ext cx="1200" cy="1536"/>
              <a:chOff x="2304" y="2496"/>
              <a:chExt cx="1200" cy="1536"/>
            </a:xfrm>
          </p:grpSpPr>
          <p:pic>
            <p:nvPicPr>
              <p:cNvPr id="33829" name="Picture 37" descr="circuler_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30" name="Oval 38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  <p:pic>
            <p:nvPicPr>
              <p:cNvPr id="33831" name="Picture 39" descr="light_shadow1"/>
              <p:cNvPicPr>
                <a:picLocks noChangeAspect="1" noChangeArrowheads="1"/>
              </p:cNvPicPr>
              <p:nvPr/>
            </p:nvPicPr>
            <p:blipFill>
              <a:blip r:embed="rId5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832" name="Group 40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33833" name="Group 4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34" name="AutoShape 4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35" name="AutoShape 4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36" name="AutoShape 4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37" name="AutoShape 4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33838" name="Group 4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39" name="AutoShape 4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40" name="AutoShape 4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41" name="AutoShape 4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42" name="AutoShape 5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3843" name="Group 51"/>
            <p:cNvGrpSpPr>
              <a:grpSpLocks/>
            </p:cNvGrpSpPr>
            <p:nvPr/>
          </p:nvGrpSpPr>
          <p:grpSpPr bwMode="auto">
            <a:xfrm>
              <a:off x="3976" y="2412"/>
              <a:ext cx="1200" cy="1536"/>
              <a:chOff x="2304" y="2496"/>
              <a:chExt cx="1200" cy="1536"/>
            </a:xfrm>
          </p:grpSpPr>
          <p:pic>
            <p:nvPicPr>
              <p:cNvPr id="33844" name="Picture 52" descr="circuler_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gray">
              <a:xfrm>
                <a:off x="2314" y="2544"/>
                <a:ext cx="1182" cy="1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45" name="Oval 53"/>
              <p:cNvSpPr>
                <a:spLocks noChangeArrowheads="1"/>
              </p:cNvSpPr>
              <p:nvPr/>
            </p:nvSpPr>
            <p:spPr bwMode="gray">
              <a:xfrm>
                <a:off x="2314" y="2544"/>
                <a:ext cx="1190" cy="1199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  <p:pic>
            <p:nvPicPr>
              <p:cNvPr id="33846" name="Picture 54" descr="light_shadow1"/>
              <p:cNvPicPr>
                <a:picLocks noChangeAspect="1" noChangeArrowheads="1"/>
              </p:cNvPicPr>
              <p:nvPr/>
            </p:nvPicPr>
            <p:blipFill>
              <a:blip r:embed="rId5"/>
              <a:srcRect t="14285"/>
              <a:stretch>
                <a:fillRect/>
              </a:stretch>
            </p:blipFill>
            <p:spPr bwMode="gray">
              <a:xfrm>
                <a:off x="2304" y="2496"/>
                <a:ext cx="871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847" name="Group 55"/>
              <p:cNvGrpSpPr>
                <a:grpSpLocks/>
              </p:cNvGrpSpPr>
              <p:nvPr/>
            </p:nvGrpSpPr>
            <p:grpSpPr bwMode="auto">
              <a:xfrm rot="-3733502" flipH="1" flipV="1">
                <a:off x="2673" y="3381"/>
                <a:ext cx="1049" cy="253"/>
                <a:chOff x="2532" y="1051"/>
                <a:chExt cx="893" cy="246"/>
              </a:xfrm>
            </p:grpSpPr>
            <p:grpSp>
              <p:nvGrpSpPr>
                <p:cNvPr id="33848" name="Group 5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33849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0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1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2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33853" name="Group 6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33854" name="AutoShape 6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5" name="AutoShape 6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6" name="AutoShape 6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33857" name="AutoShape 6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sp>
          <p:nvSpPr>
            <p:cNvPr id="33858" name="Rectangle 66"/>
            <p:cNvSpPr>
              <a:spLocks noChangeArrowheads="1"/>
            </p:cNvSpPr>
            <p:nvPr/>
          </p:nvSpPr>
          <p:spPr bwMode="auto">
            <a:xfrm>
              <a:off x="758" y="2880"/>
              <a:ext cx="940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sz="2400" b="1" dirty="0" smtClean="0">
                  <a:solidFill>
                    <a:srgbClr val="000000"/>
                  </a:solidFill>
                  <a:cs typeface="B Mitra" pitchFamily="2" charset="-78"/>
                </a:rPr>
                <a:t>خود تقویتی</a:t>
              </a:r>
              <a:endParaRPr lang="en-US" sz="2400" b="1" dirty="0">
                <a:solidFill>
                  <a:srgbClr val="000000"/>
                </a:solidFill>
                <a:cs typeface="B Mitra" pitchFamily="2" charset="-78"/>
              </a:endParaRPr>
            </a:p>
          </p:txBody>
        </p:sp>
        <p:sp>
          <p:nvSpPr>
            <p:cNvPr id="33859" name="Rectangle 67"/>
            <p:cNvSpPr>
              <a:spLocks noChangeArrowheads="1"/>
            </p:cNvSpPr>
            <p:nvPr/>
          </p:nvSpPr>
          <p:spPr bwMode="auto">
            <a:xfrm>
              <a:off x="2418" y="2870"/>
              <a:ext cx="940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sz="2400" b="1" dirty="0" smtClean="0">
                  <a:solidFill>
                    <a:srgbClr val="000000"/>
                  </a:solidFill>
                  <a:cs typeface="B Mitra" pitchFamily="2" charset="-78"/>
                </a:rPr>
                <a:t>خود آموزی</a:t>
              </a:r>
              <a:endParaRPr lang="en-US" sz="2400" b="1" dirty="0">
                <a:solidFill>
                  <a:srgbClr val="000000"/>
                </a:solidFill>
                <a:cs typeface="B Mitra" pitchFamily="2" charset="-78"/>
              </a:endParaRPr>
            </a:p>
          </p:txBody>
        </p:sp>
        <p:sp>
          <p:nvSpPr>
            <p:cNvPr id="33860" name="Rectangle 68"/>
            <p:cNvSpPr>
              <a:spLocks noChangeArrowheads="1"/>
            </p:cNvSpPr>
            <p:nvPr/>
          </p:nvSpPr>
          <p:spPr bwMode="auto">
            <a:xfrm>
              <a:off x="4098" y="2870"/>
              <a:ext cx="940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fa-IR" sz="2400" b="1" dirty="0" smtClean="0">
                  <a:solidFill>
                    <a:srgbClr val="000000"/>
                  </a:solidFill>
                  <a:cs typeface="B Mitra" pitchFamily="2" charset="-78"/>
                </a:rPr>
                <a:t>خود نظارتی</a:t>
              </a:r>
              <a:endParaRPr lang="en-US" sz="2400" b="1" dirty="0">
                <a:solidFill>
                  <a:srgbClr val="000000"/>
                </a:solidFill>
                <a:cs typeface="B Mitra" pitchFamily="2" charset="-78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68596" y="1204032"/>
            <a:ext cx="7809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Mitra" pitchFamily="2" charset="-78"/>
              </a:rPr>
              <a:t>سه فرایند کلیدی رفتار خود تنطیمی</a:t>
            </a:r>
          </a:p>
        </p:txBody>
      </p:sp>
      <p:sp>
        <p:nvSpPr>
          <p:cNvPr id="3" name="Rectangle 2"/>
          <p:cNvSpPr/>
          <p:nvPr/>
        </p:nvSpPr>
        <p:spPr>
          <a:xfrm>
            <a:off x="5989727" y="1844824"/>
            <a:ext cx="2354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rtl="1">
              <a:buClr>
                <a:schemeClr val="accent2">
                  <a:lumMod val="75000"/>
                </a:schemeClr>
              </a:buClr>
              <a:buNone/>
            </a:pPr>
            <a:r>
              <a:rPr lang="fa-IR" sz="2400" dirty="0">
                <a:solidFill>
                  <a:srgbClr val="000000"/>
                </a:solidFill>
                <a:cs typeface="B Mitra" pitchFamily="2" charset="-78"/>
              </a:rPr>
              <a:t>به توجه عمدی به بعضی جنبه های رفتار فرد از سوی خود او اطلاق می شود و اغلب با فراوانی یا شدت آن همراه است.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7336" y="1780215"/>
            <a:ext cx="23483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rtl="1">
              <a:buClr>
                <a:schemeClr val="accent2">
                  <a:lumMod val="75000"/>
                </a:schemeClr>
              </a:buClr>
              <a:buNone/>
            </a:pPr>
            <a:r>
              <a:rPr lang="fa-IR" sz="2400" dirty="0">
                <a:solidFill>
                  <a:srgbClr val="003300"/>
                </a:solidFill>
                <a:cs typeface="B Mitra" pitchFamily="2" charset="-78"/>
              </a:rPr>
              <a:t>به محرک های تمییزی که زمینه را برای پاسخ های خود تنظیمی که به تقویت منجر می شوند آماده می کنند، اطلاق می شود.</a:t>
            </a:r>
          </a:p>
        </p:txBody>
      </p:sp>
      <p:sp>
        <p:nvSpPr>
          <p:cNvPr id="5" name="Rectangle 4"/>
          <p:cNvSpPr/>
          <p:nvPr/>
        </p:nvSpPr>
        <p:spPr>
          <a:xfrm>
            <a:off x="951109" y="1211817"/>
            <a:ext cx="23483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rtl="1">
              <a:buClr>
                <a:schemeClr val="accent2">
                  <a:lumMod val="75000"/>
                </a:schemeClr>
              </a:buClr>
              <a:buNone/>
            </a:pPr>
            <a:r>
              <a:rPr lang="fa-IR" sz="2400" dirty="0">
                <a:solidFill>
                  <a:srgbClr val="003300"/>
                </a:solidFill>
                <a:cs typeface="B Mitra" pitchFamily="2" charset="-78"/>
              </a:rPr>
              <a:t>به فرایندی که طی آن افراد برای خودشان تقویتی وابسته به انجام یک پاسخ فراهم می کنند و این کار احتمال پاسخ دهی آن ها را در آینده افزایش می دهد، اطلاق می شود.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48513" y="3116263"/>
            <a:ext cx="1754187" cy="1704975"/>
            <a:chOff x="2457" y="2000"/>
            <a:chExt cx="901" cy="888"/>
          </a:xfrm>
        </p:grpSpPr>
        <p:pic>
          <p:nvPicPr>
            <p:cNvPr id="12293" name="Picture 5" descr="circuler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12294" name="Oval 6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12295" name="Freeform 7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2" cy="185"/>
                <a:chOff x="1566" y="2568"/>
                <a:chExt cx="1117" cy="279"/>
              </a:xfrm>
            </p:grpSpPr>
            <p:sp>
              <p:nvSpPr>
                <p:cNvPr id="12298" name="AutoShape 10"/>
                <p:cNvSpPr>
                  <a:spLocks noChangeArrowheads="1"/>
                </p:cNvSpPr>
                <p:nvPr/>
              </p:nvSpPr>
              <p:spPr bwMode="ltGray">
                <a:xfrm rot="5263130">
                  <a:off x="1860" y="2277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299" name="AutoShape 11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300" name="AutoShape 12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301" name="AutoShape 13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03" name="AutoShape 15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304" name="AutoShape 16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305" name="AutoShape 17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306" name="AutoShape 18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</p:grpSp>
        </p:grpSp>
      </p:grpSp>
      <p:grpSp>
        <p:nvGrpSpPr>
          <p:cNvPr id="6" name="Group 19"/>
          <p:cNvGrpSpPr>
            <a:grpSpLocks/>
          </p:cNvGrpSpPr>
          <p:nvPr/>
        </p:nvGrpSpPr>
        <p:grpSpPr bwMode="auto">
          <a:xfrm rot="16200000">
            <a:off x="4397376" y="3278187"/>
            <a:ext cx="4043362" cy="1420813"/>
            <a:chOff x="564" y="1992"/>
            <a:chExt cx="2658" cy="984"/>
          </a:xfrm>
        </p:grpSpPr>
        <p:sp>
          <p:nvSpPr>
            <p:cNvPr id="12308" name="Freeform 20"/>
            <p:cNvSpPr>
              <a:spLocks/>
            </p:cNvSpPr>
            <p:nvPr/>
          </p:nvSpPr>
          <p:spPr bwMode="ltGray">
            <a:xfrm>
              <a:off x="564" y="2003"/>
              <a:ext cx="1197" cy="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202"/>
                </a:cxn>
                <a:cxn ang="0">
                  <a:pos x="577" y="202"/>
                </a:cxn>
                <a:cxn ang="0">
                  <a:pos x="637" y="249"/>
                </a:cxn>
                <a:cxn ang="0">
                  <a:pos x="639" y="402"/>
                </a:cxn>
                <a:cxn ang="0">
                  <a:pos x="598" y="400"/>
                </a:cxn>
                <a:cxn ang="0">
                  <a:pos x="669" y="532"/>
                </a:cxn>
                <a:cxn ang="0">
                  <a:pos x="735" y="402"/>
                </a:cxn>
                <a:cxn ang="0">
                  <a:pos x="696" y="402"/>
                </a:cxn>
                <a:cxn ang="0">
                  <a:pos x="694" y="226"/>
                </a:cxn>
                <a:cxn ang="0">
                  <a:pos x="616" y="150"/>
                </a:cxn>
                <a:cxn ang="0">
                  <a:pos x="335" y="149"/>
                </a:cxn>
                <a:cxn ang="0">
                  <a:pos x="69" y="0"/>
                </a:cxn>
                <a:cxn ang="0">
                  <a:pos x="0" y="0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12309" name="Freeform 21"/>
            <p:cNvSpPr>
              <a:spLocks/>
            </p:cNvSpPr>
            <p:nvPr/>
          </p:nvSpPr>
          <p:spPr bwMode="ltGray">
            <a:xfrm>
              <a:off x="1773" y="1992"/>
              <a:ext cx="231" cy="984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45" y="472"/>
                </a:cxn>
                <a:cxn ang="0">
                  <a:pos x="0" y="474"/>
                </a:cxn>
                <a:cxn ang="0">
                  <a:pos x="72" y="604"/>
                </a:cxn>
                <a:cxn ang="0">
                  <a:pos x="142" y="474"/>
                </a:cxn>
                <a:cxn ang="0">
                  <a:pos x="100" y="474"/>
                </a:cxn>
                <a:cxn ang="0">
                  <a:pos x="99" y="0"/>
                </a:cxn>
                <a:cxn ang="0">
                  <a:pos x="37" y="1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12310" name="Freeform 22"/>
            <p:cNvSpPr>
              <a:spLocks/>
            </p:cNvSpPr>
            <p:nvPr/>
          </p:nvSpPr>
          <p:spPr bwMode="ltGray">
            <a:xfrm flipH="1">
              <a:off x="2025" y="2003"/>
              <a:ext cx="1197" cy="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202"/>
                </a:cxn>
                <a:cxn ang="0">
                  <a:pos x="577" y="202"/>
                </a:cxn>
                <a:cxn ang="0">
                  <a:pos x="637" y="249"/>
                </a:cxn>
                <a:cxn ang="0">
                  <a:pos x="639" y="402"/>
                </a:cxn>
                <a:cxn ang="0">
                  <a:pos x="598" y="400"/>
                </a:cxn>
                <a:cxn ang="0">
                  <a:pos x="669" y="532"/>
                </a:cxn>
                <a:cxn ang="0">
                  <a:pos x="735" y="402"/>
                </a:cxn>
                <a:cxn ang="0">
                  <a:pos x="696" y="402"/>
                </a:cxn>
                <a:cxn ang="0">
                  <a:pos x="694" y="226"/>
                </a:cxn>
                <a:cxn ang="0">
                  <a:pos x="616" y="150"/>
                </a:cxn>
                <a:cxn ang="0">
                  <a:pos x="335" y="149"/>
                </a:cxn>
                <a:cxn ang="0">
                  <a:pos x="69" y="0"/>
                </a:cxn>
                <a:cxn ang="0">
                  <a:pos x="0" y="0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657475" y="3843338"/>
            <a:ext cx="522288" cy="398462"/>
            <a:chOff x="2180" y="1267"/>
            <a:chExt cx="1350" cy="1030"/>
          </a:xfrm>
        </p:grpSpPr>
        <p:sp>
          <p:nvSpPr>
            <p:cNvPr id="12312" name="Oval 24"/>
            <p:cNvSpPr>
              <a:spLocks noChangeArrowheads="1"/>
            </p:cNvSpPr>
            <p:nvPr/>
          </p:nvSpPr>
          <p:spPr bwMode="gray">
            <a:xfrm>
              <a:off x="2301" y="1267"/>
              <a:ext cx="1021" cy="1030"/>
            </a:xfrm>
            <a:prstGeom prst="ellipse">
              <a:avLst/>
            </a:prstGeom>
            <a:gradFill rotWithShape="0">
              <a:gsLst>
                <a:gs pos="0">
                  <a:schemeClr val="folHlink">
                    <a:gamma/>
                    <a:shade val="6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2700000" scaled="1"/>
            </a:gradFill>
            <a:ln w="2857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grpSp>
          <p:nvGrpSpPr>
            <p:cNvPr id="8" name="Group 25"/>
            <p:cNvGrpSpPr>
              <a:grpSpLocks/>
            </p:cNvGrpSpPr>
            <p:nvPr/>
          </p:nvGrpSpPr>
          <p:grpSpPr bwMode="auto">
            <a:xfrm rot="10082854">
              <a:off x="2180" y="2013"/>
              <a:ext cx="926" cy="237"/>
              <a:chOff x="2598" y="1026"/>
              <a:chExt cx="957" cy="242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10" name="Group 2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16" name="AutoShape 28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17" name="AutoShape 29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18" name="AutoShape 30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19" name="AutoShape 31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11" name="Group 3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21" name="AutoShape 33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22" name="AutoShape 34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23" name="AutoShape 35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24" name="AutoShape 36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  <p:grpSp>
            <p:nvGrpSpPr>
              <p:cNvPr id="12" name="Group 37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13" name="Group 3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27" name="AutoShape 39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28" name="AutoShape 40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29" name="AutoShape 41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30" name="AutoShape 42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14" name="Group 4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32" name="AutoShape 44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33" name="AutoShape 45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34" name="AutoShape 46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35" name="AutoShape 47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5" name="Group 48"/>
            <p:cNvGrpSpPr>
              <a:grpSpLocks/>
            </p:cNvGrpSpPr>
            <p:nvPr/>
          </p:nvGrpSpPr>
          <p:grpSpPr bwMode="auto">
            <a:xfrm>
              <a:off x="2604" y="1361"/>
              <a:ext cx="926" cy="237"/>
              <a:chOff x="2598" y="1026"/>
              <a:chExt cx="957" cy="242"/>
            </a:xfrm>
          </p:grpSpPr>
          <p:grpSp>
            <p:nvGrpSpPr>
              <p:cNvPr id="16" name="Group 49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17" name="Group 50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39" name="AutoShape 5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0" name="AutoShape 5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1" name="AutoShape 5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2" name="AutoShape 5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18" name="Group 55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44" name="AutoShape 5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5" name="AutoShape 5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6" name="AutoShape 5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7" name="AutoShape 5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  <p:grpSp>
            <p:nvGrpSpPr>
              <p:cNvPr id="19" name="Group 60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20" name="Group 6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50" name="AutoShape 62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1" name="AutoShape 63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2" name="AutoShape 64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3" name="AutoShape 65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21" name="Group 6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55" name="AutoShape 67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6" name="AutoShape 68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7" name="AutoShape 69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8" name="AutoShape 70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</p:grpSp>
      <p:cxnSp>
        <p:nvCxnSpPr>
          <p:cNvPr id="12359" name="AutoShape 71"/>
          <p:cNvCxnSpPr>
            <a:cxnSpLocks noChangeShapeType="1"/>
            <a:stCxn id="12312" idx="0"/>
          </p:cNvCxnSpPr>
          <p:nvPr/>
        </p:nvCxnSpPr>
        <p:spPr bwMode="auto">
          <a:xfrm rot="16200000">
            <a:off x="2536032" y="2793206"/>
            <a:ext cx="1401762" cy="669925"/>
          </a:xfrm>
          <a:prstGeom prst="bentConnector2">
            <a:avLst/>
          </a:prstGeom>
          <a:noFill/>
          <a:ln w="19050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2361" name="Line 73"/>
          <p:cNvSpPr>
            <a:spLocks noChangeShapeType="1"/>
          </p:cNvSpPr>
          <p:nvPr/>
        </p:nvSpPr>
        <p:spPr bwMode="auto">
          <a:xfrm>
            <a:off x="3071803" y="4143380"/>
            <a:ext cx="500065" cy="35719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a-IR">
              <a:ln>
                <a:solidFill>
                  <a:sysClr val="windowText" lastClr="000000"/>
                </a:solidFill>
              </a:ln>
              <a:solidFill>
                <a:srgbClr val="B2B9AF"/>
              </a:solidFill>
            </a:endParaRPr>
          </a:p>
        </p:txBody>
      </p:sp>
      <p:grpSp>
        <p:nvGrpSpPr>
          <p:cNvPr id="22" name="Group 74"/>
          <p:cNvGrpSpPr>
            <a:grpSpLocks/>
          </p:cNvGrpSpPr>
          <p:nvPr/>
        </p:nvGrpSpPr>
        <p:grpSpPr bwMode="auto">
          <a:xfrm>
            <a:off x="3581400" y="1628800"/>
            <a:ext cx="2239963" cy="877856"/>
            <a:chOff x="2289" y="1260"/>
            <a:chExt cx="1335" cy="672"/>
          </a:xfrm>
        </p:grpSpPr>
        <p:sp>
          <p:nvSpPr>
            <p:cNvPr id="12363" name="AutoShape 75"/>
            <p:cNvSpPr>
              <a:spLocks noChangeArrowheads="1"/>
            </p:cNvSpPr>
            <p:nvPr/>
          </p:nvSpPr>
          <p:spPr bwMode="ltGray">
            <a:xfrm>
              <a:off x="2289" y="1260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12364" name="Picture 76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1280"/>
              <a:ext cx="386" cy="424"/>
            </a:xfrm>
            <a:prstGeom prst="rect">
              <a:avLst/>
            </a:prstGeom>
            <a:noFill/>
          </p:spPr>
        </p:pic>
      </p:grpSp>
      <p:grpSp>
        <p:nvGrpSpPr>
          <p:cNvPr id="23" name="Group 77"/>
          <p:cNvGrpSpPr>
            <a:grpSpLocks/>
          </p:cNvGrpSpPr>
          <p:nvPr/>
        </p:nvGrpSpPr>
        <p:grpSpPr bwMode="auto">
          <a:xfrm>
            <a:off x="3584575" y="3944949"/>
            <a:ext cx="2239963" cy="1127125"/>
            <a:chOff x="2291" y="2228"/>
            <a:chExt cx="1335" cy="672"/>
          </a:xfrm>
        </p:grpSpPr>
        <p:sp>
          <p:nvSpPr>
            <p:cNvPr id="12366" name="AutoShape 78"/>
            <p:cNvSpPr>
              <a:spLocks noChangeArrowheads="1"/>
            </p:cNvSpPr>
            <p:nvPr/>
          </p:nvSpPr>
          <p:spPr bwMode="ltGray">
            <a:xfrm>
              <a:off x="2291" y="2228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12367" name="Picture 79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2250"/>
              <a:ext cx="386" cy="424"/>
            </a:xfrm>
            <a:prstGeom prst="rect">
              <a:avLst/>
            </a:prstGeom>
            <a:noFill/>
          </p:spPr>
        </p:pic>
      </p:grpSp>
      <p:grpSp>
        <p:nvGrpSpPr>
          <p:cNvPr id="24" name="Group 80"/>
          <p:cNvGrpSpPr>
            <a:grpSpLocks/>
          </p:cNvGrpSpPr>
          <p:nvPr/>
        </p:nvGrpSpPr>
        <p:grpSpPr bwMode="auto">
          <a:xfrm>
            <a:off x="3587750" y="5214951"/>
            <a:ext cx="2239963" cy="795324"/>
            <a:chOff x="2293" y="3198"/>
            <a:chExt cx="1335" cy="672"/>
          </a:xfrm>
        </p:grpSpPr>
        <p:sp>
          <p:nvSpPr>
            <p:cNvPr id="12369" name="AutoShape 81"/>
            <p:cNvSpPr>
              <a:spLocks noChangeArrowheads="1"/>
            </p:cNvSpPr>
            <p:nvPr/>
          </p:nvSpPr>
          <p:spPr bwMode="ltGray">
            <a:xfrm>
              <a:off x="2293" y="3198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12370" name="Picture 82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3216"/>
              <a:ext cx="386" cy="424"/>
            </a:xfrm>
            <a:prstGeom prst="rect">
              <a:avLst/>
            </a:prstGeom>
            <a:noFill/>
          </p:spPr>
        </p:pic>
      </p:grpSp>
      <p:sp>
        <p:nvSpPr>
          <p:cNvPr id="12371" name="Rectangle 83"/>
          <p:cNvSpPr>
            <a:spLocks noChangeArrowheads="1"/>
          </p:cNvSpPr>
          <p:nvPr/>
        </p:nvSpPr>
        <p:spPr bwMode="auto">
          <a:xfrm>
            <a:off x="3629033" y="1675659"/>
            <a:ext cx="21145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dirty="0" smtClean="0">
                <a:solidFill>
                  <a:srgbClr val="333333"/>
                </a:solidFill>
                <a:cs typeface="B Mitra" pitchFamily="2" charset="-78"/>
              </a:rPr>
              <a:t>گروه های خاص دانش آموزان</a:t>
            </a:r>
            <a:endParaRPr lang="en-US" sz="2400" dirty="0">
              <a:solidFill>
                <a:srgbClr val="333333"/>
              </a:solidFill>
              <a:cs typeface="B Mitra" pitchFamily="2" charset="-78"/>
            </a:endParaRPr>
          </a:p>
        </p:txBody>
      </p:sp>
      <p:sp>
        <p:nvSpPr>
          <p:cNvPr id="12372" name="Rectangle 84"/>
          <p:cNvSpPr>
            <a:spLocks noChangeArrowheads="1"/>
          </p:cNvSpPr>
          <p:nvPr/>
        </p:nvSpPr>
        <p:spPr bwMode="auto">
          <a:xfrm>
            <a:off x="3641725" y="4138624"/>
            <a:ext cx="211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dirty="0" smtClean="0">
                <a:solidFill>
                  <a:srgbClr val="333333"/>
                </a:solidFill>
                <a:cs typeface="B Mitra" pitchFamily="2" charset="-78"/>
              </a:rPr>
              <a:t>شرایط یا زمینه</a:t>
            </a:r>
            <a:endParaRPr lang="en-US" sz="2400" b="1" dirty="0">
              <a:solidFill>
                <a:srgbClr val="333333"/>
              </a:solidFill>
              <a:cs typeface="B Mitra" pitchFamily="2" charset="-78"/>
            </a:endParaRPr>
          </a:p>
        </p:txBody>
      </p:sp>
      <p:sp>
        <p:nvSpPr>
          <p:cNvPr id="12373" name="Rectangle 85"/>
          <p:cNvSpPr>
            <a:spLocks noChangeArrowheads="1"/>
          </p:cNvSpPr>
          <p:nvPr/>
        </p:nvSpPr>
        <p:spPr bwMode="auto">
          <a:xfrm>
            <a:off x="3671896" y="5289114"/>
            <a:ext cx="211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dirty="0" smtClean="0">
                <a:solidFill>
                  <a:srgbClr val="333333"/>
                </a:solidFill>
                <a:cs typeface="B Mitra" pitchFamily="2" charset="-78"/>
              </a:rPr>
              <a:t>معیار عملکرد</a:t>
            </a:r>
            <a:endParaRPr lang="en-US" sz="2400" b="1" dirty="0">
              <a:solidFill>
                <a:srgbClr val="333333"/>
              </a:solidFill>
              <a:cs typeface="B Mitra" pitchFamily="2" charset="-78"/>
            </a:endParaRPr>
          </a:p>
        </p:txBody>
      </p:sp>
      <p:sp>
        <p:nvSpPr>
          <p:cNvPr id="12375" name="Rectangle 87"/>
          <p:cNvSpPr>
            <a:spLocks noChangeArrowheads="1"/>
          </p:cNvSpPr>
          <p:nvPr/>
        </p:nvSpPr>
        <p:spPr bwMode="auto">
          <a:xfrm>
            <a:off x="6975223" y="3427853"/>
            <a:ext cx="21431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080808"/>
                </a:solidFill>
                <a:latin typeface="Arial Black" pitchFamily="34" charset="0"/>
                <a:cs typeface="B Mitra" pitchFamily="2" charset="-78"/>
              </a:rPr>
              <a:t>هدف های رفتاری</a:t>
            </a:r>
            <a:endParaRPr lang="en-US" sz="3200" dirty="0">
              <a:solidFill>
                <a:srgbClr val="080808"/>
              </a:solidFill>
              <a:latin typeface="Arial Black" pitchFamily="34" charset="0"/>
              <a:cs typeface="B Mitra" pitchFamily="2" charset="-78"/>
            </a:endParaRPr>
          </a:p>
        </p:txBody>
      </p:sp>
      <p:grpSp>
        <p:nvGrpSpPr>
          <p:cNvPr id="86" name="Group 80"/>
          <p:cNvGrpSpPr>
            <a:grpSpLocks/>
          </p:cNvGrpSpPr>
          <p:nvPr/>
        </p:nvGrpSpPr>
        <p:grpSpPr bwMode="auto">
          <a:xfrm>
            <a:off x="3546483" y="2643182"/>
            <a:ext cx="2239963" cy="1127125"/>
            <a:chOff x="2293" y="3198"/>
            <a:chExt cx="1335" cy="672"/>
          </a:xfrm>
          <a:solidFill>
            <a:srgbClr val="985F14"/>
          </a:solidFill>
        </p:grpSpPr>
        <p:sp>
          <p:nvSpPr>
            <p:cNvPr id="87" name="AutoShape 81"/>
            <p:cNvSpPr>
              <a:spLocks noChangeArrowheads="1"/>
            </p:cNvSpPr>
            <p:nvPr/>
          </p:nvSpPr>
          <p:spPr bwMode="ltGray">
            <a:xfrm>
              <a:off x="2293" y="3198"/>
              <a:ext cx="1335" cy="67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88" name="Picture 82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3216"/>
              <a:ext cx="386" cy="424"/>
            </a:xfrm>
            <a:prstGeom prst="rect">
              <a:avLst/>
            </a:prstGeom>
            <a:grpFill/>
          </p:spPr>
        </p:pic>
      </p:grpSp>
      <p:sp>
        <p:nvSpPr>
          <p:cNvPr id="89" name="Rectangle 85"/>
          <p:cNvSpPr>
            <a:spLocks noChangeArrowheads="1"/>
          </p:cNvSpPr>
          <p:nvPr/>
        </p:nvSpPr>
        <p:spPr bwMode="auto">
          <a:xfrm>
            <a:off x="3600458" y="2860670"/>
            <a:ext cx="211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dirty="0" smtClean="0">
                <a:solidFill>
                  <a:srgbClr val="333333"/>
                </a:solidFill>
                <a:cs typeface="B Mitra" pitchFamily="2" charset="-78"/>
              </a:rPr>
              <a:t>رفتار واقعی</a:t>
            </a:r>
            <a:endParaRPr lang="en-US" sz="2400" b="1" dirty="0">
              <a:solidFill>
                <a:srgbClr val="333333"/>
              </a:solidFill>
              <a:cs typeface="B Mitra" pitchFamily="2" charset="-78"/>
            </a:endParaRPr>
          </a:p>
        </p:txBody>
      </p:sp>
      <p:sp>
        <p:nvSpPr>
          <p:cNvPr id="90" name="Freeform 62"/>
          <p:cNvSpPr>
            <a:spLocks/>
          </p:cNvSpPr>
          <p:nvPr/>
        </p:nvSpPr>
        <p:spPr bwMode="ltGray">
          <a:xfrm>
            <a:off x="1285852" y="4071942"/>
            <a:ext cx="1504947" cy="928694"/>
          </a:xfrm>
          <a:custGeom>
            <a:avLst/>
            <a:gdLst>
              <a:gd name="T0" fmla="*/ 0 w 1291"/>
              <a:gd name="T1" fmla="*/ 687 h 886"/>
              <a:gd name="T2" fmla="*/ 671 w 1291"/>
              <a:gd name="T3" fmla="*/ 532 h 886"/>
              <a:gd name="T4" fmla="*/ 1103 w 1291"/>
              <a:gd name="T5" fmla="*/ 149 h 886"/>
              <a:gd name="T6" fmla="*/ 988 w 1291"/>
              <a:gd name="T7" fmla="*/ 131 h 886"/>
              <a:gd name="T8" fmla="*/ 1164 w 1291"/>
              <a:gd name="T9" fmla="*/ 0 h 886"/>
              <a:gd name="T10" fmla="*/ 1291 w 1291"/>
              <a:gd name="T11" fmla="*/ 183 h 886"/>
              <a:gd name="T12" fmla="*/ 1164 w 1291"/>
              <a:gd name="T13" fmla="*/ 161 h 886"/>
              <a:gd name="T14" fmla="*/ 798 w 1291"/>
              <a:gd name="T15" fmla="*/ 714 h 886"/>
              <a:gd name="T16" fmla="*/ 554 w 1291"/>
              <a:gd name="T17" fmla="*/ 886 h 886"/>
              <a:gd name="T18" fmla="*/ 0 w 1291"/>
              <a:gd name="T19" fmla="*/ 687 h 8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91"/>
              <a:gd name="T31" fmla="*/ 0 h 886"/>
              <a:gd name="T32" fmla="*/ 1291 w 1291"/>
              <a:gd name="T33" fmla="*/ 886 h 88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91" h="886">
                <a:moveTo>
                  <a:pt x="0" y="687"/>
                </a:moveTo>
                <a:cubicBezTo>
                  <a:pt x="261" y="646"/>
                  <a:pt x="345" y="660"/>
                  <a:pt x="671" y="532"/>
                </a:cubicBezTo>
                <a:cubicBezTo>
                  <a:pt x="997" y="404"/>
                  <a:pt x="1069" y="227"/>
                  <a:pt x="1103" y="149"/>
                </a:cubicBezTo>
                <a:cubicBezTo>
                  <a:pt x="1045" y="140"/>
                  <a:pt x="988" y="131"/>
                  <a:pt x="988" y="131"/>
                </a:cubicBezTo>
                <a:lnTo>
                  <a:pt x="1164" y="0"/>
                </a:lnTo>
                <a:lnTo>
                  <a:pt x="1291" y="183"/>
                </a:lnTo>
                <a:lnTo>
                  <a:pt x="1164" y="161"/>
                </a:lnTo>
                <a:cubicBezTo>
                  <a:pt x="1120" y="317"/>
                  <a:pt x="981" y="576"/>
                  <a:pt x="798" y="714"/>
                </a:cubicBezTo>
                <a:cubicBezTo>
                  <a:pt x="615" y="852"/>
                  <a:pt x="749" y="772"/>
                  <a:pt x="554" y="886"/>
                </a:cubicBezTo>
                <a:lnTo>
                  <a:pt x="0" y="687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fa-IR">
              <a:solidFill>
                <a:srgbClr val="B2B9AF"/>
              </a:solidFill>
              <a:cs typeface="Arial" charset="0"/>
            </a:endParaRPr>
          </a:p>
        </p:txBody>
      </p:sp>
      <p:grpSp>
        <p:nvGrpSpPr>
          <p:cNvPr id="91" name="Group 70"/>
          <p:cNvGrpSpPr>
            <a:grpSpLocks/>
          </p:cNvGrpSpPr>
          <p:nvPr/>
        </p:nvGrpSpPr>
        <p:grpSpPr bwMode="auto">
          <a:xfrm>
            <a:off x="857224" y="4143380"/>
            <a:ext cx="693738" cy="1331913"/>
            <a:chOff x="1536" y="2592"/>
            <a:chExt cx="437" cy="839"/>
          </a:xfrm>
        </p:grpSpPr>
        <p:sp>
          <p:nvSpPr>
            <p:cNvPr id="92" name="Freeform 71"/>
            <p:cNvSpPr>
              <a:spLocks/>
            </p:cNvSpPr>
            <p:nvPr/>
          </p:nvSpPr>
          <p:spPr bwMode="gray">
            <a:xfrm>
              <a:off x="1647" y="3281"/>
              <a:ext cx="326" cy="150"/>
            </a:xfrm>
            <a:custGeom>
              <a:avLst/>
              <a:gdLst>
                <a:gd name="T0" fmla="*/ 0 w 234"/>
                <a:gd name="T1" fmla="*/ 98 h 112"/>
                <a:gd name="T2" fmla="*/ 61 w 234"/>
                <a:gd name="T3" fmla="*/ 112 h 112"/>
                <a:gd name="T4" fmla="*/ 218 w 234"/>
                <a:gd name="T5" fmla="*/ 32 h 112"/>
                <a:gd name="T6" fmla="*/ 157 w 234"/>
                <a:gd name="T7" fmla="*/ 11 h 112"/>
                <a:gd name="T8" fmla="*/ 0 w 234"/>
                <a:gd name="T9" fmla="*/ 98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"/>
                <a:gd name="T16" fmla="*/ 0 h 112"/>
                <a:gd name="T17" fmla="*/ 234 w 23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" h="112">
                  <a:moveTo>
                    <a:pt x="0" y="98"/>
                  </a:moveTo>
                  <a:lnTo>
                    <a:pt x="61" y="112"/>
                  </a:lnTo>
                  <a:lnTo>
                    <a:pt x="218" y="32"/>
                  </a:lnTo>
                  <a:cubicBezTo>
                    <a:pt x="234" y="15"/>
                    <a:pt x="193" y="0"/>
                    <a:pt x="157" y="11"/>
                  </a:cubicBezTo>
                  <a:lnTo>
                    <a:pt x="0" y="98"/>
                  </a:lnTo>
                  <a:close/>
                </a:path>
              </a:pathLst>
            </a:custGeom>
            <a:gradFill rotWithShape="1">
              <a:gsLst>
                <a:gs pos="0">
                  <a:srgbClr val="525252">
                    <a:alpha val="0"/>
                  </a:srgbClr>
                </a:gs>
                <a:gs pos="100000">
                  <a:srgbClr val="5F5F5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fa-IR">
                <a:solidFill>
                  <a:srgbClr val="B2B9AF"/>
                </a:solidFill>
                <a:cs typeface="Arial" charset="0"/>
              </a:endParaRPr>
            </a:p>
          </p:txBody>
        </p:sp>
        <p:sp>
          <p:nvSpPr>
            <p:cNvPr id="93" name="Freeform 72"/>
            <p:cNvSpPr>
              <a:spLocks/>
            </p:cNvSpPr>
            <p:nvPr/>
          </p:nvSpPr>
          <p:spPr bwMode="gray">
            <a:xfrm>
              <a:off x="1536" y="2592"/>
              <a:ext cx="313" cy="837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4"/>
                <a:gd name="T73" fmla="*/ 0 h 569"/>
                <a:gd name="T74" fmla="*/ 224 w 224"/>
                <a:gd name="T75" fmla="*/ 569 h 56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Right">
                <a:rot lat="0" lon="899999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</p:spPr>
          <p:txBody>
            <a:bodyPr>
              <a:flatTx/>
            </a:bodyPr>
            <a:lstStyle/>
            <a:p>
              <a:pPr algn="ctr" eaLnBrk="0" hangingPunct="0"/>
              <a:endParaRPr lang="fa-IR">
                <a:solidFill>
                  <a:srgbClr val="B2B9AF"/>
                </a:solidFill>
                <a:cs typeface="Arial" charset="0"/>
              </a:endParaRPr>
            </a:p>
          </p:txBody>
        </p:sp>
      </p:grpSp>
      <p:cxnSp>
        <p:nvCxnSpPr>
          <p:cNvPr id="99" name="Straight Connector 98"/>
          <p:cNvCxnSpPr/>
          <p:nvPr/>
        </p:nvCxnSpPr>
        <p:spPr bwMode="auto">
          <a:xfrm rot="5400000">
            <a:off x="2220383" y="4840092"/>
            <a:ext cx="1297718" cy="235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>
            <a:off x="2857488" y="5500702"/>
            <a:ext cx="71438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4" name="Straight Arrow Connector 103"/>
          <p:cNvCxnSpPr/>
          <p:nvPr/>
        </p:nvCxnSpPr>
        <p:spPr bwMode="auto">
          <a:xfrm rot="5400000" flipH="1" flipV="1">
            <a:off x="3094495" y="3406307"/>
            <a:ext cx="328015" cy="5162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753994" y="1196752"/>
            <a:ext cx="5907473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rgbClr val="FF0000"/>
                </a:solidFill>
                <a:cs typeface="B Mitra" pitchFamily="2" charset="-78"/>
              </a:rPr>
              <a:t>هدف های رفتاری: </a:t>
            </a:r>
            <a:r>
              <a:rPr lang="fa-IR" dirty="0" smtClean="0">
                <a:solidFill>
                  <a:srgbClr val="000000"/>
                </a:solidFill>
                <a:cs typeface="B Mitra" pitchFamily="2" charset="-78"/>
              </a:rPr>
              <a:t>عبارت های روشنی از بازده های مورد نظر دانش آموز از آموزش هستند.</a:t>
            </a:r>
            <a:endParaRPr lang="en-US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61" grpId="0" animBg="1"/>
      <p:bldP spid="12371" grpId="0"/>
      <p:bldP spid="12372" grpId="0"/>
      <p:bldP spid="12373" grpId="0"/>
      <p:bldP spid="12375" grpId="0"/>
      <p:bldP spid="89" grpId="0"/>
      <p:bldP spid="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214282" y="3857628"/>
            <a:ext cx="8715436" cy="857255"/>
            <a:chOff x="1161" y="1572"/>
            <a:chExt cx="3206" cy="338"/>
          </a:xfrm>
        </p:grpSpPr>
        <p:sp>
          <p:nvSpPr>
            <p:cNvPr id="7180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7181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</p:grp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285720" y="2654300"/>
            <a:ext cx="8715436" cy="917576"/>
            <a:chOff x="1161" y="1572"/>
            <a:chExt cx="3206" cy="338"/>
          </a:xfrm>
        </p:grpSpPr>
        <p:sp>
          <p:nvSpPr>
            <p:cNvPr id="7183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7184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</p:grpSp>
      <p:sp>
        <p:nvSpPr>
          <p:cNvPr id="7186" name="AutoShape 18"/>
          <p:cNvSpPr>
            <a:spLocks noChangeArrowheads="1"/>
          </p:cNvSpPr>
          <p:nvPr/>
        </p:nvSpPr>
        <p:spPr bwMode="gray">
          <a:xfrm>
            <a:off x="428596" y="3929066"/>
            <a:ext cx="8001056" cy="857256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auto">
          <a:xfrm>
            <a:off x="1219200" y="1773238"/>
            <a:ext cx="6553200" cy="568325"/>
          </a:xfrm>
          <a:prstGeom prst="roundRect">
            <a:avLst>
              <a:gd name="adj" fmla="val 42181"/>
            </a:avLst>
          </a:prstGeom>
          <a:solidFill>
            <a:schemeClr val="tx2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609600" lvl="0" indent="-609600" algn="ctr" rtl="1">
              <a:spcBef>
                <a:spcPct val="20000"/>
              </a:spcBef>
              <a:defRPr/>
            </a:pPr>
            <a:endParaRPr lang="en-US" sz="3600" b="1" dirty="0">
              <a:solidFill>
                <a:srgbClr val="FF5050"/>
              </a:solidFill>
              <a:latin typeface="+mj-lt"/>
              <a:ea typeface="+mj-ea"/>
              <a:cs typeface="B Mitra" pitchFamily="2" charset="-78"/>
            </a:endParaRPr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gray">
          <a:xfrm>
            <a:off x="312905" y="2643183"/>
            <a:ext cx="8663351" cy="1000132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lvl="0" algn="r" rtl="1">
              <a:spcBef>
                <a:spcPct val="20000"/>
              </a:spcBef>
              <a:defRPr/>
            </a:pPr>
            <a:r>
              <a:rPr lang="fa-IR" sz="3200" dirty="0">
                <a:solidFill>
                  <a:srgbClr val="000000"/>
                </a:solidFill>
                <a:latin typeface="+mj-lt"/>
                <a:ea typeface="+mj-ea"/>
                <a:cs typeface="B Mitra" pitchFamily="2" charset="-78"/>
              </a:rPr>
              <a:t>نظریه های کارکردگرایی: ثرندایک، اسکینر، هال، شاگردان هال</a:t>
            </a:r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title"/>
          </p:nvPr>
        </p:nvSpPr>
        <p:spPr>
          <a:xfrm>
            <a:off x="954088" y="239713"/>
            <a:ext cx="7772400" cy="639762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Behavioral Learning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915816" y="3819085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ct val="20000"/>
              </a:spcBef>
              <a:defRPr/>
            </a:pPr>
            <a:r>
              <a:rPr lang="fa-IR" sz="3200" dirty="0">
                <a:solidFill>
                  <a:srgbClr val="000000"/>
                </a:solidFill>
                <a:latin typeface="Calibri"/>
                <a:cs typeface="B Mitra" pitchFamily="2" charset="-78"/>
              </a:rPr>
              <a:t>نظریه های تداعی گرایی: پاولوف</a:t>
            </a:r>
            <a:endParaRPr lang="en-US" sz="3200" dirty="0">
              <a:solidFill>
                <a:srgbClr val="000000"/>
              </a:solidFill>
              <a:latin typeface="Calibri"/>
              <a:cs typeface="B Mitra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0826" y="1700808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200" b="1" dirty="0" smtClean="0">
                <a:solidFill>
                  <a:srgbClr val="FF0000"/>
                </a:solidFill>
                <a:cs typeface="B Mitra" pitchFamily="2" charset="-78"/>
              </a:rPr>
              <a:t>فهرست</a:t>
            </a:r>
            <a:endParaRPr lang="en-US" sz="3200" b="1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1" grpId="0"/>
      <p:bldP spid="3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gray">
          <a:xfrm>
            <a:off x="3389313" y="2878138"/>
            <a:ext cx="2211387" cy="2211387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gray">
          <a:xfrm>
            <a:off x="3679825" y="3160713"/>
            <a:ext cx="1624013" cy="1622425"/>
          </a:xfrm>
          <a:prstGeom prst="ellipse">
            <a:avLst/>
          </a:prstGeom>
          <a:gradFill rotWithShape="1">
            <a:gsLst>
              <a:gs pos="0">
                <a:srgbClr val="FFFFFF">
                  <a:gamma/>
                  <a:shade val="63137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63137"/>
                  <a:invGamma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gray">
          <a:xfrm>
            <a:off x="3038004" y="3691949"/>
            <a:ext cx="29694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solidFill>
                  <a:srgbClr val="FF0000"/>
                </a:solidFill>
                <a:cs typeface="B Mitra" pitchFamily="2" charset="-78"/>
              </a:rPr>
              <a:t>آموزش برنامه ای</a:t>
            </a:r>
            <a:endParaRPr lang="en-US" sz="2400" b="1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gray">
          <a:xfrm>
            <a:off x="6089650" y="4595813"/>
            <a:ext cx="1439863" cy="1425575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31765"/>
                  <a:invGamma/>
                </a:schemeClr>
              </a:gs>
            </a:gsLst>
            <a:lin ang="5400000" scaled="1"/>
          </a:gradFill>
          <a:ln w="38100" algn="ctr">
            <a:solidFill>
              <a:srgbClr val="F8F8F8">
                <a:alpha val="8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pic>
        <p:nvPicPr>
          <p:cNvPr id="16390" name="Picture 6" descr="cir_lighteffect0"/>
          <p:cNvPicPr>
            <a:picLocks noChangeAspect="1" noChangeArrowheads="1"/>
          </p:cNvPicPr>
          <p:nvPr/>
        </p:nvPicPr>
        <p:blipFill>
          <a:blip r:embed="rId2">
            <a:lum bright="18000" contrast="-12000"/>
          </a:blip>
          <a:srcRect/>
          <a:stretch>
            <a:fillRect/>
          </a:stretch>
        </p:blipFill>
        <p:spPr bwMode="gray">
          <a:xfrm>
            <a:off x="6072198" y="4357694"/>
            <a:ext cx="1511300" cy="1295400"/>
          </a:xfrm>
          <a:prstGeom prst="rect">
            <a:avLst/>
          </a:prstGeom>
          <a:noFill/>
        </p:spPr>
      </p:pic>
      <p:sp>
        <p:nvSpPr>
          <p:cNvPr id="16391" name="Rectangle 7"/>
          <p:cNvSpPr>
            <a:spLocks noChangeArrowheads="1"/>
          </p:cNvSpPr>
          <p:nvPr/>
        </p:nvSpPr>
        <p:spPr bwMode="white">
          <a:xfrm>
            <a:off x="5997674" y="5035490"/>
            <a:ext cx="149383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rtl="1">
              <a:buClr>
                <a:schemeClr val="accent2">
                  <a:lumMod val="75000"/>
                </a:schemeClr>
              </a:buClr>
            </a:pPr>
            <a:r>
              <a:rPr lang="fa-IR" sz="2000" b="1" dirty="0">
                <a:solidFill>
                  <a:srgbClr val="FFFF00"/>
                </a:solidFill>
                <a:cs typeface="B Mitra" pitchFamily="2" charset="-78"/>
              </a:rPr>
              <a:t>بازخورد فوری</a:t>
            </a:r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gray">
          <a:xfrm>
            <a:off x="5986463" y="4478338"/>
            <a:ext cx="1649412" cy="1647825"/>
          </a:xfrm>
          <a:prstGeom prst="ellips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gray">
          <a:xfrm>
            <a:off x="3246438" y="2738438"/>
            <a:ext cx="2481262" cy="2482850"/>
          </a:xfrm>
          <a:prstGeom prst="ellips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gray">
          <a:xfrm flipV="1">
            <a:off x="2992438" y="4705350"/>
            <a:ext cx="487362" cy="3048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gray">
          <a:xfrm flipV="1">
            <a:off x="2908300" y="4554538"/>
            <a:ext cx="485775" cy="3048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gray">
          <a:xfrm flipV="1">
            <a:off x="5559425" y="3065463"/>
            <a:ext cx="487363" cy="3048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gray">
          <a:xfrm flipV="1">
            <a:off x="5473700" y="2914650"/>
            <a:ext cx="488950" cy="3048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398" name="Oval 14"/>
          <p:cNvSpPr>
            <a:spLocks noChangeArrowheads="1"/>
          </p:cNvSpPr>
          <p:nvPr/>
        </p:nvSpPr>
        <p:spPr bwMode="gray">
          <a:xfrm>
            <a:off x="1516063" y="4719638"/>
            <a:ext cx="1441450" cy="1425575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31765"/>
                  <a:invGamma/>
                </a:schemeClr>
              </a:gs>
            </a:gsLst>
            <a:lin ang="5400000" scaled="1"/>
          </a:gradFill>
          <a:ln w="38100" algn="ctr">
            <a:solidFill>
              <a:srgbClr val="F8F8F8">
                <a:alpha val="8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pic>
        <p:nvPicPr>
          <p:cNvPr id="16399" name="Picture 15" descr="cir_lighteffect0"/>
          <p:cNvPicPr>
            <a:picLocks noChangeAspect="1" noChangeArrowheads="1"/>
          </p:cNvPicPr>
          <p:nvPr/>
        </p:nvPicPr>
        <p:blipFill>
          <a:blip r:embed="rId2">
            <a:lum bright="18000" contrast="-12000"/>
          </a:blip>
          <a:srcRect/>
          <a:stretch>
            <a:fillRect/>
          </a:stretch>
        </p:blipFill>
        <p:spPr bwMode="gray">
          <a:xfrm>
            <a:off x="1476375" y="4654550"/>
            <a:ext cx="1511300" cy="1295400"/>
          </a:xfrm>
          <a:prstGeom prst="rect">
            <a:avLst/>
          </a:prstGeom>
          <a:noFill/>
        </p:spPr>
      </p:pic>
      <p:sp>
        <p:nvSpPr>
          <p:cNvPr id="16400" name="Rectangle 16"/>
          <p:cNvSpPr>
            <a:spLocks noChangeArrowheads="1"/>
          </p:cNvSpPr>
          <p:nvPr/>
        </p:nvSpPr>
        <p:spPr bwMode="white">
          <a:xfrm>
            <a:off x="1470695" y="5000632"/>
            <a:ext cx="149383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>
              <a:buClr>
                <a:schemeClr val="accent2">
                  <a:lumMod val="75000"/>
                </a:schemeClr>
              </a:buClr>
            </a:pPr>
            <a:r>
              <a:rPr lang="fa-IR" sz="2000" b="1" dirty="0">
                <a:solidFill>
                  <a:srgbClr val="FFFF00"/>
                </a:solidFill>
                <a:cs typeface="B Mitra" pitchFamily="2" charset="-78"/>
              </a:rPr>
              <a:t>سرعت شخصی</a:t>
            </a: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gray">
          <a:xfrm>
            <a:off x="1414463" y="4602163"/>
            <a:ext cx="1647825" cy="1646237"/>
          </a:xfrm>
          <a:prstGeom prst="ellips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gray">
          <a:xfrm>
            <a:off x="1458913" y="1855788"/>
            <a:ext cx="1439862" cy="1423987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 algn="ctr">
            <a:solidFill>
              <a:srgbClr val="F8F8F8">
                <a:alpha val="8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pic>
        <p:nvPicPr>
          <p:cNvPr id="16403" name="Picture 19" descr="cir_lighteffect0"/>
          <p:cNvPicPr>
            <a:picLocks noChangeAspect="1" noChangeArrowheads="1"/>
          </p:cNvPicPr>
          <p:nvPr/>
        </p:nvPicPr>
        <p:blipFill>
          <a:blip r:embed="rId2">
            <a:lum bright="18000" contrast="-12000"/>
          </a:blip>
          <a:srcRect/>
          <a:stretch>
            <a:fillRect/>
          </a:stretch>
        </p:blipFill>
        <p:spPr bwMode="gray">
          <a:xfrm>
            <a:off x="1417638" y="1790700"/>
            <a:ext cx="1511300" cy="1293813"/>
          </a:xfrm>
          <a:prstGeom prst="rect">
            <a:avLst/>
          </a:prstGeom>
          <a:noFill/>
        </p:spPr>
      </p:pic>
      <p:sp>
        <p:nvSpPr>
          <p:cNvPr id="16404" name="Rectangle 20"/>
          <p:cNvSpPr>
            <a:spLocks noChangeArrowheads="1"/>
          </p:cNvSpPr>
          <p:nvPr/>
        </p:nvSpPr>
        <p:spPr bwMode="white">
          <a:xfrm>
            <a:off x="1250752" y="2255153"/>
            <a:ext cx="181967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1">
              <a:buClr>
                <a:schemeClr val="accent2">
                  <a:lumMod val="75000"/>
                </a:schemeClr>
              </a:buClr>
            </a:pPr>
            <a:r>
              <a:rPr lang="fa-IR" sz="2000" b="1" dirty="0" smtClean="0">
                <a:solidFill>
                  <a:srgbClr val="FFFF00"/>
                </a:solidFill>
                <a:cs typeface="B Mitra" pitchFamily="2" charset="-78"/>
              </a:rPr>
              <a:t>پاسخدهی </a:t>
            </a:r>
            <a:r>
              <a:rPr lang="fa-IR" sz="2000" b="1" dirty="0">
                <a:solidFill>
                  <a:srgbClr val="FFFF00"/>
                </a:solidFill>
                <a:cs typeface="B Mitra" pitchFamily="2" charset="-78"/>
              </a:rPr>
              <a:t>آشکار</a:t>
            </a: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gray">
          <a:xfrm>
            <a:off x="1355725" y="1736725"/>
            <a:ext cx="1649413" cy="1646238"/>
          </a:xfrm>
          <a:prstGeom prst="ellips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gray">
          <a:xfrm>
            <a:off x="2879725" y="2957513"/>
            <a:ext cx="561975" cy="3429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gray">
          <a:xfrm>
            <a:off x="2794000" y="3101975"/>
            <a:ext cx="563563" cy="3429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408" name="Oval 24"/>
          <p:cNvSpPr>
            <a:spLocks noChangeArrowheads="1"/>
          </p:cNvSpPr>
          <p:nvPr/>
        </p:nvSpPr>
        <p:spPr bwMode="gray">
          <a:xfrm>
            <a:off x="5965825" y="1855788"/>
            <a:ext cx="1439863" cy="142398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765"/>
                  <a:invGamma/>
                </a:schemeClr>
              </a:gs>
            </a:gsLst>
            <a:lin ang="5400000" scaled="1"/>
          </a:gradFill>
          <a:ln w="38100" algn="ctr">
            <a:solidFill>
              <a:srgbClr val="F8F8F8">
                <a:alpha val="8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pic>
        <p:nvPicPr>
          <p:cNvPr id="16409" name="Picture 25" descr="cir_lighteffect0"/>
          <p:cNvPicPr>
            <a:picLocks noChangeAspect="1" noChangeArrowheads="1"/>
          </p:cNvPicPr>
          <p:nvPr/>
        </p:nvPicPr>
        <p:blipFill>
          <a:blip r:embed="rId2">
            <a:lum bright="18000" contrast="-12000"/>
          </a:blip>
          <a:srcRect/>
          <a:stretch>
            <a:fillRect/>
          </a:stretch>
        </p:blipFill>
        <p:spPr bwMode="gray">
          <a:xfrm>
            <a:off x="5924550" y="1790700"/>
            <a:ext cx="1511300" cy="1293813"/>
          </a:xfrm>
          <a:prstGeom prst="rect">
            <a:avLst/>
          </a:prstGeom>
          <a:noFill/>
        </p:spPr>
      </p:pic>
      <p:sp>
        <p:nvSpPr>
          <p:cNvPr id="16410" name="Rectangle 26"/>
          <p:cNvSpPr>
            <a:spLocks noChangeArrowheads="1"/>
          </p:cNvSpPr>
          <p:nvPr/>
        </p:nvSpPr>
        <p:spPr bwMode="white">
          <a:xfrm>
            <a:off x="5870566" y="2237551"/>
            <a:ext cx="165894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a-IR" sz="2000" b="1" dirty="0">
                <a:solidFill>
                  <a:srgbClr val="FFFF00"/>
                </a:solidFill>
                <a:cs typeface="B Mitra" pitchFamily="2" charset="-78"/>
              </a:rPr>
              <a:t>گام های کوچک</a:t>
            </a:r>
          </a:p>
        </p:txBody>
      </p:sp>
      <p:sp>
        <p:nvSpPr>
          <p:cNvPr id="16411" name="Oval 27"/>
          <p:cNvSpPr>
            <a:spLocks noChangeArrowheads="1"/>
          </p:cNvSpPr>
          <p:nvPr/>
        </p:nvSpPr>
        <p:spPr bwMode="gray">
          <a:xfrm>
            <a:off x="5862638" y="1736725"/>
            <a:ext cx="1647825" cy="1646238"/>
          </a:xfrm>
          <a:prstGeom prst="ellips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gray">
          <a:xfrm>
            <a:off x="5643563" y="4419600"/>
            <a:ext cx="561975" cy="3429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gray">
          <a:xfrm>
            <a:off x="5557838" y="4564063"/>
            <a:ext cx="563562" cy="344487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>
              <a:solidFill>
                <a:srgbClr val="B2B9AF"/>
              </a:solidFill>
            </a:endParaRPr>
          </a:p>
        </p:txBody>
      </p:sp>
      <p:sp>
        <p:nvSpPr>
          <p:cNvPr id="16418" name="Rectangle 34"/>
          <p:cNvSpPr>
            <a:spLocks noGrp="1" noChangeArrowheads="1"/>
          </p:cNvSpPr>
          <p:nvPr>
            <p:ph type="title" idx="4294967295"/>
          </p:nvPr>
        </p:nvSpPr>
        <p:spPr>
          <a:noFill/>
          <a:ln/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85852" y="1142984"/>
            <a:ext cx="757239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>
              <a:buClr>
                <a:schemeClr val="accent2">
                  <a:lumMod val="75000"/>
                </a:schemeClr>
              </a:buClr>
            </a:pPr>
            <a:r>
              <a:rPr lang="fa-IR" sz="2000" dirty="0">
                <a:solidFill>
                  <a:srgbClr val="003300"/>
                </a:solidFill>
                <a:cs typeface="B Mitra" pitchFamily="2" charset="-78"/>
              </a:rPr>
              <a:t>به مواد آموزشی اطلاق می شودکه مطابق با اصول یادگیری طبق شرطی کنشگر تهیه شده اند.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EBB2-B4BC-404C-935D-0741AE1F407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49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6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6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800" decel="100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800" decel="100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800" decel="100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800" decel="100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800" decel="100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800" decel="100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800" decel="100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800" decel="1000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7" grpId="0" animBg="1"/>
      <p:bldP spid="16388" grpId="0"/>
      <p:bldP spid="16389" grpId="0" animBg="1"/>
      <p:bldP spid="16391" grpId="0"/>
      <p:bldP spid="16392" grpId="0" animBg="1"/>
      <p:bldP spid="16393" grpId="0" animBg="1"/>
      <p:bldP spid="16394" grpId="0" animBg="1"/>
      <p:bldP spid="16395" grpId="0" animBg="1"/>
      <p:bldP spid="16396" grpId="0" animBg="1"/>
      <p:bldP spid="16397" grpId="0" animBg="1"/>
      <p:bldP spid="16398" grpId="0" animBg="1"/>
      <p:bldP spid="16400" grpId="0"/>
      <p:bldP spid="16401" grpId="0" animBg="1"/>
      <p:bldP spid="16402" grpId="0" animBg="1"/>
      <p:bldP spid="16404" grpId="0"/>
      <p:bldP spid="16405" grpId="0" animBg="1"/>
      <p:bldP spid="16406" grpId="0" animBg="1"/>
      <p:bldP spid="16407" grpId="0" animBg="1"/>
      <p:bldP spid="16408" grpId="0" animBg="1"/>
      <p:bldP spid="16410" grpId="0"/>
      <p:bldP spid="16411" grpId="0" animBg="1"/>
      <p:bldP spid="16412" grpId="0" animBg="1"/>
      <p:bldP spid="16413" grpId="0" animBg="1"/>
      <p:bldP spid="35" grpId="0" animBg="1"/>
      <p:bldP spid="3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  <a:endParaRPr lang="fa-IR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1760" y="1312010"/>
            <a:ext cx="453241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FF0000"/>
                </a:solidFill>
                <a:cs typeface="B Mitra" pitchFamily="2" charset="-78"/>
              </a:rPr>
              <a:t>انواع آموزش برنامه ای</a:t>
            </a:r>
            <a:endParaRPr lang="fa-IR" sz="2800" b="1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9513" y="1988840"/>
            <a:ext cx="7165053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dirty="0">
                <a:solidFill>
                  <a:srgbClr val="00B050"/>
                </a:solidFill>
                <a:latin typeface="Georgia"/>
                <a:cs typeface="B Mitra" pitchFamily="2" charset="-78"/>
              </a:rPr>
              <a:t>برنامه های خطی</a:t>
            </a:r>
            <a:r>
              <a:rPr lang="fa-IR" sz="3200" dirty="0" smtClean="0">
                <a:solidFill>
                  <a:srgbClr val="00B050"/>
                </a:solidFill>
                <a:latin typeface="Georgia"/>
                <a:cs typeface="B Mitra" pitchFamily="2" charset="-78"/>
              </a:rPr>
              <a:t>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>
                <a:solidFill>
                  <a:srgbClr val="000000"/>
                </a:solidFill>
                <a:latin typeface="Georgia"/>
                <a:cs typeface="B Mitra" pitchFamily="2" charset="-78"/>
              </a:rPr>
              <a:t>به شیوه ای طراحی شده اند که همه ی دانش آموزان با توالی یکسان در آن پیش می روند( ولی نه </a:t>
            </a:r>
            <a:r>
              <a:rPr lang="fa-IR" sz="2400" dirty="0" smtClean="0">
                <a:solidFill>
                  <a:srgbClr val="000000"/>
                </a:solidFill>
                <a:latin typeface="Georgia"/>
                <a:cs typeface="B Mitra" pitchFamily="2" charset="-78"/>
              </a:rPr>
              <a:t>الزاماً </a:t>
            </a:r>
            <a:r>
              <a:rPr lang="fa-IR" sz="2400" dirty="0">
                <a:solidFill>
                  <a:srgbClr val="000000"/>
                </a:solidFill>
                <a:latin typeface="Georgia"/>
                <a:cs typeface="B Mitra" pitchFamily="2" charset="-78"/>
              </a:rPr>
              <a:t>با نسبت یکسان).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3200" b="1" dirty="0">
              <a:solidFill>
                <a:srgbClr val="C0504D">
                  <a:lumMod val="75000"/>
                </a:srgbClr>
              </a:solidFill>
              <a:latin typeface="Georgia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9513" y="4005064"/>
            <a:ext cx="7165053" cy="169277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3200" dirty="0">
                <a:solidFill>
                  <a:srgbClr val="00B050"/>
                </a:solidFill>
                <a:latin typeface="Georgia"/>
                <a:cs typeface="B Mitra" pitchFamily="2" charset="-78"/>
              </a:rPr>
              <a:t>برنامه های شاخه ای</a:t>
            </a:r>
            <a:r>
              <a:rPr lang="fa-IR" sz="3200" dirty="0" smtClean="0">
                <a:solidFill>
                  <a:srgbClr val="00B050"/>
                </a:solidFill>
                <a:latin typeface="Georgia"/>
                <a:cs typeface="B Mitra" pitchFamily="2" charset="-78"/>
              </a:rPr>
              <a:t>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>
                <a:solidFill>
                  <a:srgbClr val="000000"/>
                </a:solidFill>
                <a:latin typeface="Georgia"/>
                <a:cs typeface="B Mitra" pitchFamily="2" charset="-78"/>
              </a:rPr>
              <a:t>به نحوی تنظیم می شوند که حرکت دانش آموز در داخل برنامه بستگی به این دارد که چگونه به سوالات پاسخ بدهد.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2400" dirty="0">
              <a:solidFill>
                <a:srgbClr val="C0504D">
                  <a:lumMod val="75000"/>
                </a:srgbClr>
              </a:solidFill>
              <a:latin typeface="Georgia"/>
              <a:cs typeface="B Mitra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3EDC4-7ACA-4B8D-A17E-392DE6DE953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6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914400" y="2038350"/>
            <a:ext cx="7239000" cy="4210050"/>
          </a:xfrm>
          <a:prstGeom prst="roundRect">
            <a:avLst>
              <a:gd name="adj" fmla="val 7315"/>
            </a:avLst>
          </a:prstGeom>
          <a:noFill/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158896" y="4550652"/>
            <a:ext cx="8858280" cy="915590"/>
            <a:chOff x="1161" y="1572"/>
            <a:chExt cx="3206" cy="338"/>
          </a:xfrm>
        </p:grpSpPr>
        <p:sp>
          <p:nvSpPr>
            <p:cNvPr id="7174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7175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236788" y="3529141"/>
            <a:ext cx="8715436" cy="857255"/>
            <a:chOff x="1161" y="1572"/>
            <a:chExt cx="3206" cy="338"/>
          </a:xfrm>
        </p:grpSpPr>
        <p:sp>
          <p:nvSpPr>
            <p:cNvPr id="7180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7181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260820" y="2564904"/>
            <a:ext cx="8715436" cy="792088"/>
            <a:chOff x="1161" y="1572"/>
            <a:chExt cx="3206" cy="338"/>
          </a:xfrm>
        </p:grpSpPr>
        <p:sp>
          <p:nvSpPr>
            <p:cNvPr id="7183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7184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sp>
        <p:nvSpPr>
          <p:cNvPr id="7186" name="AutoShape 18"/>
          <p:cNvSpPr>
            <a:spLocks noChangeArrowheads="1"/>
          </p:cNvSpPr>
          <p:nvPr/>
        </p:nvSpPr>
        <p:spPr bwMode="gray">
          <a:xfrm>
            <a:off x="495272" y="3494092"/>
            <a:ext cx="8001056" cy="857256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rtl="1"/>
            <a:r>
              <a:rPr lang="fa-IR" sz="2800" dirty="0" smtClean="0">
                <a:solidFill>
                  <a:srgbClr val="333333"/>
                </a:solidFill>
                <a:cs typeface="B Mitra" pitchFamily="2" charset="-78"/>
              </a:rPr>
              <a:t>مطالب را به بخش های مستقل تقسیم کنید.</a:t>
            </a:r>
            <a:endParaRPr lang="en-US" sz="2800" dirty="0">
              <a:solidFill>
                <a:srgbClr val="333333"/>
              </a:solidFill>
              <a:cs typeface="B Mitra" pitchFamily="2" charset="-78"/>
            </a:endParaRPr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gray">
          <a:xfrm>
            <a:off x="285720" y="4550652"/>
            <a:ext cx="8358246" cy="1037439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rtl="1"/>
            <a:r>
              <a:rPr lang="fa-IR" sz="2800" dirty="0" smtClean="0">
                <a:solidFill>
                  <a:srgbClr val="333333"/>
                </a:solidFill>
                <a:cs typeface="B Mitra" pitchFamily="2" charset="-78"/>
              </a:rPr>
              <a:t>روش های ارزشیابی میزان یادگیری دانش آموزان را در هر بخش تعیین کنید.</a:t>
            </a:r>
            <a:endParaRPr lang="en-US" sz="2800" dirty="0" smtClean="0">
              <a:solidFill>
                <a:srgbClr val="333333"/>
              </a:solidFill>
              <a:cs typeface="B Mitra" pitchFamily="2" charset="-78"/>
            </a:endParaRPr>
          </a:p>
          <a:p>
            <a:pPr algn="ctr" eaLnBrk="0" hangingPunct="0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auto">
          <a:xfrm>
            <a:off x="1219200" y="1773238"/>
            <a:ext cx="6553200" cy="568325"/>
          </a:xfrm>
          <a:prstGeom prst="roundRect">
            <a:avLst>
              <a:gd name="adj" fmla="val 42181"/>
            </a:avLst>
          </a:prstGeom>
          <a:solidFill>
            <a:schemeClr val="tx2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r" rtl="1"/>
            <a:r>
              <a:rPr lang="fa-IR" sz="3200" b="1" dirty="0" smtClean="0">
                <a:solidFill>
                  <a:srgbClr val="FFFF00"/>
                </a:solidFill>
                <a:cs typeface="B Mitra" pitchFamily="2" charset="-78"/>
              </a:rPr>
              <a:t>برنامه کلر یا نظام آموزشی فردی (</a:t>
            </a:r>
            <a:r>
              <a:rPr lang="en-US" sz="3200" b="1" dirty="0" smtClean="0">
                <a:solidFill>
                  <a:srgbClr val="FFFF00"/>
                </a:solidFill>
                <a:cs typeface="B Mitra" pitchFamily="2" charset="-78"/>
              </a:rPr>
              <a:t>PSI</a:t>
            </a:r>
            <a:r>
              <a:rPr lang="fa-IR" sz="3200" b="1" dirty="0" smtClean="0">
                <a:solidFill>
                  <a:srgbClr val="FFFF00"/>
                </a:solidFill>
                <a:cs typeface="B Mitra" pitchFamily="2" charset="-78"/>
              </a:rPr>
              <a:t>)</a:t>
            </a:r>
            <a:endParaRPr lang="en-US" sz="3200" b="1" dirty="0">
              <a:solidFill>
                <a:srgbClr val="FFFF00"/>
              </a:solidFill>
              <a:cs typeface="B Mitra" pitchFamily="2" charset="-78"/>
            </a:endParaRPr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gray">
          <a:xfrm>
            <a:off x="714348" y="2435104"/>
            <a:ext cx="8001056" cy="1000132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rtl="1"/>
            <a:r>
              <a:rPr lang="fa-IR" sz="2800" dirty="0" smtClean="0">
                <a:solidFill>
                  <a:srgbClr val="333333"/>
                </a:solidFill>
                <a:cs typeface="B Mitra" pitchFamily="2" charset="-78"/>
              </a:rPr>
              <a:t>مطالبی را که قرار است در درس بگنجانید تعیین کنید.</a:t>
            </a:r>
            <a:endParaRPr lang="en-US" sz="2800" dirty="0">
              <a:solidFill>
                <a:srgbClr val="333333"/>
              </a:solidFill>
              <a:cs typeface="B Mitra" pitchFamily="2" charset="-78"/>
            </a:endParaRPr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title"/>
          </p:nvPr>
        </p:nvSpPr>
        <p:spPr>
          <a:xfrm>
            <a:off x="954088" y="239713"/>
            <a:ext cx="7772400" cy="639762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Skinner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61" y="5588091"/>
            <a:ext cx="8718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20" y="5733256"/>
            <a:ext cx="8706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000000"/>
                </a:solidFill>
                <a:cs typeface="B Mitra" pitchFamily="2" charset="-78"/>
              </a:rPr>
              <a:t>به دانش آموزان فرصت دهید تا با سرعت دلخواه خود بخش های مختلف را یاد بگیرند.</a:t>
            </a:r>
            <a:endParaRPr lang="en-US" sz="2800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6" grpId="0"/>
      <p:bldP spid="7187" grpId="0"/>
      <p:bldP spid="7190" grpId="0" animBg="1"/>
      <p:bldP spid="7191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2276872"/>
            <a:ext cx="7772400" cy="150018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a-IR" sz="8000" b="1" dirty="0" smtClean="0">
                <a:solidFill>
                  <a:srgbClr val="00B050"/>
                </a:solidFill>
                <a:cs typeface="B Mitra" pitchFamily="2" charset="-78"/>
              </a:rPr>
              <a:t>انتقادها</a:t>
            </a:r>
            <a:endParaRPr lang="en-US" sz="8000" b="1" dirty="0">
              <a:solidFill>
                <a:srgbClr val="00B050"/>
              </a:solidFill>
              <a:cs typeface="B Mitra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1600" y="260648"/>
            <a:ext cx="1468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Skinner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875EF-E76A-4011-A025-45334B0C2A6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6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alibri" pitchFamily="34" charset="0"/>
              </a:rPr>
              <a:t>Pavlov</a:t>
            </a:r>
            <a:endParaRPr lang="en-US" dirty="0">
              <a:latin typeface="Calibr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811179"/>
              </p:ext>
            </p:extLst>
          </p:nvPr>
        </p:nvGraphicFramePr>
        <p:xfrm>
          <a:off x="323528" y="1545010"/>
          <a:ext cx="5740644" cy="453958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76264"/>
                <a:gridCol w="3364380"/>
              </a:tblGrid>
              <a:tr h="438825"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Born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26 September 1849</a:t>
                      </a:r>
                      <a:br>
                        <a:rPr lang="en-US" sz="1300" dirty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2" tooltip="Ryazan"/>
                        </a:rPr>
                        <a:t>Ryazan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3" tooltip="Russian Empire"/>
                        </a:rPr>
                        <a:t>Russian Empire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</a:tr>
              <a:tr h="627815"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Died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27 February 1936 (aged 86)</a:t>
                      </a:r>
                      <a:br>
                        <a:rPr lang="en-US" sz="1300" dirty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4" tooltip="Saint Petersburg"/>
                        </a:rPr>
                        <a:t>Leningrad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5" tooltip="Russian SFSR"/>
                        </a:rPr>
                        <a:t>Russian SFSR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6" tooltip="Soviet Union"/>
                        </a:rPr>
                        <a:t>Soviet Union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</a:tr>
              <a:tr h="249835"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Residence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  <a:hlinkClick r:id="rId3" tooltip="Russian Empire"/>
                        </a:rPr>
                        <a:t>Russian Empire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6" tooltip="Soviet Union"/>
                        </a:rPr>
                        <a:t>Soviet Union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</a:tr>
              <a:tr h="249835"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Alma mater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  <a:hlinkClick r:id="rId7" tooltip="Saint Petersburg State University"/>
                        </a:rPr>
                        <a:t>Saint Petersburg University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</a:tr>
              <a:tr h="627815"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Known for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  <a:tc>
                  <a:txBody>
                    <a:bodyPr/>
                    <a:lstStyle/>
                    <a:p>
                      <a:pPr algn="l" rtl="0">
                        <a:buFont typeface="Arial"/>
                        <a:buChar char="•"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Founder of Modern 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8" tooltip="Behavior Therapy"/>
                        </a:rPr>
                        <a:t>Behavior Therapy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  <a:p>
                      <a:pPr algn="l" rtl="0">
                        <a:buFont typeface="Arial"/>
                        <a:buChar char="•"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9" tooltip="Classical conditioning"/>
                        </a:rPr>
                        <a:t>Classical conditioning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</a:tr>
              <a:tr h="816806"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Awards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  <a:tc>
                  <a:txBody>
                    <a:bodyPr/>
                    <a:lstStyle/>
                    <a:p>
                      <a:pPr algn="l" rtl="0">
                        <a:buFont typeface="Arial"/>
                        <a:buChar char="•"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10" tooltip="Nobel Prize in Physiology or Medicine"/>
                        </a:rPr>
                        <a:t>Nobel Prize in Physiology or Medicine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 (1904)</a:t>
                      </a:r>
                    </a:p>
                    <a:p>
                      <a:pPr algn="l" rtl="0">
                        <a:buFont typeface="Arial"/>
                        <a:buChar char="•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hlinkClick r:id="rId11" tooltip="Foreign Member of the Royal Society"/>
                        </a:rPr>
                        <a:t>ForMemRS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300" dirty="0" smtClean="0">
                          <a:solidFill>
                            <a:srgbClr val="000000"/>
                          </a:solidFill>
                        </a:rPr>
                        <a:t>1907</a:t>
                      </a:r>
                    </a:p>
                    <a:p>
                      <a:pPr algn="l" rtl="0">
                        <a:buFont typeface="Arial"/>
                        <a:buChar char="•"/>
                      </a:pPr>
                      <a:r>
                        <a:rPr lang="en-US" sz="1300" dirty="0" smtClean="0">
                          <a:solidFill>
                            <a:srgbClr val="000000"/>
                          </a:solidFill>
                          <a:hlinkClick r:id="rId12" tooltip="Copley Medal"/>
                        </a:rPr>
                        <a:t>Copley 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12" tooltip="Copley Medal"/>
                        </a:rPr>
                        <a:t>Medal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 (1914)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</a:tr>
              <a:tr h="249835"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Fields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  <a:hlinkClick r:id="rId13" tooltip="Physiology"/>
                        </a:rPr>
                        <a:t>Physiologist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14" tooltip="Physician"/>
                        </a:rPr>
                        <a:t>physician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</a:tr>
              <a:tr h="249835">
                <a:tc>
                  <a:txBody>
                    <a:bodyPr/>
                    <a:lstStyle/>
                    <a:p>
                      <a:pPr algn="l" rtl="0"/>
                      <a:r>
                        <a:rPr lang="en-US" sz="1300">
                          <a:solidFill>
                            <a:srgbClr val="000000"/>
                          </a:solidFill>
                        </a:rPr>
                        <a:t>Institutions</a:t>
                      </a:r>
                      <a:endParaRPr lang="en-US" sz="130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  <a:hlinkClick r:id="rId15" tooltip="S.M. Kirov Military Medical Academy"/>
                        </a:rPr>
                        <a:t>Imperial Military Medical Academy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</a:tr>
              <a:tr h="438825">
                <a:tc>
                  <a:txBody>
                    <a:bodyPr/>
                    <a:lstStyle/>
                    <a:p>
                      <a:pPr algn="l" rtl="0"/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>Influences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300">
                          <a:solidFill>
                            <a:srgbClr val="000000"/>
                          </a:solidFill>
                          <a:hlinkClick r:id="rId16" tooltip="Karl Vogt"/>
                        </a:rPr>
                        <a:t>Karl </a:t>
                      </a:r>
                      <a:r>
                        <a:rPr lang="en-US" sz="1300" smtClean="0">
                          <a:solidFill>
                            <a:srgbClr val="000000"/>
                          </a:solidFill>
                          <a:hlinkClick r:id="rId16" tooltip="Karl Vogt"/>
                        </a:rPr>
                        <a:t>Vogt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</a:rPr>
                        <a:t/>
                      </a:r>
                      <a:br>
                        <a:rPr lang="en-US" sz="1300" dirty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17" tooltip="Jacob Moleschott"/>
                        </a:rPr>
                        <a:t>Jacob </a:t>
                      </a:r>
                      <a:r>
                        <a:rPr lang="en-US" sz="1300" dirty="0" err="1" smtClean="0">
                          <a:solidFill>
                            <a:srgbClr val="000000"/>
                          </a:solidFill>
                          <a:hlinkClick r:id="rId17" tooltip="Jacob Moleschott"/>
                        </a:rPr>
                        <a:t>Moleschot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</a:tr>
              <a:tr h="438825">
                <a:tc>
                  <a:txBody>
                    <a:bodyPr/>
                    <a:lstStyle/>
                    <a:p>
                      <a:pPr algn="l" rtl="0"/>
                      <a:r>
                        <a:rPr lang="en-US" sz="1300">
                          <a:solidFill>
                            <a:srgbClr val="000000"/>
                          </a:solidFill>
                        </a:rPr>
                        <a:t>Influenced</a:t>
                      </a:r>
                      <a:endParaRPr lang="en-US" sz="130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  <a:tc>
                  <a:txBody>
                    <a:bodyPr/>
                    <a:lstStyle/>
                    <a:p>
                      <a:pPr algn="l" rtl="0">
                        <a:buFont typeface="Arial"/>
                        <a:buChar char="•"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18" tooltip="John B. Watson"/>
                        </a:rPr>
                        <a:t>John B. Watson</a:t>
                      </a:r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  <a:p>
                      <a:pPr algn="l" rtl="0">
                        <a:buFont typeface="Arial"/>
                        <a:buChar char="•"/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hlinkClick r:id="rId19" tooltip="Joseph Wolpe"/>
                        </a:rPr>
                        <a:t>Joseph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hlinkClick r:id="rId19" tooltip="Joseph Wolpe"/>
                        </a:rPr>
                        <a:t>Wolpe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63785" marR="63785" marT="31892" marB="31892"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68760"/>
            <a:ext cx="2008744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914400" y="2038350"/>
            <a:ext cx="7239000" cy="4210050"/>
          </a:xfrm>
          <a:prstGeom prst="roundRect">
            <a:avLst>
              <a:gd name="adj" fmla="val 7315"/>
            </a:avLst>
          </a:prstGeom>
          <a:noFill/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142844" y="5000636"/>
            <a:ext cx="8858280" cy="1500198"/>
            <a:chOff x="1161" y="1572"/>
            <a:chExt cx="3206" cy="338"/>
          </a:xfrm>
        </p:grpSpPr>
        <p:sp>
          <p:nvSpPr>
            <p:cNvPr id="7174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7175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214282" y="3857628"/>
            <a:ext cx="8715436" cy="857255"/>
            <a:chOff x="1161" y="1572"/>
            <a:chExt cx="3206" cy="338"/>
          </a:xfrm>
        </p:grpSpPr>
        <p:sp>
          <p:nvSpPr>
            <p:cNvPr id="7180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7181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285720" y="2654300"/>
            <a:ext cx="8715436" cy="917576"/>
            <a:chOff x="1161" y="1572"/>
            <a:chExt cx="3206" cy="338"/>
          </a:xfrm>
        </p:grpSpPr>
        <p:sp>
          <p:nvSpPr>
            <p:cNvPr id="7183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7184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sp>
        <p:nvSpPr>
          <p:cNvPr id="7186" name="AutoShape 18"/>
          <p:cNvSpPr>
            <a:spLocks noChangeArrowheads="1"/>
          </p:cNvSpPr>
          <p:nvPr/>
        </p:nvSpPr>
        <p:spPr bwMode="gray">
          <a:xfrm>
            <a:off x="428596" y="3929066"/>
            <a:ext cx="8001056" cy="857256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dirty="0" smtClean="0">
                <a:solidFill>
                  <a:srgbClr val="FFFF00"/>
                </a:solidFill>
                <a:latin typeface="Calibri" pitchFamily="34" charset="0"/>
              </a:rPr>
              <a:t>              CS</a:t>
            </a:r>
            <a:endParaRPr lang="en-US" dirty="0" smtClean="0">
              <a:solidFill>
                <a:srgbClr val="333333"/>
              </a:solidFill>
            </a:endParaRPr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gray">
          <a:xfrm>
            <a:off x="285720" y="5000636"/>
            <a:ext cx="8358246" cy="1646249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Calibri" pitchFamily="34" charset="0"/>
              </a:rPr>
              <a:t>                    CS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auto">
          <a:xfrm>
            <a:off x="1219200" y="1773238"/>
            <a:ext cx="6553200" cy="568325"/>
          </a:xfrm>
          <a:prstGeom prst="roundRect">
            <a:avLst>
              <a:gd name="adj" fmla="val 42181"/>
            </a:avLst>
          </a:prstGeom>
          <a:solidFill>
            <a:schemeClr val="tx2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rtl="1"/>
            <a:r>
              <a:rPr lang="fa-IR" sz="3200" dirty="0" smtClean="0">
                <a:solidFill>
                  <a:srgbClr val="FFFF00"/>
                </a:solidFill>
                <a:cs typeface="B Mitra" pitchFamily="2" charset="-78"/>
              </a:rPr>
              <a:t>ایجاد بازتاب شرطی</a:t>
            </a:r>
            <a:endParaRPr lang="en-US" sz="3200" dirty="0">
              <a:solidFill>
                <a:srgbClr val="FFFF00"/>
              </a:solidFill>
              <a:cs typeface="B Mitra" pitchFamily="2" charset="-78"/>
            </a:endParaRPr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gray">
          <a:xfrm>
            <a:off x="714348" y="2643183"/>
            <a:ext cx="8001056" cy="1000132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200" dirty="0" smtClean="0">
                <a:solidFill>
                  <a:srgbClr val="333333"/>
                </a:solidFill>
              </a:rPr>
              <a:t>                 </a:t>
            </a:r>
            <a:r>
              <a:rPr lang="en-US" sz="4000" dirty="0" smtClean="0">
                <a:solidFill>
                  <a:srgbClr val="FFFF00"/>
                </a:solidFill>
                <a:latin typeface="Calibri" pitchFamily="34" charset="0"/>
              </a:rPr>
              <a:t> US  </a:t>
            </a:r>
            <a:endParaRPr lang="en-US" sz="40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title"/>
          </p:nvPr>
        </p:nvSpPr>
        <p:spPr>
          <a:xfrm>
            <a:off x="954088" y="239713"/>
            <a:ext cx="7772400" cy="639762"/>
          </a:xfrm>
        </p:spPr>
        <p:txBody>
          <a:bodyPr/>
          <a:lstStyle/>
          <a:p>
            <a:r>
              <a:rPr lang="en-US" sz="3200" dirty="0"/>
              <a:t>Pavlov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503386" y="3212976"/>
            <a:ext cx="1369517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4644797" y="2859033"/>
            <a:ext cx="1138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alibri" pitchFamily="34" charset="0"/>
              </a:rPr>
              <a:t>  UR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57694"/>
            <a:ext cx="14509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2406" y="4065601"/>
            <a:ext cx="8643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Calibri" pitchFamily="34" charset="0"/>
              </a:rPr>
              <a:t>US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930" y="4340169"/>
            <a:ext cx="14509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54638" y="4065601"/>
            <a:ext cx="907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Calibri" pitchFamily="34" charset="0"/>
              </a:rPr>
              <a:t>UR 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18" y="5823760"/>
            <a:ext cx="14509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07403" y="5469817"/>
            <a:ext cx="737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alibri" pitchFamily="34" charset="0"/>
              </a:rPr>
              <a:t>CR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7" y="2255835"/>
            <a:ext cx="87487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33" name="Rectangle 21"/>
          <p:cNvSpPr>
            <a:spLocks noChangeArrowheads="1"/>
          </p:cNvSpPr>
          <p:nvPr/>
        </p:nvSpPr>
        <p:spPr bwMode="gray">
          <a:xfrm>
            <a:off x="1114425" y="3228975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80%</a:t>
            </a: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gray">
          <a:xfrm>
            <a:off x="2643188" y="4405313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30%</a:t>
            </a:r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gray">
          <a:xfrm>
            <a:off x="0" y="2970210"/>
            <a:ext cx="8715404" cy="673104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274320" indent="-274320" algn="just" rtl="1" fontAlgn="auto"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  <a:buFont typeface="Wingdings" pitchFamily="2" charset="2"/>
              <a:buChar char="v"/>
              <a:defRPr/>
            </a:pPr>
            <a:r>
              <a:rPr lang="fa-IR" sz="2000" dirty="0" smtClean="0">
                <a:solidFill>
                  <a:srgbClr val="FFFFFF"/>
                </a:solidFill>
                <a:latin typeface="Georgia"/>
                <a:cs typeface="Times New Roman"/>
              </a:rPr>
              <a:t>                                           </a:t>
            </a:r>
            <a:endParaRPr lang="fa-IR" sz="2000" dirty="0">
              <a:solidFill>
                <a:srgbClr val="FFFFFF"/>
              </a:solidFill>
              <a:latin typeface="Georgia"/>
              <a:cs typeface="Times New Roman"/>
            </a:endParaRPr>
          </a:p>
        </p:txBody>
      </p: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8109946" y="2943253"/>
            <a:ext cx="776487" cy="820225"/>
            <a:chOff x="2959" y="1568"/>
            <a:chExt cx="454" cy="480"/>
          </a:xfrm>
        </p:grpSpPr>
        <p:grpSp>
          <p:nvGrpSpPr>
            <p:cNvPr id="13339" name="Group 27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0" name="Picture 28" descr="light_shadow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1" name="Picture 29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42" name="Oval 30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hlink">
                      <a:alpha val="55000"/>
                    </a:schemeClr>
                  </a:gs>
                  <a:gs pos="10000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43" name="Picture 31" descr="Picture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45" name="AutoShape 33"/>
          <p:cNvSpPr>
            <a:spLocks noChangeArrowheads="1"/>
          </p:cNvSpPr>
          <p:nvPr/>
        </p:nvSpPr>
        <p:spPr bwMode="gray">
          <a:xfrm>
            <a:off x="11210" y="3686877"/>
            <a:ext cx="8735128" cy="853881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 dirty="0">
              <a:solidFill>
                <a:srgbClr val="B2B9AF"/>
              </a:solidFill>
              <a:cs typeface="B Mitra" pitchFamily="2" charset="-78"/>
            </a:endParaRPr>
          </a:p>
        </p:txBody>
      </p: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8164339" y="3675619"/>
            <a:ext cx="762187" cy="876395"/>
            <a:chOff x="2959" y="1568"/>
            <a:chExt cx="454" cy="480"/>
          </a:xfrm>
        </p:grpSpPr>
        <p:grpSp>
          <p:nvGrpSpPr>
            <p:cNvPr id="13347" name="Group 35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8" name="Picture 36" descr="light_shadow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9" name="Picture 37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0" name="Oval 38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folHlink">
                      <a:alpha val="55000"/>
                    </a:schemeClr>
                  </a:gs>
                  <a:gs pos="10000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1" name="Picture 39" descr="Picture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53" name="AutoShape 41"/>
          <p:cNvSpPr>
            <a:spLocks noChangeArrowheads="1"/>
          </p:cNvSpPr>
          <p:nvPr/>
        </p:nvSpPr>
        <p:spPr bwMode="gray">
          <a:xfrm>
            <a:off x="54356" y="4578589"/>
            <a:ext cx="8715404" cy="728043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54" name="Group 42"/>
          <p:cNvGrpSpPr>
            <a:grpSpLocks/>
          </p:cNvGrpSpPr>
          <p:nvPr/>
        </p:nvGrpSpPr>
        <p:grpSpPr bwMode="auto">
          <a:xfrm>
            <a:off x="8226172" y="4534661"/>
            <a:ext cx="770909" cy="774710"/>
            <a:chOff x="2959" y="1568"/>
            <a:chExt cx="454" cy="480"/>
          </a:xfrm>
        </p:grpSpPr>
        <p:grpSp>
          <p:nvGrpSpPr>
            <p:cNvPr id="13355" name="Group 43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56" name="Picture 44" descr="light_shadow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57" name="Picture 45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8" name="Oval 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2">
                      <a:alpha val="55000"/>
                    </a:schemeClr>
                  </a:gs>
                  <a:gs pos="10000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59" name="Picture 47" descr="Picture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1" name="AutoShape 49"/>
          <p:cNvSpPr>
            <a:spLocks noChangeArrowheads="1"/>
          </p:cNvSpPr>
          <p:nvPr/>
        </p:nvSpPr>
        <p:spPr bwMode="gray">
          <a:xfrm>
            <a:off x="143336" y="5299335"/>
            <a:ext cx="8643998" cy="856117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13362" name="Group 50"/>
          <p:cNvGrpSpPr>
            <a:grpSpLocks/>
          </p:cNvGrpSpPr>
          <p:nvPr/>
        </p:nvGrpSpPr>
        <p:grpSpPr bwMode="auto">
          <a:xfrm>
            <a:off x="8263879" y="5328444"/>
            <a:ext cx="741147" cy="777115"/>
            <a:chOff x="2959" y="1568"/>
            <a:chExt cx="454" cy="480"/>
          </a:xfrm>
        </p:grpSpPr>
        <p:grpSp>
          <p:nvGrpSpPr>
            <p:cNvPr id="13363" name="Group 51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64" name="Picture 52" descr="light_shadow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65" name="Picture 53" descr="circuler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66" name="Oval 54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1">
                      <a:alpha val="55000"/>
                    </a:schemeClr>
                  </a:gs>
                  <a:gs pos="10000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>
                  <a:solidFill>
                    <a:srgbClr val="B2B9AF"/>
                  </a:solidFill>
                </a:endParaRPr>
              </a:p>
            </p:txBody>
          </p:sp>
        </p:grpSp>
        <p:pic>
          <p:nvPicPr>
            <p:cNvPr id="13367" name="Picture 55" descr="Picture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9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Pavlov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47304" y="3040202"/>
            <a:ext cx="785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fa-IR" sz="2400" b="1" dirty="0">
              <a:solidFill>
                <a:srgbClr val="FFFF00"/>
              </a:solidFill>
              <a:cs typeface="B Mitra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-170863" y="3792722"/>
            <a:ext cx="8400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شرطی شدن سطح بالاتر: 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استفاده از </a:t>
            </a:r>
            <a:r>
              <a:rPr lang="en-US" sz="2000" b="1" dirty="0" smtClean="0">
                <a:solidFill>
                  <a:srgbClr val="FFFFFF"/>
                </a:solidFill>
                <a:latin typeface="Calibri" pitchFamily="34" charset="0"/>
                <a:cs typeface="B Mitra" pitchFamily="2" charset="-78"/>
              </a:rPr>
              <a:t>CS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 به عنوان</a:t>
            </a:r>
            <a:r>
              <a:rPr lang="en-US" sz="2000" b="1" dirty="0" smtClean="0">
                <a:solidFill>
                  <a:srgbClr val="FFFFFF"/>
                </a:solidFill>
                <a:cs typeface="B Mitra" pitchFamily="2" charset="-78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pitchFamily="34" charset="0"/>
                <a:cs typeface="B Mitra" pitchFamily="2" charset="-78"/>
              </a:rPr>
              <a:t>US</a:t>
            </a:r>
            <a:endParaRPr lang="fa-IR" sz="2000" b="1" dirty="0">
              <a:solidFill>
                <a:srgbClr val="FFFFFF"/>
              </a:solidFill>
              <a:latin typeface="Calibri" pitchFamily="34" charset="0"/>
              <a:cs typeface="B Mitra" pitchFamily="2" charset="-7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-170863" y="4578589"/>
            <a:ext cx="84101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تعمیم: 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تمایل جاندار به پاسخ دادن به محرک های مرتبط با محرکی که عملاً در ضمن شرطی شدن به کار رفته است.</a:t>
            </a:r>
            <a:endParaRPr lang="fa-IR" sz="20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31473" y="5386012"/>
            <a:ext cx="80324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 fontAlgn="auto"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</a:pPr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تمیز: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 تمایل جاندار به پاسخ دادن به آن محرکی که ضمن شرطی شدن به کار رفته است. یا دامنه محدودی از محرک ها.</a:t>
            </a:r>
            <a:endParaRPr lang="fa-IR" sz="20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473" y="3070979"/>
            <a:ext cx="786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32C12"/>
              </a:buClr>
              <a:buSzPct val="85000"/>
              <a:buFontTx/>
              <a:buNone/>
              <a:tabLst/>
              <a:defRPr/>
            </a:pPr>
            <a:r>
              <a:rPr lang="fa-IR" sz="2400" b="1" dirty="0">
                <a:solidFill>
                  <a:srgbClr val="FFFF00"/>
                </a:solidFill>
                <a:cs typeface="B Mitra" pitchFamily="2" charset="-78"/>
              </a:rPr>
              <a:t>بازگشت خود به خودی:</a:t>
            </a:r>
            <a:r>
              <a:rPr lang="fa-IR" sz="2000" b="1" dirty="0">
                <a:solidFill>
                  <a:srgbClr val="FFFFFF"/>
                </a:solidFill>
                <a:cs typeface="B Mitra" pitchFamily="2" charset="-78"/>
              </a:rPr>
              <a:t> ؟؟؟؟؟؟؟؟؟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83" y="2149999"/>
            <a:ext cx="747840" cy="82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6537" y="2375042"/>
            <a:ext cx="7277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FFFF00"/>
                </a:solidFill>
                <a:cs typeface="B Mitra" pitchFamily="2" charset="-78"/>
              </a:rPr>
              <a:t>خاموشی: 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ارائه مکرر </a:t>
            </a:r>
            <a:r>
              <a:rPr lang="en-US" sz="2000" b="1" dirty="0" smtClean="0">
                <a:solidFill>
                  <a:srgbClr val="FFFFFF"/>
                </a:solidFill>
                <a:latin typeface="Calibri" pitchFamily="34" charset="0"/>
                <a:cs typeface="B Mitra" pitchFamily="2" charset="-78"/>
              </a:rPr>
              <a:t>CS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 اما با تقویت (</a:t>
            </a:r>
            <a:r>
              <a:rPr lang="en-US" sz="2000" b="1" dirty="0" smtClean="0">
                <a:solidFill>
                  <a:srgbClr val="FFFFFF"/>
                </a:solidFill>
                <a:latin typeface="Calibri" pitchFamily="34" charset="0"/>
                <a:cs typeface="B Mitra" pitchFamily="2" charset="-78"/>
              </a:rPr>
              <a:t>US</a:t>
            </a:r>
            <a:r>
              <a:rPr lang="fa-IR" sz="2000" b="1" dirty="0" smtClean="0">
                <a:solidFill>
                  <a:srgbClr val="FFFFFF"/>
                </a:solidFill>
                <a:cs typeface="B Mitra" pitchFamily="2" charset="-78"/>
              </a:rPr>
              <a:t>) دنبال نمی گردد .</a:t>
            </a:r>
            <a:endParaRPr lang="en-US" sz="2000" b="1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6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7" grpId="0" animBg="1"/>
      <p:bldP spid="13345" grpId="0" animBg="1"/>
      <p:bldP spid="13353" grpId="0" animBg="1"/>
      <p:bldP spid="13361" grpId="0" animBg="1"/>
      <p:bldP spid="59" grpId="0"/>
      <p:bldP spid="60" grpId="0"/>
      <p:bldP spid="61" grpId="0"/>
      <p:bldP spid="4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85966"/>
            <a:ext cx="3072391" cy="267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0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857224" y="239713"/>
            <a:ext cx="7773987" cy="688975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Pavlov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04131" name="AutoShape 3"/>
          <p:cNvSpPr>
            <a:spLocks noChangeArrowheads="1"/>
          </p:cNvSpPr>
          <p:nvPr/>
        </p:nvSpPr>
        <p:spPr bwMode="gray">
          <a:xfrm>
            <a:off x="3722538" y="2538354"/>
            <a:ext cx="3147194" cy="2574925"/>
          </a:xfrm>
          <a:prstGeom prst="homePlate">
            <a:avLst>
              <a:gd name="adj" fmla="val 25462"/>
            </a:avLst>
          </a:prstGeom>
          <a:gradFill rotWithShape="1">
            <a:gsLst>
              <a:gs pos="0">
                <a:srgbClr val="F6F6F6"/>
              </a:gs>
              <a:gs pos="100000">
                <a:schemeClr val="folHlink"/>
              </a:gs>
            </a:gsLst>
            <a:lin ang="27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B2B9AF"/>
              </a:solidFill>
              <a:latin typeface="Arial"/>
            </a:endParaRPr>
          </a:p>
        </p:txBody>
      </p:sp>
      <p:sp>
        <p:nvSpPr>
          <p:cNvPr id="304132" name="AutoShape 4"/>
          <p:cNvSpPr>
            <a:spLocks noChangeArrowheads="1"/>
          </p:cNvSpPr>
          <p:nvPr/>
        </p:nvSpPr>
        <p:spPr bwMode="gray">
          <a:xfrm>
            <a:off x="1572742" y="2572634"/>
            <a:ext cx="3021716" cy="2574925"/>
          </a:xfrm>
          <a:prstGeom prst="homePlate">
            <a:avLst>
              <a:gd name="adj" fmla="val 27281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189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B2B9AF"/>
              </a:solidFill>
              <a:latin typeface="Arial"/>
            </a:endParaRPr>
          </a:p>
        </p:txBody>
      </p:sp>
      <p:sp>
        <p:nvSpPr>
          <p:cNvPr id="304133" name="Freeform 5"/>
          <p:cNvSpPr>
            <a:spLocks/>
          </p:cNvSpPr>
          <p:nvPr/>
        </p:nvSpPr>
        <p:spPr bwMode="gray">
          <a:xfrm>
            <a:off x="1972732" y="2108450"/>
            <a:ext cx="6559708" cy="517525"/>
          </a:xfrm>
          <a:custGeom>
            <a:avLst/>
            <a:gdLst>
              <a:gd name="T0" fmla="*/ 0 w 3454"/>
              <a:gd name="T1" fmla="*/ 0 h 267"/>
              <a:gd name="T2" fmla="*/ 87 w 3454"/>
              <a:gd name="T3" fmla="*/ 267 h 267"/>
              <a:gd name="T4" fmla="*/ 3454 w 3454"/>
              <a:gd name="T5" fmla="*/ 267 h 267"/>
              <a:gd name="T6" fmla="*/ 3292 w 3454"/>
              <a:gd name="T7" fmla="*/ 8 h 267"/>
              <a:gd name="T8" fmla="*/ 0 w 3454"/>
              <a:gd name="T9" fmla="*/ 0 h 2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54"/>
              <a:gd name="T16" fmla="*/ 0 h 267"/>
              <a:gd name="T17" fmla="*/ 3454 w 3454"/>
              <a:gd name="T18" fmla="*/ 267 h 2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54" h="267">
                <a:moveTo>
                  <a:pt x="0" y="0"/>
                </a:moveTo>
                <a:lnTo>
                  <a:pt x="87" y="267"/>
                </a:lnTo>
                <a:lnTo>
                  <a:pt x="3454" y="267"/>
                </a:lnTo>
                <a:lnTo>
                  <a:pt x="3292" y="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noFill/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B2B9AF"/>
              </a:solidFill>
              <a:latin typeface="Arial"/>
            </a:endParaRPr>
          </a:p>
        </p:txBody>
      </p:sp>
      <p:sp>
        <p:nvSpPr>
          <p:cNvPr id="304134" name="AutoShape 6"/>
          <p:cNvSpPr>
            <a:spLocks noChangeArrowheads="1"/>
          </p:cNvSpPr>
          <p:nvPr/>
        </p:nvSpPr>
        <p:spPr bwMode="ltGray">
          <a:xfrm>
            <a:off x="296436" y="2108451"/>
            <a:ext cx="2400300" cy="3052454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1176"/>
                  <a:invGamma/>
                </a:schemeClr>
              </a:gs>
            </a:gsLst>
            <a:lin ang="2700000" scaled="1"/>
          </a:gradFill>
          <a:ln w="12700" algn="ctr">
            <a:noFill/>
            <a:prstDash val="dash"/>
            <a:miter lim="800000"/>
            <a:headEnd/>
            <a:tailEnd/>
          </a:ln>
          <a:effectLst>
            <a:outerShdw dist="56796" dir="3806097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B2B9AF"/>
              </a:solidFill>
              <a:latin typeface="Arial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5094296" y="3214848"/>
            <a:ext cx="228601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b="1" dirty="0" smtClean="0">
              <a:solidFill>
                <a:srgbClr val="A56F73">
                  <a:lumMod val="75000"/>
                </a:srgbClr>
              </a:solidFill>
              <a:cs typeface="Arial" charset="0"/>
            </a:endParaRPr>
          </a:p>
          <a:p>
            <a:pPr algn="ctr"/>
            <a:endParaRPr lang="en-US" sz="1600" b="1" dirty="0" smtClean="0">
              <a:solidFill>
                <a:srgbClr val="A56F73">
                  <a:lumMod val="75000"/>
                </a:srgbClr>
              </a:solidFill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308293" y="2922480"/>
            <a:ext cx="2115324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rtl="1"/>
            <a:r>
              <a:rPr lang="fa-IR" sz="2400" dirty="0">
                <a:solidFill>
                  <a:srgbClr val="FF0000"/>
                </a:solidFill>
                <a:cs typeface="B Mitra" pitchFamily="2" charset="-78"/>
              </a:rPr>
              <a:t>درنگیده: </a:t>
            </a:r>
            <a:r>
              <a:rPr lang="en-US" sz="2400" dirty="0">
                <a:solidFill>
                  <a:srgbClr val="FF0000"/>
                </a:solidFill>
                <a:cs typeface="B Mitra" pitchFamily="2" charset="-78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B Mitra" pitchFamily="2" charset="-78"/>
              </a:rPr>
              <a:t>CS</a:t>
            </a:r>
            <a:r>
              <a:rPr lang="fa-IR" sz="2400" dirty="0">
                <a:solidFill>
                  <a:srgbClr val="000000"/>
                </a:solidFill>
                <a:cs typeface="B Mitra" pitchFamily="2" charset="-78"/>
              </a:rPr>
              <a:t>پیش از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B Mitra" pitchFamily="2" charset="-78"/>
              </a:rPr>
              <a:t>US</a:t>
            </a:r>
            <a:r>
              <a:rPr lang="fa-IR" sz="2400" dirty="0">
                <a:solidFill>
                  <a:srgbClr val="000000"/>
                </a:solidFill>
                <a:cs typeface="B Mitra" pitchFamily="2" charset="-78"/>
              </a:rPr>
              <a:t> ارائه می شود با شروع یا پس از شروع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B Mitra" pitchFamily="2" charset="-78"/>
              </a:rPr>
              <a:t>US</a:t>
            </a:r>
            <a:r>
              <a:rPr lang="fa-IR" sz="2400" dirty="0">
                <a:solidFill>
                  <a:srgbClr val="000000"/>
                </a:solidFill>
                <a:cs typeface="B Mitra" pitchFamily="2" charset="-78"/>
              </a:rPr>
              <a:t> پایان می پذیرد</a:t>
            </a:r>
            <a:endParaRPr lang="en-US" sz="2400" dirty="0">
              <a:solidFill>
                <a:srgbClr val="000000"/>
              </a:solidFill>
              <a:cs typeface="B Mitra" pitchFamily="2" charset="-78"/>
            </a:endParaRPr>
          </a:p>
          <a:p>
            <a:pPr algn="r" rtl="1"/>
            <a:endParaRPr lang="en-US" sz="2400" dirty="0">
              <a:solidFill>
                <a:srgbClr val="A56F73">
                  <a:lumMod val="50000"/>
                </a:srgbClr>
              </a:solidFill>
              <a:cs typeface="B Mitra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95936" y="2136379"/>
            <a:ext cx="1991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b="1" dirty="0" smtClean="0">
                <a:solidFill>
                  <a:srgbClr val="FFFFFF"/>
                </a:solidFill>
              </a:rPr>
              <a:t>انواع شرطی شدن</a:t>
            </a:r>
            <a:endParaRPr lang="fa-IR" sz="24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436" y="5301208"/>
            <a:ext cx="8596044" cy="1231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Mitra" pitchFamily="2" charset="-78"/>
              </a:rPr>
              <a:t>شرطی شدن زمانی: </a:t>
            </a:r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محرک غیر شرطی در فواصل زمانی معین به جاندار ارائه می شود.</a:t>
            </a:r>
          </a:p>
          <a:p>
            <a:pPr algn="r" rtl="1"/>
            <a:endParaRPr lang="fa-IR" sz="2800" dirty="0" smtClean="0">
              <a:solidFill>
                <a:srgbClr val="FFFF00"/>
              </a:solidFill>
              <a:cs typeface="B Mitra" pitchFamily="2" charset="-78"/>
            </a:endParaRPr>
          </a:p>
          <a:p>
            <a:endParaRPr lang="fa-IR" dirty="0">
              <a:solidFill>
                <a:srgbClr val="33333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4248" y="3199457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وارونه: ابتدا </a:t>
            </a:r>
            <a:r>
              <a:rPr lang="en-US" sz="2400" dirty="0" smtClean="0">
                <a:solidFill>
                  <a:srgbClr val="FF0000"/>
                </a:solidFill>
                <a:cs typeface="B Mitra" pitchFamily="2" charset="-78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B Mitra" pitchFamily="2" charset="-78"/>
              </a:rPr>
              <a:t>US</a:t>
            </a:r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 ارائه می شود با شروع یا پس از شروع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B Mitra" pitchFamily="2" charset="-78"/>
              </a:rPr>
              <a:t>US</a:t>
            </a:r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 پایان می پذیرد</a:t>
            </a:r>
            <a:endParaRPr lang="en-US" sz="2400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3717" y="3196018"/>
            <a:ext cx="1563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همزمان:</a:t>
            </a:r>
          </a:p>
          <a:p>
            <a:pPr algn="ctr" rtl="1"/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؟؟؟؟</a:t>
            </a:r>
            <a:endParaRPr lang="en-US" sz="2400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8005" y="3043238"/>
            <a:ext cx="1932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dirty="0" smtClean="0">
                <a:solidFill>
                  <a:srgbClr val="FF0000"/>
                </a:solidFill>
                <a:cs typeface="B Mitra" pitchFamily="2" charset="-78"/>
              </a:rPr>
              <a:t>ردی:</a:t>
            </a:r>
          </a:p>
          <a:p>
            <a:pPr algn="ctr" rtl="1"/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ابتدا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B Mitra" pitchFamily="2" charset="-78"/>
              </a:rPr>
              <a:t>CS</a:t>
            </a:r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 سپس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B Mitra" pitchFamily="2" charset="-78"/>
              </a:rPr>
              <a:t>US</a:t>
            </a:r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 </a:t>
            </a:r>
          </a:p>
          <a:p>
            <a:pPr algn="ctr" rtl="1"/>
            <a:r>
              <a:rPr lang="fa-IR" sz="2400" dirty="0" smtClean="0">
                <a:solidFill>
                  <a:srgbClr val="000000"/>
                </a:solidFill>
                <a:cs typeface="B Mitra" pitchFamily="2" charset="-78"/>
              </a:rPr>
              <a:t>بین این دو وقفه زمانی است.</a:t>
            </a:r>
            <a:endParaRPr lang="en-US" sz="2400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5" name="AutoShape 6" descr="https://slideplayer.com/slide/5898581/19/images/18/Responses+to+the+Four+Basic+Intermittent+Schedules.jpg"/>
          <p:cNvSpPr>
            <a:spLocks noChangeAspect="1" noChangeArrowheads="1"/>
          </p:cNvSpPr>
          <p:nvPr/>
        </p:nvSpPr>
        <p:spPr bwMode="auto">
          <a:xfrm>
            <a:off x="155575" y="-2795588"/>
            <a:ext cx="7781925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B2B9A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3EBB2-B4BC-404C-935D-0741AE1F407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1" grpId="0" animBg="1"/>
      <p:bldP spid="304132" grpId="0" animBg="1"/>
      <p:bldP spid="304133" grpId="0" animBg="1"/>
      <p:bldP spid="304134" grpId="0" animBg="1"/>
      <p:bldP spid="27659" grpId="0"/>
      <p:bldP spid="13" grpId="0"/>
      <p:bldP spid="11" grpId="0" animBg="1"/>
      <p:bldP spid="2" grpId="0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914400" y="2038350"/>
            <a:ext cx="7239000" cy="4210050"/>
          </a:xfrm>
          <a:prstGeom prst="roundRect">
            <a:avLst>
              <a:gd name="adj" fmla="val 7315"/>
            </a:avLst>
          </a:prstGeom>
          <a:noFill/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a-IR">
              <a:solidFill>
                <a:srgbClr val="B2B9AF"/>
              </a:solidFill>
            </a:endParaRPr>
          </a:p>
        </p:txBody>
      </p:sp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117976" y="5004621"/>
            <a:ext cx="8858280" cy="1500198"/>
            <a:chOff x="1161" y="1572"/>
            <a:chExt cx="3206" cy="338"/>
          </a:xfrm>
        </p:grpSpPr>
        <p:sp>
          <p:nvSpPr>
            <p:cNvPr id="7174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7175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214282" y="3857628"/>
            <a:ext cx="8715436" cy="1011532"/>
            <a:chOff x="1161" y="1572"/>
            <a:chExt cx="3206" cy="338"/>
          </a:xfrm>
        </p:grpSpPr>
        <p:sp>
          <p:nvSpPr>
            <p:cNvPr id="7180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7181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grpSp>
        <p:nvGrpSpPr>
          <p:cNvPr id="7182" name="Group 14"/>
          <p:cNvGrpSpPr>
            <a:grpSpLocks/>
          </p:cNvGrpSpPr>
          <p:nvPr/>
        </p:nvGrpSpPr>
        <p:grpSpPr bwMode="auto">
          <a:xfrm>
            <a:off x="285720" y="2654300"/>
            <a:ext cx="8715436" cy="917576"/>
            <a:chOff x="1161" y="1572"/>
            <a:chExt cx="3206" cy="338"/>
          </a:xfrm>
        </p:grpSpPr>
        <p:sp>
          <p:nvSpPr>
            <p:cNvPr id="7183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7184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sp>
        <p:nvSpPr>
          <p:cNvPr id="7186" name="AutoShape 18"/>
          <p:cNvSpPr>
            <a:spLocks noChangeArrowheads="1"/>
          </p:cNvSpPr>
          <p:nvPr/>
        </p:nvSpPr>
        <p:spPr bwMode="gray">
          <a:xfrm>
            <a:off x="428596" y="3929066"/>
            <a:ext cx="8286808" cy="857256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Mitra" pitchFamily="2" charset="-78"/>
              </a:rPr>
              <a:t>رفتار قالبی پویا:</a:t>
            </a:r>
            <a:r>
              <a:rPr lang="fa-IR" sz="2400" dirty="0">
                <a:solidFill>
                  <a:srgbClr val="FFFF00"/>
                </a:solidFill>
                <a:cs typeface="B Mitra" pitchFamily="2" charset="-78"/>
              </a:rPr>
              <a:t> </a:t>
            </a:r>
            <a:r>
              <a:rPr lang="fa-IR" sz="2400" dirty="0" smtClean="0">
                <a:solidFill>
                  <a:srgbClr val="FFFFFF"/>
                </a:solidFill>
                <a:cs typeface="B Mitra" pitchFamily="2" charset="-78"/>
              </a:rPr>
              <a:t>پاسخ دادن به یک محیط آشنا سریع و خودکار است.</a:t>
            </a:r>
          </a:p>
          <a:p>
            <a:pPr algn="r" rtl="1"/>
            <a:r>
              <a:rPr lang="fa-IR" sz="2400" dirty="0" smtClean="0">
                <a:solidFill>
                  <a:srgbClr val="FFFFFF"/>
                </a:solidFill>
                <a:cs typeface="B Mitra" pitchFamily="2" charset="-78"/>
              </a:rPr>
              <a:t> رفتار قالبی پویا یک موزائیک مغزی باثبات گشته است. </a:t>
            </a:r>
            <a:endParaRPr lang="en-US" dirty="0" smtClean="0">
              <a:solidFill>
                <a:srgbClr val="333333"/>
              </a:solidFill>
            </a:endParaRPr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gray">
          <a:xfrm>
            <a:off x="285720" y="4725144"/>
            <a:ext cx="8501122" cy="1646249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r" rtl="1"/>
            <a:r>
              <a:rPr lang="fa-IR" sz="2800" dirty="0" smtClean="0">
                <a:solidFill>
                  <a:srgbClr val="FFFF00"/>
                </a:solidFill>
                <a:cs typeface="B Mitra" pitchFamily="2" charset="-78"/>
              </a:rPr>
              <a:t>گسترش و تمرکز:</a:t>
            </a:r>
            <a:r>
              <a:rPr lang="fa-IR" sz="2400" dirty="0" smtClean="0">
                <a:solidFill>
                  <a:srgbClr val="FFFF00"/>
                </a:solidFill>
                <a:cs typeface="B Mitra" pitchFamily="2" charset="-78"/>
              </a:rPr>
              <a:t> </a:t>
            </a:r>
            <a:r>
              <a:rPr lang="fa-IR" sz="2400" dirty="0" smtClean="0">
                <a:solidFill>
                  <a:srgbClr val="FFFFFF"/>
                </a:solidFill>
                <a:cs typeface="B Mitra" pitchFamily="2" charset="-78"/>
              </a:rPr>
              <a:t>فرایند گسترش برای تبیین تعمیم و فرایند تمرکز برای تبیین تمیز مورد استفاده</a:t>
            </a:r>
          </a:p>
          <a:p>
            <a:pPr algn="r" rtl="1"/>
            <a:r>
              <a:rPr lang="fa-IR" sz="2400" dirty="0" smtClean="0">
                <a:solidFill>
                  <a:srgbClr val="FFFFFF"/>
                </a:solidFill>
                <a:cs typeface="B Mitra" pitchFamily="2" charset="-78"/>
              </a:rPr>
              <a:t>قرار می گیرد.</a:t>
            </a: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auto">
          <a:xfrm>
            <a:off x="1219200" y="1773238"/>
            <a:ext cx="6553200" cy="568325"/>
          </a:xfrm>
          <a:prstGeom prst="roundRect">
            <a:avLst>
              <a:gd name="adj" fmla="val 42181"/>
            </a:avLst>
          </a:prstGeom>
          <a:solidFill>
            <a:schemeClr val="tx2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a-IR" sz="3200" b="1" dirty="0" smtClean="0">
                <a:solidFill>
                  <a:srgbClr val="FFFF00"/>
                </a:solidFill>
                <a:cs typeface="B Mitra" pitchFamily="2" charset="-78"/>
              </a:rPr>
              <a:t>مفاهیم نظری عمده</a:t>
            </a:r>
            <a:endParaRPr lang="en-US" sz="3200" b="1" dirty="0">
              <a:solidFill>
                <a:srgbClr val="FFFF00"/>
              </a:solidFill>
              <a:cs typeface="B Mitra" pitchFamily="2" charset="-78"/>
            </a:endParaRPr>
          </a:p>
        </p:txBody>
      </p:sp>
      <p:sp>
        <p:nvSpPr>
          <p:cNvPr id="7191" name="AutoShape 23"/>
          <p:cNvSpPr>
            <a:spLocks noChangeArrowheads="1"/>
          </p:cNvSpPr>
          <p:nvPr/>
        </p:nvSpPr>
        <p:spPr bwMode="gray">
          <a:xfrm>
            <a:off x="312905" y="2643183"/>
            <a:ext cx="8473937" cy="1000132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r" rtl="1"/>
            <a:r>
              <a:rPr lang="en-US" sz="2800" b="1" dirty="0">
                <a:solidFill>
                  <a:srgbClr val="FFFF00"/>
                </a:solidFill>
                <a:cs typeface="B Mitra" pitchFamily="2" charset="-78"/>
              </a:rPr>
              <a:t> </a:t>
            </a:r>
            <a:r>
              <a:rPr lang="fa-IR" sz="2800" dirty="0" smtClean="0">
                <a:solidFill>
                  <a:srgbClr val="FFFF00"/>
                </a:solidFill>
                <a:cs typeface="B Mitra" pitchFamily="2" charset="-78"/>
              </a:rPr>
              <a:t>برانگیختگی و بازداری: </a:t>
            </a:r>
            <a:r>
              <a:rPr lang="fa-IR" sz="2400" dirty="0" smtClean="0">
                <a:solidFill>
                  <a:srgbClr val="FFFFFF"/>
                </a:solidFill>
                <a:cs typeface="B Mitra" pitchFamily="2" charset="-78"/>
              </a:rPr>
              <a:t>الگوی برانگیختگی و بازداری که در هر لحظه معین ویژگی مغز را </a:t>
            </a:r>
          </a:p>
          <a:p>
            <a:pPr algn="r" rtl="1"/>
            <a:r>
              <a:rPr lang="fa-IR" sz="2400" dirty="0" smtClean="0">
                <a:solidFill>
                  <a:srgbClr val="FFFFFF"/>
                </a:solidFill>
                <a:cs typeface="B Mitra" pitchFamily="2" charset="-78"/>
              </a:rPr>
              <a:t>مشخص می کند همان چیزی است که پاولوف آن را </a:t>
            </a:r>
            <a:r>
              <a:rPr lang="fa-IR" sz="2400" dirty="0">
                <a:solidFill>
                  <a:srgbClr val="FF0000"/>
                </a:solidFill>
                <a:cs typeface="B Mitra" pitchFamily="2" charset="-78"/>
              </a:rPr>
              <a:t>موزائیک مغزی </a:t>
            </a:r>
            <a:r>
              <a:rPr lang="fa-IR" sz="2400" dirty="0" smtClean="0">
                <a:solidFill>
                  <a:srgbClr val="FFFFFF"/>
                </a:solidFill>
                <a:cs typeface="B Mitra" pitchFamily="2" charset="-78"/>
              </a:rPr>
              <a:t>نامید.</a:t>
            </a:r>
            <a:endParaRPr lang="en-US" sz="2400" dirty="0" smtClean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7192" name="Rectangle 24"/>
          <p:cNvSpPr>
            <a:spLocks noGrp="1" noChangeArrowheads="1"/>
          </p:cNvSpPr>
          <p:nvPr>
            <p:ph type="title"/>
          </p:nvPr>
        </p:nvSpPr>
        <p:spPr>
          <a:xfrm>
            <a:off x="954088" y="239713"/>
            <a:ext cx="7772400" cy="639762"/>
          </a:xfrm>
        </p:spPr>
        <p:txBody>
          <a:bodyPr/>
          <a:lstStyle/>
          <a:p>
            <a:r>
              <a:rPr lang="en-US" sz="3200" dirty="0">
                <a:latin typeface="Calibri" pitchFamily="34" charset="0"/>
              </a:rPr>
              <a:t>Pavlov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6" grpId="0"/>
      <p:bldP spid="7187" grpId="0"/>
      <p:bldP spid="7190" grpId="0" animBg="1"/>
      <p:bldP spid="719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Pavlov</a:t>
            </a:r>
            <a:endParaRPr lang="fa-IR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1760" y="1312010"/>
            <a:ext cx="453241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FF0000"/>
                </a:solidFill>
                <a:cs typeface="B Mitra" pitchFamily="2" charset="-78"/>
              </a:rPr>
              <a:t>دستگاه اول و دستگاه دوم علامتی</a:t>
            </a:r>
            <a:endParaRPr lang="fa-IR" sz="2800" b="1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9513" y="1988840"/>
            <a:ext cx="7165053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 smtClean="0">
                <a:solidFill>
                  <a:srgbClr val="00B050"/>
                </a:solidFill>
                <a:latin typeface="Georgia"/>
                <a:cs typeface="B Mitra" pitchFamily="2" charset="-78"/>
              </a:rPr>
              <a:t>دستگاه اول علامتی (</a:t>
            </a:r>
            <a:r>
              <a:rPr lang="en-US" sz="2800" dirty="0" smtClean="0">
                <a:solidFill>
                  <a:srgbClr val="00B050"/>
                </a:solidFill>
                <a:latin typeface="Calibri" pitchFamily="34" charset="0"/>
                <a:cs typeface="B Mitra" pitchFamily="2" charset="-78"/>
              </a:rPr>
              <a:t>first signal system</a:t>
            </a:r>
            <a:r>
              <a:rPr lang="fa-IR" sz="3200" dirty="0" smtClean="0">
                <a:solidFill>
                  <a:srgbClr val="00B050"/>
                </a:solidFill>
                <a:latin typeface="Georgia"/>
                <a:cs typeface="B Mitra" pitchFamily="2" charset="-78"/>
              </a:rPr>
              <a:t>):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dirty="0" smtClean="0">
                <a:solidFill>
                  <a:srgbClr val="000000"/>
                </a:solidFill>
                <a:latin typeface="Georgia"/>
                <a:cs typeface="B Mitra" pitchFamily="2" charset="-78"/>
              </a:rPr>
              <a:t>پاولوف محرک هایی که رویدادهای مهم زیستی را علامت می دهند (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cs typeface="B Mitra" pitchFamily="2" charset="-78"/>
              </a:rPr>
              <a:t>cs</a:t>
            </a:r>
            <a:r>
              <a:rPr lang="fa-IR" sz="2400" dirty="0" smtClean="0">
                <a:solidFill>
                  <a:srgbClr val="000000"/>
                </a:solidFill>
                <a:latin typeface="Calibri" pitchFamily="34" charset="0"/>
                <a:cs typeface="B Mitra" pitchFamily="2" charset="-78"/>
              </a:rPr>
              <a:t> </a:t>
            </a:r>
            <a:r>
              <a:rPr lang="fa-IR" sz="2400" dirty="0" smtClean="0">
                <a:solidFill>
                  <a:srgbClr val="000000"/>
                </a:solidFill>
                <a:latin typeface="Georgia"/>
                <a:cs typeface="B Mitra" pitchFamily="2" charset="-78"/>
              </a:rPr>
              <a:t>ها را) دستگاه اول علامتی یا « اولین علامت های واقعیت» نامید.</a:t>
            </a:r>
            <a:endParaRPr lang="fa-IR" sz="2400" dirty="0">
              <a:solidFill>
                <a:srgbClr val="000000"/>
              </a:solidFill>
              <a:latin typeface="Georgia"/>
              <a:cs typeface="B Mitra" pitchFamily="2" charset="-78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fa-IR" sz="3200" b="1" dirty="0">
              <a:solidFill>
                <a:srgbClr val="C0504D">
                  <a:lumMod val="75000"/>
                </a:srgbClr>
              </a:solidFill>
              <a:latin typeface="Georgia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9513" y="4005064"/>
            <a:ext cx="7165053" cy="169277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3200" dirty="0" smtClean="0">
                <a:solidFill>
                  <a:srgbClr val="00B050"/>
                </a:solidFill>
                <a:latin typeface="Georgia"/>
                <a:cs typeface="B Mitra" pitchFamily="2" charset="-78"/>
              </a:rPr>
              <a:t>دستگاه دوم علامتی (</a:t>
            </a:r>
            <a:r>
              <a:rPr lang="en-US" sz="2800" dirty="0" smtClean="0">
                <a:solidFill>
                  <a:srgbClr val="00B050"/>
                </a:solidFill>
                <a:latin typeface="Calibri" pitchFamily="34" charset="0"/>
                <a:cs typeface="B Mitra" pitchFamily="2" charset="-78"/>
              </a:rPr>
              <a:t>second signal system</a:t>
            </a:r>
            <a:r>
              <a:rPr lang="fa-IR" sz="3200" dirty="0" smtClean="0">
                <a:solidFill>
                  <a:srgbClr val="00B050"/>
                </a:solidFill>
                <a:latin typeface="Georgia"/>
                <a:cs typeface="B Mitra" pitchFamily="2" charset="-78"/>
              </a:rPr>
              <a:t>):</a:t>
            </a:r>
          </a:p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dirty="0" smtClean="0">
                <a:solidFill>
                  <a:srgbClr val="000000"/>
                </a:solidFill>
                <a:latin typeface="Georgia"/>
                <a:cs typeface="B Mitra" pitchFamily="2" charset="-78"/>
              </a:rPr>
              <a:t>پاولوف کلماتی را که نمادهای واقعیت هستند «علامت های علامت» یا دستگاه دوم علامتی نامید.</a:t>
            </a:r>
            <a:endParaRPr lang="fa-IR" sz="2400" dirty="0">
              <a:solidFill>
                <a:srgbClr val="000000"/>
              </a:solidFill>
              <a:latin typeface="Georgia"/>
              <a:cs typeface="B Mitra" pitchFamily="2" charset="-78"/>
            </a:endParaRP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fa-IR" sz="2400" dirty="0">
              <a:solidFill>
                <a:srgbClr val="C0504D">
                  <a:lumMod val="75000"/>
                </a:srgbClr>
              </a:solidFill>
              <a:latin typeface="Georgia"/>
              <a:cs typeface="B Mitra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3EDC4-7ACA-4B8D-A17E-392DE6DE953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Thorndike</a:t>
            </a:r>
            <a:endParaRPr lang="fa-IR" sz="3200" dirty="0"/>
          </a:p>
        </p:txBody>
      </p:sp>
      <p:sp>
        <p:nvSpPr>
          <p:cNvPr id="8" name="Rectangle 83"/>
          <p:cNvSpPr>
            <a:spLocks noChangeArrowheads="1"/>
          </p:cNvSpPr>
          <p:nvPr/>
        </p:nvSpPr>
        <p:spPr bwMode="auto">
          <a:xfrm>
            <a:off x="732880" y="2087562"/>
            <a:ext cx="7350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7620" y="1928802"/>
            <a:ext cx="714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9528174"/>
              </p:ext>
            </p:extLst>
          </p:nvPr>
        </p:nvGraphicFramePr>
        <p:xfrm>
          <a:off x="1259632" y="1412776"/>
          <a:ext cx="4392488" cy="493698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96244"/>
                <a:gridCol w="2196244"/>
              </a:tblGrid>
              <a:tr h="65220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Born</a:t>
                      </a:r>
                    </a:p>
                  </a:txBody>
                  <a:tcPr marL="44873" marR="44873" marT="22437" marB="224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Edward Lee Thorndike</a:t>
                      </a:r>
                      <a:b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August 31, 1874</a:t>
                      </a:r>
                      <a:b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2" tooltip="Williamsburg, Massachusetts"/>
                        </a:rPr>
                        <a:t>Williamsburg, Massachusetts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, 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3" tooltip="United States"/>
                        </a:rPr>
                        <a:t>U.S.</a:t>
                      </a:r>
                      <a:endParaRPr lang="en-US" sz="14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4873" marR="44873" marT="22437" marB="22437" anchor="ctr"/>
                </a:tc>
              </a:tr>
              <a:tr h="45618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Died</a:t>
                      </a:r>
                    </a:p>
                  </a:txBody>
                  <a:tcPr marL="44873" marR="44873" marT="22437" marB="224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August 9, 1949 (aged 74)</a:t>
                      </a:r>
                      <a:b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4" tooltip="Montrose, New York"/>
                        </a:rPr>
                        <a:t>Montrose, New York</a:t>
                      </a:r>
                      <a:endParaRPr lang="en-US" sz="14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4873" marR="44873" marT="22437" marB="22437" anchor="ctr"/>
                </a:tc>
              </a:tr>
              <a:tr h="26015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Nationality</a:t>
                      </a:r>
                    </a:p>
                  </a:txBody>
                  <a:tcPr marL="44873" marR="44873" marT="22437" marB="224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American</a:t>
                      </a:r>
                    </a:p>
                  </a:txBody>
                  <a:tcPr marL="44873" marR="44873" marT="22437" marB="22437" anchor="ctr"/>
                </a:tc>
              </a:tr>
              <a:tr h="26015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Education</a:t>
                      </a:r>
                    </a:p>
                  </a:txBody>
                  <a:tcPr marL="44873" marR="44873" marT="22437" marB="224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5" tooltip="Roxbury Latin School"/>
                        </a:rPr>
                        <a:t>Roxbury Latin School</a:t>
                      </a:r>
                      <a:endParaRPr lang="en-US" sz="14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4873" marR="44873" marT="22437" marB="22437" anchor="ctr"/>
                </a:tc>
              </a:tr>
              <a:tr h="65220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Alma mater</a:t>
                      </a:r>
                    </a:p>
                  </a:txBody>
                  <a:tcPr marL="44873" marR="44873" marT="22437" marB="224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6" tooltip="Wesleyan University"/>
                        </a:rPr>
                        <a:t>Wesleyan University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7" tooltip="Harvard University"/>
                        </a:rPr>
                        <a:t>Harvard University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8" tooltip="Columbia University"/>
                        </a:rPr>
                        <a:t>Columbia University</a:t>
                      </a:r>
                      <a:endParaRPr lang="en-US" sz="14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4873" marR="44873" marT="22437" marB="22437" anchor="ctr"/>
                </a:tc>
              </a:tr>
              <a:tr h="26015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Occupation</a:t>
                      </a:r>
                    </a:p>
                  </a:txBody>
                  <a:tcPr marL="44873" marR="44873" marT="22437" marB="224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Psychologist</a:t>
                      </a:r>
                    </a:p>
                  </a:txBody>
                  <a:tcPr marL="44873" marR="44873" marT="22437" marB="22437" anchor="ctr"/>
                </a:tc>
              </a:tr>
              <a:tr h="45618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Employer</a:t>
                      </a:r>
                    </a:p>
                  </a:txBody>
                  <a:tcPr marL="44873" marR="44873" marT="22437" marB="224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9" tooltip="Teachers College, Columbia University"/>
                        </a:rPr>
                        <a:t>Teachers College, Columbia University</a:t>
                      </a:r>
                      <a:endParaRPr lang="en-US" sz="14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4873" marR="44873" marT="22437" marB="22437" anchor="ctr"/>
                </a:tc>
              </a:tr>
              <a:tr h="65220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Known for</a:t>
                      </a:r>
                    </a:p>
                  </a:txBody>
                  <a:tcPr marL="44873" marR="44873" marT="22437" marB="224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Father of 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0" tooltip="Educational Psychology"/>
                        </a:rPr>
                        <a:t>Educational Psychology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1" tooltip="Law of Effect"/>
                        </a:rPr>
                        <a:t>Law of Effect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/>
                      </a:r>
                      <a:b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</a:br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  <a:hlinkClick r:id="rId12" tooltip="Behavior Modification"/>
                        </a:rPr>
                        <a:t>Behavior Modification</a:t>
                      </a:r>
                      <a:endParaRPr lang="en-US" sz="14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4873" marR="44873" marT="22437" marB="22437" anchor="ctr"/>
                </a:tc>
              </a:tr>
              <a:tr h="26015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Title</a:t>
                      </a:r>
                    </a:p>
                  </a:txBody>
                  <a:tcPr marL="44873" marR="44873" marT="22437" marB="224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Professor</a:t>
                      </a:r>
                    </a:p>
                  </a:txBody>
                  <a:tcPr marL="44873" marR="44873" marT="22437" marB="22437" anchor="ctr"/>
                </a:tc>
              </a:tr>
              <a:tr h="45618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Spouse(s)</a:t>
                      </a:r>
                    </a:p>
                  </a:txBody>
                  <a:tcPr marL="44873" marR="44873" marT="22437" marB="2243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Calibri" pitchFamily="34" charset="0"/>
                        </a:rPr>
                        <a:t>Elizabeth Moulton (married August 29, 1900)</a:t>
                      </a:r>
                    </a:p>
                  </a:txBody>
                  <a:tcPr marL="44873" marR="44873" marT="22437" marB="22437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23466"/>
            <a:ext cx="2235188" cy="1989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EC1B8-4CCE-4D65-AF2C-9F6079C8989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Pavlov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48513" y="3116263"/>
            <a:ext cx="1754187" cy="1704975"/>
            <a:chOff x="2457" y="2000"/>
            <a:chExt cx="901" cy="888"/>
          </a:xfrm>
        </p:grpSpPr>
        <p:pic>
          <p:nvPicPr>
            <p:cNvPr id="12293" name="Picture 5" descr="circuler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12294" name="Oval 6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2295" name="Freeform 7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a-IR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298" name="AutoShape 10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299" name="AutoShape 11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300" name="AutoShape 12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301" name="AutoShape 13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03" name="AutoShape 15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304" name="AutoShape 16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305" name="AutoShape 17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  <p:sp>
              <p:nvSpPr>
                <p:cNvPr id="12306" name="AutoShape 18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/>
                </a:p>
              </p:txBody>
            </p:sp>
          </p:grpSp>
        </p:grpSp>
      </p:grpSp>
      <p:grpSp>
        <p:nvGrpSpPr>
          <p:cNvPr id="6" name="Group 19"/>
          <p:cNvGrpSpPr>
            <a:grpSpLocks/>
          </p:cNvGrpSpPr>
          <p:nvPr/>
        </p:nvGrpSpPr>
        <p:grpSpPr bwMode="auto">
          <a:xfrm rot="16200000">
            <a:off x="4397376" y="3278187"/>
            <a:ext cx="4043362" cy="1420813"/>
            <a:chOff x="564" y="1992"/>
            <a:chExt cx="2658" cy="984"/>
          </a:xfrm>
        </p:grpSpPr>
        <p:sp>
          <p:nvSpPr>
            <p:cNvPr id="12308" name="Freeform 20"/>
            <p:cNvSpPr>
              <a:spLocks/>
            </p:cNvSpPr>
            <p:nvPr/>
          </p:nvSpPr>
          <p:spPr bwMode="ltGray">
            <a:xfrm>
              <a:off x="564" y="2003"/>
              <a:ext cx="1197" cy="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202"/>
                </a:cxn>
                <a:cxn ang="0">
                  <a:pos x="577" y="202"/>
                </a:cxn>
                <a:cxn ang="0">
                  <a:pos x="637" y="249"/>
                </a:cxn>
                <a:cxn ang="0">
                  <a:pos x="639" y="402"/>
                </a:cxn>
                <a:cxn ang="0">
                  <a:pos x="598" y="400"/>
                </a:cxn>
                <a:cxn ang="0">
                  <a:pos x="669" y="532"/>
                </a:cxn>
                <a:cxn ang="0">
                  <a:pos x="735" y="402"/>
                </a:cxn>
                <a:cxn ang="0">
                  <a:pos x="696" y="402"/>
                </a:cxn>
                <a:cxn ang="0">
                  <a:pos x="694" y="226"/>
                </a:cxn>
                <a:cxn ang="0">
                  <a:pos x="616" y="150"/>
                </a:cxn>
                <a:cxn ang="0">
                  <a:pos x="335" y="149"/>
                </a:cxn>
                <a:cxn ang="0">
                  <a:pos x="69" y="0"/>
                </a:cxn>
                <a:cxn ang="0">
                  <a:pos x="0" y="0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2309" name="Freeform 21"/>
            <p:cNvSpPr>
              <a:spLocks/>
            </p:cNvSpPr>
            <p:nvPr/>
          </p:nvSpPr>
          <p:spPr bwMode="ltGray">
            <a:xfrm>
              <a:off x="1773" y="1992"/>
              <a:ext cx="231" cy="984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45" y="472"/>
                </a:cxn>
                <a:cxn ang="0">
                  <a:pos x="0" y="474"/>
                </a:cxn>
                <a:cxn ang="0">
                  <a:pos x="72" y="604"/>
                </a:cxn>
                <a:cxn ang="0">
                  <a:pos x="142" y="474"/>
                </a:cxn>
                <a:cxn ang="0">
                  <a:pos x="100" y="474"/>
                </a:cxn>
                <a:cxn ang="0">
                  <a:pos x="99" y="0"/>
                </a:cxn>
                <a:cxn ang="0">
                  <a:pos x="37" y="1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  <p:sp>
          <p:nvSpPr>
            <p:cNvPr id="12310" name="Freeform 22"/>
            <p:cNvSpPr>
              <a:spLocks/>
            </p:cNvSpPr>
            <p:nvPr/>
          </p:nvSpPr>
          <p:spPr bwMode="ltGray">
            <a:xfrm flipH="1">
              <a:off x="2025" y="2003"/>
              <a:ext cx="1197" cy="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202"/>
                </a:cxn>
                <a:cxn ang="0">
                  <a:pos x="577" y="202"/>
                </a:cxn>
                <a:cxn ang="0">
                  <a:pos x="637" y="249"/>
                </a:cxn>
                <a:cxn ang="0">
                  <a:pos x="639" y="402"/>
                </a:cxn>
                <a:cxn ang="0">
                  <a:pos x="598" y="400"/>
                </a:cxn>
                <a:cxn ang="0">
                  <a:pos x="669" y="532"/>
                </a:cxn>
                <a:cxn ang="0">
                  <a:pos x="735" y="402"/>
                </a:cxn>
                <a:cxn ang="0">
                  <a:pos x="696" y="402"/>
                </a:cxn>
                <a:cxn ang="0">
                  <a:pos x="694" y="226"/>
                </a:cxn>
                <a:cxn ang="0">
                  <a:pos x="616" y="150"/>
                </a:cxn>
                <a:cxn ang="0">
                  <a:pos x="335" y="149"/>
                </a:cxn>
                <a:cxn ang="0">
                  <a:pos x="69" y="0"/>
                </a:cxn>
                <a:cxn ang="0">
                  <a:pos x="0" y="0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/>
            </a:p>
          </p:txBody>
        </p:sp>
      </p:grpSp>
      <p:grpSp>
        <p:nvGrpSpPr>
          <p:cNvPr id="22" name="Group 74"/>
          <p:cNvGrpSpPr>
            <a:grpSpLocks/>
          </p:cNvGrpSpPr>
          <p:nvPr/>
        </p:nvGrpSpPr>
        <p:grpSpPr bwMode="auto">
          <a:xfrm>
            <a:off x="3347866" y="1870075"/>
            <a:ext cx="2473498" cy="1127125"/>
            <a:chOff x="2289" y="1260"/>
            <a:chExt cx="1335" cy="672"/>
          </a:xfrm>
        </p:grpSpPr>
        <p:sp>
          <p:nvSpPr>
            <p:cNvPr id="12363" name="AutoShape 75"/>
            <p:cNvSpPr>
              <a:spLocks noChangeArrowheads="1"/>
            </p:cNvSpPr>
            <p:nvPr/>
          </p:nvSpPr>
          <p:spPr bwMode="ltGray">
            <a:xfrm>
              <a:off x="2289" y="1260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/>
            </a:p>
          </p:txBody>
        </p:sp>
        <p:pic>
          <p:nvPicPr>
            <p:cNvPr id="12364" name="Picture 76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1280"/>
              <a:ext cx="386" cy="424"/>
            </a:xfrm>
            <a:prstGeom prst="rect">
              <a:avLst/>
            </a:prstGeom>
            <a:noFill/>
          </p:spPr>
        </p:pic>
      </p:grpSp>
      <p:grpSp>
        <p:nvGrpSpPr>
          <p:cNvPr id="23" name="Group 77"/>
          <p:cNvGrpSpPr>
            <a:grpSpLocks/>
          </p:cNvGrpSpPr>
          <p:nvPr/>
        </p:nvGrpSpPr>
        <p:grpSpPr bwMode="auto">
          <a:xfrm>
            <a:off x="3347865" y="3150824"/>
            <a:ext cx="2476674" cy="1470390"/>
            <a:chOff x="2291" y="2228"/>
            <a:chExt cx="1335" cy="672"/>
          </a:xfrm>
        </p:grpSpPr>
        <p:sp>
          <p:nvSpPr>
            <p:cNvPr id="12366" name="AutoShape 78"/>
            <p:cNvSpPr>
              <a:spLocks noChangeArrowheads="1"/>
            </p:cNvSpPr>
            <p:nvPr/>
          </p:nvSpPr>
          <p:spPr bwMode="ltGray">
            <a:xfrm>
              <a:off x="2291" y="2228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/>
            </a:p>
          </p:txBody>
        </p:sp>
        <p:pic>
          <p:nvPicPr>
            <p:cNvPr id="12367" name="Picture 79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2250"/>
              <a:ext cx="386" cy="424"/>
            </a:xfrm>
            <a:prstGeom prst="rect">
              <a:avLst/>
            </a:prstGeom>
            <a:noFill/>
          </p:spPr>
        </p:pic>
      </p:grpSp>
      <p:grpSp>
        <p:nvGrpSpPr>
          <p:cNvPr id="24" name="Group 80"/>
          <p:cNvGrpSpPr>
            <a:grpSpLocks/>
          </p:cNvGrpSpPr>
          <p:nvPr/>
        </p:nvGrpSpPr>
        <p:grpSpPr bwMode="auto">
          <a:xfrm>
            <a:off x="3392334" y="4798915"/>
            <a:ext cx="2435380" cy="1449485"/>
            <a:chOff x="2293" y="3198"/>
            <a:chExt cx="1335" cy="672"/>
          </a:xfrm>
        </p:grpSpPr>
        <p:sp>
          <p:nvSpPr>
            <p:cNvPr id="12369" name="AutoShape 81"/>
            <p:cNvSpPr>
              <a:spLocks noChangeArrowheads="1"/>
            </p:cNvSpPr>
            <p:nvPr/>
          </p:nvSpPr>
          <p:spPr bwMode="ltGray">
            <a:xfrm>
              <a:off x="2293" y="3198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rtl="1"/>
              <a:r>
                <a:rPr lang="fa-IR" sz="2800" dirty="0" smtClean="0">
                  <a:solidFill>
                    <a:srgbClr val="FFFFFF"/>
                  </a:solidFill>
                  <a:cs typeface="B Mitra" pitchFamily="2" charset="-78"/>
                </a:rPr>
                <a:t>خاموشی ناشی</a:t>
              </a:r>
            </a:p>
            <a:p>
              <a:pPr algn="ctr" rtl="1"/>
              <a:r>
                <a:rPr lang="fa-IR" sz="2800" dirty="0" smtClean="0">
                  <a:solidFill>
                    <a:srgbClr val="FFFFFF"/>
                  </a:solidFill>
                  <a:cs typeface="B Mitra" pitchFamily="2" charset="-78"/>
                </a:rPr>
                <a:t> از بازداری است.</a:t>
              </a:r>
              <a:endParaRPr lang="fa-IR" sz="2800" dirty="0">
                <a:solidFill>
                  <a:srgbClr val="FFFFFF"/>
                </a:solidFill>
                <a:cs typeface="B Mitra" pitchFamily="2" charset="-78"/>
              </a:endParaRPr>
            </a:p>
          </p:txBody>
        </p:sp>
        <p:pic>
          <p:nvPicPr>
            <p:cNvPr id="12370" name="Picture 82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3216"/>
              <a:ext cx="386" cy="424"/>
            </a:xfrm>
            <a:prstGeom prst="rect">
              <a:avLst/>
            </a:prstGeom>
            <a:noFill/>
          </p:spPr>
        </p:pic>
      </p:grpSp>
      <p:sp>
        <p:nvSpPr>
          <p:cNvPr id="12371" name="Rectangle 83"/>
          <p:cNvSpPr>
            <a:spLocks noChangeArrowheads="1"/>
          </p:cNvSpPr>
          <p:nvPr/>
        </p:nvSpPr>
        <p:spPr bwMode="auto">
          <a:xfrm>
            <a:off x="3641725" y="1956583"/>
            <a:ext cx="21145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800" dirty="0" smtClean="0">
                <a:solidFill>
                  <a:srgbClr val="FFFFFF"/>
                </a:solidFill>
                <a:cs typeface="B Mitra" pitchFamily="2" charset="-78"/>
              </a:rPr>
              <a:t>عامل اصلی شرطی شدن: مجاورت</a:t>
            </a:r>
            <a:endParaRPr lang="en-US" sz="2800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12372" name="Rectangle 84"/>
          <p:cNvSpPr>
            <a:spLocks noChangeArrowheads="1"/>
          </p:cNvSpPr>
          <p:nvPr/>
        </p:nvSpPr>
        <p:spPr bwMode="auto">
          <a:xfrm>
            <a:off x="3442536" y="3198962"/>
            <a:ext cx="23675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solidFill>
                  <a:srgbClr val="FFFFFF"/>
                </a:solidFill>
                <a:cs typeface="B Mitra" pitchFamily="2" charset="-78"/>
              </a:rPr>
              <a:t>پاسخ های شرطی، پاسخ های کوچک غیر شرطی اند.</a:t>
            </a:r>
            <a:endParaRPr lang="en-US" sz="2800" dirty="0">
              <a:solidFill>
                <a:srgbClr val="FFFFFF"/>
              </a:solidFill>
              <a:cs typeface="B Mitra" pitchFamily="2" charset="-78"/>
            </a:endParaRPr>
          </a:p>
        </p:txBody>
      </p:sp>
      <p:sp>
        <p:nvSpPr>
          <p:cNvPr id="12375" name="Rectangle 87"/>
          <p:cNvSpPr>
            <a:spLocks noChangeArrowheads="1"/>
          </p:cNvSpPr>
          <p:nvPr/>
        </p:nvSpPr>
        <p:spPr bwMode="auto">
          <a:xfrm>
            <a:off x="7175500" y="3568700"/>
            <a:ext cx="16906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200" dirty="0" smtClean="0">
                <a:solidFill>
                  <a:srgbClr val="080808"/>
                </a:solidFill>
                <a:latin typeface="Arial Black" pitchFamily="34" charset="0"/>
                <a:cs typeface="B Mitra" pitchFamily="2" charset="-78"/>
              </a:rPr>
              <a:t>محدویت نظریه پاولوف</a:t>
            </a:r>
            <a:endParaRPr lang="en-US" sz="2200" dirty="0">
              <a:solidFill>
                <a:srgbClr val="080808"/>
              </a:solidFill>
              <a:latin typeface="Arial Black" pitchFamily="34" charset="0"/>
              <a:cs typeface="B Mitra" pitchFamily="2" charset="-7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9512" y="3190989"/>
            <a:ext cx="3096344" cy="146769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3281317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000" dirty="0" smtClean="0">
                <a:solidFill>
                  <a:srgbClr val="FFFF00"/>
                </a:solidFill>
                <a:cs typeface="B Mitra" pitchFamily="2" charset="-78"/>
              </a:rPr>
              <a:t>-</a:t>
            </a:r>
            <a:r>
              <a:rPr lang="fa-IR" sz="2000" dirty="0" smtClean="0">
                <a:solidFill>
                  <a:srgbClr val="FFFF00"/>
                </a:solidFill>
                <a:cs typeface="B Mitra" pitchFamily="2" charset="-78"/>
              </a:rPr>
              <a:t>بعضی وقت ها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B Mitra" pitchFamily="2" charset="-78"/>
              </a:rPr>
              <a:t>CR</a:t>
            </a:r>
            <a:r>
              <a:rPr lang="fa-IR" sz="2000" dirty="0" smtClean="0">
                <a:solidFill>
                  <a:srgbClr val="FFFF00"/>
                </a:solidFill>
                <a:cs typeface="B Mitra" pitchFamily="2" charset="-78"/>
              </a:rPr>
              <a:t> شبیه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B Mitra" pitchFamily="2" charset="-78"/>
              </a:rPr>
              <a:t>UR</a:t>
            </a:r>
          </a:p>
          <a:p>
            <a:pPr algn="r" rtl="1"/>
            <a:r>
              <a:rPr lang="en-US" sz="2000" dirty="0" smtClean="0">
                <a:solidFill>
                  <a:srgbClr val="FFFF00"/>
                </a:solidFill>
                <a:cs typeface="B Mitra" pitchFamily="2" charset="-78"/>
              </a:rPr>
              <a:t>-</a:t>
            </a:r>
            <a:r>
              <a:rPr lang="fa-IR" sz="2000" dirty="0" smtClean="0">
                <a:solidFill>
                  <a:srgbClr val="FFFF00"/>
                </a:solidFill>
                <a:cs typeface="B Mitra" pitchFamily="2" charset="-78"/>
              </a:rPr>
              <a:t>گهی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B Mitra" pitchFamily="2" charset="-78"/>
              </a:rPr>
              <a:t>CR</a:t>
            </a:r>
            <a:r>
              <a:rPr lang="fa-IR" sz="2000" dirty="0" smtClean="0">
                <a:solidFill>
                  <a:srgbClr val="FFFF00"/>
                </a:solidFill>
                <a:cs typeface="B Mitra" pitchFamily="2" charset="-78"/>
              </a:rPr>
              <a:t> جاندار را برای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B Mitra" pitchFamily="2" charset="-78"/>
              </a:rPr>
              <a:t>UR</a:t>
            </a:r>
            <a:r>
              <a:rPr lang="fa-IR" sz="2000" dirty="0" smtClean="0">
                <a:solidFill>
                  <a:srgbClr val="FFFF00"/>
                </a:solidFill>
                <a:cs typeface="B Mitra" pitchFamily="2" charset="-78"/>
              </a:rPr>
              <a:t> آماده می کند.</a:t>
            </a:r>
          </a:p>
          <a:p>
            <a:pPr algn="r" rtl="1"/>
            <a:r>
              <a:rPr lang="en-US" sz="2000" dirty="0" smtClean="0">
                <a:solidFill>
                  <a:srgbClr val="FFFF00"/>
                </a:solidFill>
                <a:cs typeface="B Mitra" pitchFamily="2" charset="-78"/>
              </a:rPr>
              <a:t>-</a:t>
            </a:r>
            <a:r>
              <a:rPr lang="fa-IR" sz="2000" dirty="0" smtClean="0">
                <a:solidFill>
                  <a:srgbClr val="FFFF00"/>
                </a:solidFill>
                <a:cs typeface="B Mitra" pitchFamily="2" charset="-78"/>
              </a:rPr>
              <a:t>گهی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B Mitra" pitchFamily="2" charset="-78"/>
              </a:rPr>
              <a:t>CR</a:t>
            </a:r>
            <a:r>
              <a:rPr lang="fa-IR" sz="2000" dirty="0" smtClean="0">
                <a:solidFill>
                  <a:srgbClr val="FFFF00"/>
                </a:solidFill>
                <a:cs typeface="B Mitra" pitchFamily="2" charset="-78"/>
              </a:rPr>
              <a:t> ضد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B Mitra" pitchFamily="2" charset="-78"/>
              </a:rPr>
              <a:t>UR</a:t>
            </a:r>
            <a:endParaRPr lang="en-US" sz="2000" dirty="0">
              <a:solidFill>
                <a:srgbClr val="FFFF00"/>
              </a:solidFill>
              <a:latin typeface="Calibri" pitchFamily="34" charset="0"/>
              <a:cs typeface="B Mitra" pitchFamily="2" charset="-7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71" grpId="0"/>
      <p:bldP spid="12372" grpId="0"/>
      <p:bldP spid="12375" grpId="0"/>
      <p:bldP spid="7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2114">
            <a:off x="330532" y="1345620"/>
            <a:ext cx="2658363" cy="2658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Pavlov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35280" cy="4830763"/>
          </a:xfrm>
        </p:spPr>
        <p:txBody>
          <a:bodyPr/>
          <a:lstStyle/>
          <a:p>
            <a:pPr marL="0" lv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Mitra" pitchFamily="2" charset="-78"/>
              </a:rPr>
              <a:t>درماندگی آموخته شده</a:t>
            </a:r>
            <a:r>
              <a:rPr lang="fa-IR" dirty="0" smtClean="0">
                <a:solidFill>
                  <a:srgbClr val="00B0F0"/>
                </a:solidFill>
                <a:cs typeface="B Mitra" pitchFamily="2" charset="-78"/>
              </a:rPr>
              <a:t>(</a:t>
            </a:r>
            <a:r>
              <a:rPr lang="en-US" sz="2400" dirty="0" smtClean="0">
                <a:solidFill>
                  <a:srgbClr val="00B0F0"/>
                </a:solidFill>
                <a:latin typeface="Calibri" pitchFamily="34" charset="0"/>
                <a:cs typeface="B Mitra" pitchFamily="2" charset="-78"/>
              </a:rPr>
              <a:t>learned helplessness</a:t>
            </a:r>
            <a:r>
              <a:rPr lang="fa-IR" dirty="0" smtClean="0">
                <a:solidFill>
                  <a:srgbClr val="00B0F0"/>
                </a:solidFill>
                <a:cs typeface="B Mitra" pitchFamily="2" charset="-78"/>
              </a:rPr>
              <a:t>)           </a:t>
            </a:r>
            <a:r>
              <a:rPr lang="en-US" sz="2000" dirty="0" smtClean="0">
                <a:latin typeface="Calibri" pitchFamily="34" charset="0"/>
                <a:cs typeface="B Mitra" pitchFamily="2" charset="-78"/>
              </a:rPr>
              <a:t>Martin</a:t>
            </a:r>
            <a:r>
              <a:rPr lang="en-US" dirty="0" smtClean="0">
                <a:cs typeface="B Mitra" pitchFamily="2" charset="-78"/>
              </a:rPr>
              <a:t> </a:t>
            </a:r>
            <a:r>
              <a:rPr lang="en-US" sz="2000" dirty="0" smtClean="0">
                <a:latin typeface="Calibri" pitchFamily="34" charset="0"/>
                <a:cs typeface="B Mitra" pitchFamily="2" charset="-78"/>
              </a:rPr>
              <a:t>Seligman</a:t>
            </a:r>
            <a:endParaRPr lang="fa-IR" dirty="0" smtClean="0">
              <a:solidFill>
                <a:srgbClr val="FF0000"/>
              </a:solidFill>
              <a:cs typeface="B Mitra" pitchFamily="2" charset="-78"/>
            </a:endParaRPr>
          </a:p>
          <a:p>
            <a:pPr marL="0" indent="0">
              <a:buNone/>
            </a:pPr>
            <a:endParaRPr lang="en-US" sz="2800" dirty="0" smtClean="0">
              <a:cs typeface="B Mitra" pitchFamily="2" charset="-7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907704" y="4183360"/>
            <a:ext cx="6912768" cy="1800200"/>
          </a:xfrm>
          <a:prstGeom prst="rect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r" rtl="1">
              <a:spcBef>
                <a:spcPct val="20000"/>
              </a:spcBef>
            </a:pPr>
            <a:r>
              <a:rPr lang="fa-IR" sz="2800" kern="0" dirty="0">
                <a:solidFill>
                  <a:srgbClr val="000000"/>
                </a:solidFill>
                <a:latin typeface="Arial"/>
                <a:cs typeface="B Mitra" pitchFamily="2" charset="-78"/>
              </a:rPr>
              <a:t>وقتی این باور که شخص نمی تواند کاری انجام دهد تا </a:t>
            </a:r>
            <a:r>
              <a:rPr lang="fa-IR" sz="2800" kern="0" dirty="0" smtClean="0">
                <a:solidFill>
                  <a:srgbClr val="000000"/>
                </a:solidFill>
                <a:latin typeface="Arial"/>
                <a:cs typeface="B Mitra" pitchFamily="2" charset="-78"/>
              </a:rPr>
              <a:t>یک </a:t>
            </a:r>
            <a:r>
              <a:rPr lang="fa-IR" sz="2800" kern="0" dirty="0">
                <a:solidFill>
                  <a:srgbClr val="000000"/>
                </a:solidFill>
                <a:latin typeface="Arial"/>
                <a:cs typeface="B Mitra" pitchFamily="2" charset="-78"/>
              </a:rPr>
              <a:t>موقعیت آزارنده را برطرف سازد یا از آن اجتناب کند </a:t>
            </a:r>
            <a:r>
              <a:rPr lang="fa-IR" sz="2800" kern="0" dirty="0" smtClean="0">
                <a:solidFill>
                  <a:srgbClr val="000000"/>
                </a:solidFill>
                <a:latin typeface="Arial"/>
                <a:cs typeface="B Mitra" pitchFamily="2" charset="-78"/>
              </a:rPr>
              <a:t>به </a:t>
            </a:r>
            <a:r>
              <a:rPr lang="fa-IR" sz="2800" kern="0" dirty="0">
                <a:solidFill>
                  <a:srgbClr val="000000"/>
                </a:solidFill>
                <a:latin typeface="Arial"/>
                <a:cs typeface="B Mitra" pitchFamily="2" charset="-78"/>
              </a:rPr>
              <a:t>موقعیت های دیگری تعمیم می یابد، به </a:t>
            </a:r>
            <a:r>
              <a:rPr lang="fa-IR" sz="2800" kern="0" dirty="0" smtClean="0">
                <a:solidFill>
                  <a:srgbClr val="000000"/>
                </a:solidFill>
                <a:latin typeface="Arial"/>
                <a:cs typeface="B Mitra" pitchFamily="2" charset="-78"/>
              </a:rPr>
              <a:t>آن </a:t>
            </a:r>
            <a:r>
              <a:rPr lang="fa-IR" sz="2800" kern="0" dirty="0">
                <a:solidFill>
                  <a:srgbClr val="000000"/>
                </a:solidFill>
                <a:latin typeface="Arial"/>
                <a:cs typeface="B Mitra" pitchFamily="2" charset="-78"/>
              </a:rPr>
              <a:t>درماندگی آموخته شده می گویند. </a:t>
            </a:r>
            <a:endParaRPr lang="en-US" sz="2800" kern="0" dirty="0">
              <a:solidFill>
                <a:srgbClr val="000000"/>
              </a:solidFill>
              <a:latin typeface="Arial"/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Pavlov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a-IR" dirty="0" smtClean="0">
                <a:solidFill>
                  <a:srgbClr val="FF0000"/>
                </a:solidFill>
                <a:cs typeface="B Mitra" pitchFamily="2" charset="-78"/>
              </a:rPr>
              <a:t>رفتار گرایی واتسون</a:t>
            </a:r>
          </a:p>
          <a:p>
            <a:pPr marL="0" indent="0" algn="ctr">
              <a:buNone/>
            </a:pPr>
            <a:endParaRPr lang="fa-IR" dirty="0" smtClean="0">
              <a:solidFill>
                <a:srgbClr val="FF0000"/>
              </a:solidFill>
              <a:cs typeface="B Mitra" pitchFamily="2" charset="-78"/>
            </a:endParaRP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kern="1200" dirty="0">
                <a:solidFill>
                  <a:srgbClr val="FF0000"/>
                </a:solidFill>
                <a:latin typeface="Georgia"/>
                <a:cs typeface="B Mitra" pitchFamily="2" charset="-78"/>
              </a:rPr>
              <a:t>بنیان گذار رفتارگرایی:  </a:t>
            </a:r>
            <a:r>
              <a:rPr lang="fa-IR" sz="2800" kern="1200" dirty="0">
                <a:solidFill>
                  <a:prstClr val="black"/>
                </a:solidFill>
                <a:latin typeface="Georgia"/>
                <a:cs typeface="B Mitra" pitchFamily="2" charset="-78"/>
              </a:rPr>
              <a:t>جان بی، واتسون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endParaRPr lang="fa-IR" sz="2800" kern="1200" dirty="0">
              <a:solidFill>
                <a:prstClr val="black"/>
              </a:solidFill>
              <a:latin typeface="Georgia"/>
              <a:cs typeface="B Mitra" pitchFamily="2" charset="-78"/>
            </a:endParaRP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kern="1200" dirty="0">
                <a:solidFill>
                  <a:srgbClr val="FF0000"/>
                </a:solidFill>
                <a:latin typeface="Georgia"/>
                <a:cs typeface="B Mitra" pitchFamily="2" charset="-78"/>
              </a:rPr>
              <a:t>موضوع علم روانشناسی: </a:t>
            </a:r>
            <a:r>
              <a:rPr lang="fa-IR" sz="2800" kern="1200" dirty="0" smtClean="0">
                <a:solidFill>
                  <a:prstClr val="black"/>
                </a:solidFill>
                <a:latin typeface="Georgia"/>
                <a:cs typeface="B Mitra" pitchFamily="2" charset="-78"/>
              </a:rPr>
              <a:t>رفتار</a:t>
            </a:r>
            <a:endParaRPr lang="fa-IR" sz="2800" kern="1200" dirty="0">
              <a:solidFill>
                <a:prstClr val="black"/>
              </a:solidFill>
              <a:latin typeface="Georgia"/>
              <a:cs typeface="B Mitra" pitchFamily="2" charset="-78"/>
            </a:endParaRP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endParaRPr lang="fa-IR" sz="2800" kern="1200" dirty="0">
              <a:solidFill>
                <a:prstClr val="black"/>
              </a:solidFill>
              <a:latin typeface="Georgia"/>
              <a:cs typeface="B Mitra" pitchFamily="2" charset="-78"/>
            </a:endParaRP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kern="1200" dirty="0">
                <a:solidFill>
                  <a:srgbClr val="FF0000"/>
                </a:solidFill>
                <a:latin typeface="Georgia"/>
                <a:cs typeface="B Mitra" pitchFamily="2" charset="-78"/>
              </a:rPr>
              <a:t>مخالفت</a:t>
            </a:r>
            <a:r>
              <a:rPr lang="fa-IR" sz="2800" kern="1200" dirty="0">
                <a:solidFill>
                  <a:srgbClr val="C00000"/>
                </a:solidFill>
                <a:latin typeface="Georgia"/>
                <a:cs typeface="B Mitra" pitchFamily="2" charset="-78"/>
              </a:rPr>
              <a:t> </a:t>
            </a:r>
            <a:r>
              <a:rPr lang="fa-IR" sz="2800" kern="1200" dirty="0">
                <a:solidFill>
                  <a:prstClr val="black"/>
                </a:solidFill>
                <a:latin typeface="Georgia"/>
                <a:cs typeface="B Mitra" pitchFamily="2" charset="-78"/>
              </a:rPr>
              <a:t>با مکتب ساخت گرایی و کارکردگرایی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endParaRPr lang="fa-IR" sz="2800" kern="1200" dirty="0">
              <a:solidFill>
                <a:prstClr val="black"/>
              </a:solidFill>
              <a:latin typeface="Georgia"/>
              <a:cs typeface="B Mitra" pitchFamily="2" charset="-78"/>
            </a:endParaRP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800" kern="1200" dirty="0">
                <a:solidFill>
                  <a:srgbClr val="FF0000"/>
                </a:solidFill>
                <a:latin typeface="Georgia"/>
                <a:cs typeface="B Mitra" pitchFamily="2" charset="-78"/>
              </a:rPr>
              <a:t>مخالفت</a:t>
            </a:r>
            <a:r>
              <a:rPr lang="fa-IR" sz="2800" kern="1200" dirty="0">
                <a:solidFill>
                  <a:srgbClr val="C00000"/>
                </a:solidFill>
                <a:latin typeface="Georgia"/>
                <a:cs typeface="B Mitra" pitchFamily="2" charset="-78"/>
              </a:rPr>
              <a:t> </a:t>
            </a:r>
            <a:r>
              <a:rPr lang="fa-IR" sz="2800" kern="1200" dirty="0">
                <a:solidFill>
                  <a:prstClr val="black"/>
                </a:solidFill>
                <a:latin typeface="Georgia"/>
                <a:cs typeface="B Mitra" pitchFamily="2" charset="-78"/>
              </a:rPr>
              <a:t>با عوامل خوشایند و ناخوشایند در نظریه ثرندایک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endParaRPr lang="fa-IR" sz="2800" kern="1200" dirty="0">
              <a:solidFill>
                <a:prstClr val="black"/>
              </a:solidFill>
              <a:latin typeface="Georgia"/>
              <a:cs typeface="B Mitra" pitchFamily="2" charset="-78"/>
            </a:endParaRP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None/>
            </a:pPr>
            <a:endParaRPr lang="fa-IR" sz="2800" kern="1200" dirty="0">
              <a:solidFill>
                <a:prstClr val="black"/>
              </a:solidFill>
              <a:latin typeface="Georgia"/>
              <a:cs typeface="B Mitra" pitchFamily="2" charset="-78"/>
            </a:endParaRPr>
          </a:p>
          <a:p>
            <a:pPr marL="0" indent="0">
              <a:buNone/>
            </a:pPr>
            <a:endParaRPr lang="en-US" sz="2800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1859">
            <a:off x="-139887" y="1093377"/>
            <a:ext cx="2364854" cy="2364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6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Pavlov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ü"/>
            </a:pPr>
            <a:r>
              <a:rPr lang="fa-IR" sz="2800" kern="1200" dirty="0">
                <a:solidFill>
                  <a:srgbClr val="232C12"/>
                </a:solidFill>
                <a:latin typeface="Georgia"/>
                <a:cs typeface="B Mitra" pitchFamily="2" charset="-78"/>
              </a:rPr>
              <a:t>واتسون(1916) معتقد بود که الگوی شرطی کردن پاولفی برای بنا کردن علم رفتار انسان الگوی مناسبی است.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r>
              <a:rPr lang="fa-IR" sz="2800" kern="1200" dirty="0">
                <a:solidFill>
                  <a:srgbClr val="232C12"/>
                </a:solidFill>
                <a:latin typeface="Georgia"/>
                <a:cs typeface="B Mitra" pitchFamily="2" charset="-78"/>
              </a:rPr>
              <a:t>بنا به نظریه واتسون، ما سه هیجان ترس، خشم و عشق به ارث می بریم.</a:t>
            </a:r>
            <a:endParaRPr lang="fa-IR" sz="2800" kern="1200" dirty="0">
              <a:solidFill>
                <a:prstClr val="black"/>
              </a:solidFill>
              <a:latin typeface="Georgia"/>
              <a:cs typeface="B Mitra" pitchFamily="2" charset="-78"/>
            </a:endParaRP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ü"/>
            </a:pPr>
            <a:r>
              <a:rPr lang="fa-IR" sz="2800" kern="1200" dirty="0">
                <a:solidFill>
                  <a:srgbClr val="232C12"/>
                </a:solidFill>
                <a:latin typeface="Georgia"/>
                <a:cs typeface="B Mitra" pitchFamily="2" charset="-78"/>
              </a:rPr>
              <a:t>از طریق شرطی شدن پاولفی، این هیجان ها به محرک ها پیوند می خورند تا یک زندگی پیچیده بزرگسالی ایجاد کنند.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>
                <a:srgbClr val="C0504D">
                  <a:lumMod val="75000"/>
                </a:srgbClr>
              </a:buClr>
              <a:buFont typeface="Wingdings" pitchFamily="2" charset="2"/>
              <a:buChar char="ü"/>
            </a:pPr>
            <a:r>
              <a:rPr lang="fa-IR" sz="2800" kern="1200" dirty="0">
                <a:solidFill>
                  <a:srgbClr val="C00000"/>
                </a:solidFill>
                <a:latin typeface="Georgia"/>
                <a:cs typeface="B Mitra" pitchFamily="2" charset="-78"/>
              </a:rPr>
              <a:t>یادگیری</a:t>
            </a:r>
            <a:r>
              <a:rPr lang="fa-IR" sz="2800" kern="1200" dirty="0">
                <a:solidFill>
                  <a:srgbClr val="232C12"/>
                </a:solidFill>
                <a:latin typeface="Georgia"/>
                <a:cs typeface="B Mitra" pitchFamily="2" charset="-78"/>
              </a:rPr>
              <a:t> صرفا به دلیل پشت سر هم آمدن رویدادها در یک فاصله زمانی کوتاه رخ می دهد.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>
                <a:srgbClr val="C0504D">
                  <a:lumMod val="75000"/>
                </a:srgbClr>
              </a:buClr>
              <a:buNone/>
            </a:pPr>
            <a:r>
              <a:rPr lang="fa-IR" sz="2800" kern="1200" dirty="0">
                <a:solidFill>
                  <a:srgbClr val="C00000"/>
                </a:solidFill>
                <a:latin typeface="Georgia"/>
                <a:cs typeface="B Mitra" pitchFamily="2" charset="-78"/>
              </a:rPr>
              <a:t>شرطی شدن به تقویت وابسته نیست.</a:t>
            </a:r>
          </a:p>
          <a:p>
            <a:pPr marL="0" indent="0">
              <a:buNone/>
            </a:pPr>
            <a:endParaRPr lang="en-US" sz="2800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Calibri" pitchFamily="34" charset="0"/>
              </a:rPr>
              <a:t>Pavlov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48513" y="3116263"/>
            <a:ext cx="1754187" cy="1704975"/>
            <a:chOff x="2457" y="2000"/>
            <a:chExt cx="901" cy="888"/>
          </a:xfrm>
        </p:grpSpPr>
        <p:pic>
          <p:nvPicPr>
            <p:cNvPr id="12293" name="Picture 5" descr="circuler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12294" name="Oval 6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12295" name="Freeform 7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2" cy="185"/>
                <a:chOff x="1566" y="2568"/>
                <a:chExt cx="1117" cy="279"/>
              </a:xfrm>
            </p:grpSpPr>
            <p:sp>
              <p:nvSpPr>
                <p:cNvPr id="12298" name="AutoShape 10"/>
                <p:cNvSpPr>
                  <a:spLocks noChangeArrowheads="1"/>
                </p:cNvSpPr>
                <p:nvPr/>
              </p:nvSpPr>
              <p:spPr bwMode="ltGray">
                <a:xfrm rot="5263130">
                  <a:off x="1860" y="2277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299" name="AutoShape 11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300" name="AutoShape 12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301" name="AutoShape 13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03" name="AutoShape 15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304" name="AutoShape 16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305" name="AutoShape 17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  <p:sp>
              <p:nvSpPr>
                <p:cNvPr id="12306" name="AutoShape 18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a-IR">
                    <a:solidFill>
                      <a:srgbClr val="B2B9AF"/>
                    </a:solidFill>
                  </a:endParaRPr>
                </a:p>
              </p:txBody>
            </p:sp>
          </p:grpSp>
        </p:grpSp>
      </p:grpSp>
      <p:grpSp>
        <p:nvGrpSpPr>
          <p:cNvPr id="6" name="Group 19"/>
          <p:cNvGrpSpPr>
            <a:grpSpLocks/>
          </p:cNvGrpSpPr>
          <p:nvPr/>
        </p:nvGrpSpPr>
        <p:grpSpPr bwMode="auto">
          <a:xfrm rot="16200000">
            <a:off x="4397376" y="3278187"/>
            <a:ext cx="4043362" cy="1420813"/>
            <a:chOff x="564" y="1992"/>
            <a:chExt cx="2658" cy="984"/>
          </a:xfrm>
        </p:grpSpPr>
        <p:sp>
          <p:nvSpPr>
            <p:cNvPr id="12308" name="Freeform 20"/>
            <p:cNvSpPr>
              <a:spLocks/>
            </p:cNvSpPr>
            <p:nvPr/>
          </p:nvSpPr>
          <p:spPr bwMode="ltGray">
            <a:xfrm>
              <a:off x="564" y="2003"/>
              <a:ext cx="1197" cy="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202"/>
                </a:cxn>
                <a:cxn ang="0">
                  <a:pos x="577" y="202"/>
                </a:cxn>
                <a:cxn ang="0">
                  <a:pos x="637" y="249"/>
                </a:cxn>
                <a:cxn ang="0">
                  <a:pos x="639" y="402"/>
                </a:cxn>
                <a:cxn ang="0">
                  <a:pos x="598" y="400"/>
                </a:cxn>
                <a:cxn ang="0">
                  <a:pos x="669" y="532"/>
                </a:cxn>
                <a:cxn ang="0">
                  <a:pos x="735" y="402"/>
                </a:cxn>
                <a:cxn ang="0">
                  <a:pos x="696" y="402"/>
                </a:cxn>
                <a:cxn ang="0">
                  <a:pos x="694" y="226"/>
                </a:cxn>
                <a:cxn ang="0">
                  <a:pos x="616" y="150"/>
                </a:cxn>
                <a:cxn ang="0">
                  <a:pos x="335" y="149"/>
                </a:cxn>
                <a:cxn ang="0">
                  <a:pos x="69" y="0"/>
                </a:cxn>
                <a:cxn ang="0">
                  <a:pos x="0" y="0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12309" name="Freeform 21"/>
            <p:cNvSpPr>
              <a:spLocks/>
            </p:cNvSpPr>
            <p:nvPr/>
          </p:nvSpPr>
          <p:spPr bwMode="ltGray">
            <a:xfrm>
              <a:off x="1773" y="1992"/>
              <a:ext cx="231" cy="984"/>
            </a:xfrm>
            <a:custGeom>
              <a:avLst/>
              <a:gdLst/>
              <a:ahLst/>
              <a:cxnLst>
                <a:cxn ang="0">
                  <a:pos x="37" y="1"/>
                </a:cxn>
                <a:cxn ang="0">
                  <a:pos x="45" y="472"/>
                </a:cxn>
                <a:cxn ang="0">
                  <a:pos x="0" y="474"/>
                </a:cxn>
                <a:cxn ang="0">
                  <a:pos x="72" y="604"/>
                </a:cxn>
                <a:cxn ang="0">
                  <a:pos x="142" y="474"/>
                </a:cxn>
                <a:cxn ang="0">
                  <a:pos x="100" y="474"/>
                </a:cxn>
                <a:cxn ang="0">
                  <a:pos x="99" y="0"/>
                </a:cxn>
                <a:cxn ang="0">
                  <a:pos x="37" y="1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sp>
          <p:nvSpPr>
            <p:cNvPr id="12310" name="Freeform 22"/>
            <p:cNvSpPr>
              <a:spLocks/>
            </p:cNvSpPr>
            <p:nvPr/>
          </p:nvSpPr>
          <p:spPr bwMode="ltGray">
            <a:xfrm flipH="1">
              <a:off x="2025" y="2003"/>
              <a:ext cx="1197" cy="8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2" y="202"/>
                </a:cxn>
                <a:cxn ang="0">
                  <a:pos x="577" y="202"/>
                </a:cxn>
                <a:cxn ang="0">
                  <a:pos x="637" y="249"/>
                </a:cxn>
                <a:cxn ang="0">
                  <a:pos x="639" y="402"/>
                </a:cxn>
                <a:cxn ang="0">
                  <a:pos x="598" y="400"/>
                </a:cxn>
                <a:cxn ang="0">
                  <a:pos x="669" y="532"/>
                </a:cxn>
                <a:cxn ang="0">
                  <a:pos x="735" y="402"/>
                </a:cxn>
                <a:cxn ang="0">
                  <a:pos x="696" y="402"/>
                </a:cxn>
                <a:cxn ang="0">
                  <a:pos x="694" y="226"/>
                </a:cxn>
                <a:cxn ang="0">
                  <a:pos x="616" y="150"/>
                </a:cxn>
                <a:cxn ang="0">
                  <a:pos x="335" y="149"/>
                </a:cxn>
                <a:cxn ang="0">
                  <a:pos x="69" y="0"/>
                </a:cxn>
                <a:cxn ang="0">
                  <a:pos x="0" y="0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0"/>
                    <a:invGamma/>
                    <a:alpha val="0"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657475" y="3843338"/>
            <a:ext cx="522288" cy="398462"/>
            <a:chOff x="2180" y="1267"/>
            <a:chExt cx="1350" cy="1030"/>
          </a:xfrm>
        </p:grpSpPr>
        <p:sp>
          <p:nvSpPr>
            <p:cNvPr id="12312" name="Oval 24"/>
            <p:cNvSpPr>
              <a:spLocks noChangeArrowheads="1"/>
            </p:cNvSpPr>
            <p:nvPr/>
          </p:nvSpPr>
          <p:spPr bwMode="gray">
            <a:xfrm>
              <a:off x="2301" y="1267"/>
              <a:ext cx="1021" cy="1030"/>
            </a:xfrm>
            <a:prstGeom prst="ellipse">
              <a:avLst/>
            </a:prstGeom>
            <a:gradFill rotWithShape="0">
              <a:gsLst>
                <a:gs pos="0">
                  <a:schemeClr val="folHlink">
                    <a:gamma/>
                    <a:shade val="6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2700000" scaled="1"/>
            </a:gradFill>
            <a:ln w="2857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grpSp>
          <p:nvGrpSpPr>
            <p:cNvPr id="8" name="Group 25"/>
            <p:cNvGrpSpPr>
              <a:grpSpLocks/>
            </p:cNvGrpSpPr>
            <p:nvPr/>
          </p:nvGrpSpPr>
          <p:grpSpPr bwMode="auto">
            <a:xfrm rot="10082854">
              <a:off x="2180" y="2013"/>
              <a:ext cx="926" cy="237"/>
              <a:chOff x="2598" y="1026"/>
              <a:chExt cx="957" cy="242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10" name="Group 2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16" name="AutoShape 28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17" name="AutoShape 29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18" name="AutoShape 30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19" name="AutoShape 31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11" name="Group 3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21" name="AutoShape 33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22" name="AutoShape 34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23" name="AutoShape 35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24" name="AutoShape 36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  <p:grpSp>
            <p:nvGrpSpPr>
              <p:cNvPr id="12" name="Group 37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13" name="Group 3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27" name="AutoShape 39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28" name="AutoShape 40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29" name="AutoShape 41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30" name="AutoShape 42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14" name="Group 4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32" name="AutoShape 44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33" name="AutoShape 45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34" name="AutoShape 46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35" name="AutoShape 47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5" name="Group 48"/>
            <p:cNvGrpSpPr>
              <a:grpSpLocks/>
            </p:cNvGrpSpPr>
            <p:nvPr/>
          </p:nvGrpSpPr>
          <p:grpSpPr bwMode="auto">
            <a:xfrm>
              <a:off x="2604" y="1361"/>
              <a:ext cx="926" cy="237"/>
              <a:chOff x="2598" y="1026"/>
              <a:chExt cx="957" cy="242"/>
            </a:xfrm>
          </p:grpSpPr>
          <p:grpSp>
            <p:nvGrpSpPr>
              <p:cNvPr id="16" name="Group 49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17" name="Group 50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39" name="AutoShape 5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0" name="AutoShape 5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1" name="AutoShape 5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2" name="AutoShape 5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18" name="Group 55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44" name="AutoShape 5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5" name="AutoShape 5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6" name="AutoShape 5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47" name="AutoShape 5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  <p:grpSp>
            <p:nvGrpSpPr>
              <p:cNvPr id="19" name="Group 60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20" name="Group 6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50" name="AutoShape 62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1" name="AutoShape 63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2" name="AutoShape 64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3" name="AutoShape 65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  <p:grpSp>
              <p:nvGrpSpPr>
                <p:cNvPr id="21" name="Group 6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55" name="AutoShape 67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6" name="AutoShape 68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7" name="AutoShape 69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  <p:sp>
                <p:nvSpPr>
                  <p:cNvPr id="12358" name="AutoShape 70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a-IR">
                      <a:solidFill>
                        <a:srgbClr val="B2B9AF"/>
                      </a:solidFill>
                    </a:endParaRPr>
                  </a:p>
                </p:txBody>
              </p:sp>
            </p:grpSp>
          </p:grpSp>
        </p:grpSp>
      </p:grpSp>
      <p:cxnSp>
        <p:nvCxnSpPr>
          <p:cNvPr id="12359" name="AutoShape 71"/>
          <p:cNvCxnSpPr>
            <a:cxnSpLocks noChangeShapeType="1"/>
            <a:stCxn id="12312" idx="0"/>
          </p:cNvCxnSpPr>
          <p:nvPr/>
        </p:nvCxnSpPr>
        <p:spPr bwMode="auto">
          <a:xfrm rot="16200000">
            <a:off x="2536032" y="2793206"/>
            <a:ext cx="1401762" cy="669925"/>
          </a:xfrm>
          <a:prstGeom prst="bentConnector2">
            <a:avLst/>
          </a:prstGeom>
          <a:noFill/>
          <a:ln w="19050">
            <a:solidFill>
              <a:schemeClr val="bg2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2361" name="Line 73"/>
          <p:cNvSpPr>
            <a:spLocks noChangeShapeType="1"/>
          </p:cNvSpPr>
          <p:nvPr/>
        </p:nvSpPr>
        <p:spPr bwMode="auto">
          <a:xfrm>
            <a:off x="3071803" y="4143380"/>
            <a:ext cx="500065" cy="35719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a-IR">
              <a:ln>
                <a:solidFill>
                  <a:sysClr val="windowText" lastClr="000000"/>
                </a:solidFill>
              </a:ln>
              <a:solidFill>
                <a:srgbClr val="B2B9AF"/>
              </a:solidFill>
            </a:endParaRPr>
          </a:p>
        </p:txBody>
      </p:sp>
      <p:grpSp>
        <p:nvGrpSpPr>
          <p:cNvPr id="22" name="Group 74"/>
          <p:cNvGrpSpPr>
            <a:grpSpLocks/>
          </p:cNvGrpSpPr>
          <p:nvPr/>
        </p:nvGrpSpPr>
        <p:grpSpPr bwMode="auto">
          <a:xfrm>
            <a:off x="3581400" y="1628800"/>
            <a:ext cx="2239963" cy="877856"/>
            <a:chOff x="2289" y="1260"/>
            <a:chExt cx="1335" cy="672"/>
          </a:xfrm>
        </p:grpSpPr>
        <p:sp>
          <p:nvSpPr>
            <p:cNvPr id="12363" name="AutoShape 75"/>
            <p:cNvSpPr>
              <a:spLocks noChangeArrowheads="1"/>
            </p:cNvSpPr>
            <p:nvPr/>
          </p:nvSpPr>
          <p:spPr bwMode="ltGray">
            <a:xfrm>
              <a:off x="2289" y="1260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12364" name="Picture 76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1280"/>
              <a:ext cx="386" cy="424"/>
            </a:xfrm>
            <a:prstGeom prst="rect">
              <a:avLst/>
            </a:prstGeom>
            <a:noFill/>
          </p:spPr>
        </p:pic>
      </p:grpSp>
      <p:grpSp>
        <p:nvGrpSpPr>
          <p:cNvPr id="23" name="Group 77"/>
          <p:cNvGrpSpPr>
            <a:grpSpLocks/>
          </p:cNvGrpSpPr>
          <p:nvPr/>
        </p:nvGrpSpPr>
        <p:grpSpPr bwMode="auto">
          <a:xfrm>
            <a:off x="3584575" y="3944949"/>
            <a:ext cx="2239963" cy="1127125"/>
            <a:chOff x="2291" y="2228"/>
            <a:chExt cx="1335" cy="672"/>
          </a:xfrm>
        </p:grpSpPr>
        <p:sp>
          <p:nvSpPr>
            <p:cNvPr id="12366" name="AutoShape 78"/>
            <p:cNvSpPr>
              <a:spLocks noChangeArrowheads="1"/>
            </p:cNvSpPr>
            <p:nvPr/>
          </p:nvSpPr>
          <p:spPr bwMode="ltGray">
            <a:xfrm>
              <a:off x="2291" y="2228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12367" name="Picture 79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2250"/>
              <a:ext cx="386" cy="424"/>
            </a:xfrm>
            <a:prstGeom prst="rect">
              <a:avLst/>
            </a:prstGeom>
            <a:noFill/>
          </p:spPr>
        </p:pic>
      </p:grpSp>
      <p:grpSp>
        <p:nvGrpSpPr>
          <p:cNvPr id="24" name="Group 80"/>
          <p:cNvGrpSpPr>
            <a:grpSpLocks/>
          </p:cNvGrpSpPr>
          <p:nvPr/>
        </p:nvGrpSpPr>
        <p:grpSpPr bwMode="auto">
          <a:xfrm>
            <a:off x="3587750" y="5214951"/>
            <a:ext cx="2239963" cy="795324"/>
            <a:chOff x="2293" y="3198"/>
            <a:chExt cx="1335" cy="672"/>
          </a:xfrm>
        </p:grpSpPr>
        <p:sp>
          <p:nvSpPr>
            <p:cNvPr id="12369" name="AutoShape 81"/>
            <p:cNvSpPr>
              <a:spLocks noChangeArrowheads="1"/>
            </p:cNvSpPr>
            <p:nvPr/>
          </p:nvSpPr>
          <p:spPr bwMode="ltGray">
            <a:xfrm>
              <a:off x="2293" y="3198"/>
              <a:ext cx="1335" cy="67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12370" name="Picture 82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3216"/>
              <a:ext cx="386" cy="424"/>
            </a:xfrm>
            <a:prstGeom prst="rect">
              <a:avLst/>
            </a:prstGeom>
            <a:noFill/>
          </p:spPr>
        </p:pic>
      </p:grpSp>
      <p:sp>
        <p:nvSpPr>
          <p:cNvPr id="12371" name="Rectangle 83"/>
          <p:cNvSpPr>
            <a:spLocks noChangeArrowheads="1"/>
          </p:cNvSpPr>
          <p:nvPr/>
        </p:nvSpPr>
        <p:spPr bwMode="auto">
          <a:xfrm>
            <a:off x="3641725" y="1675659"/>
            <a:ext cx="211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dirty="0" smtClean="0">
                <a:solidFill>
                  <a:srgbClr val="333333"/>
                </a:solidFill>
                <a:cs typeface="B Mitra" pitchFamily="2" charset="-78"/>
              </a:rPr>
              <a:t>خاموشی</a:t>
            </a:r>
            <a:endParaRPr lang="en-US" sz="2400" dirty="0">
              <a:solidFill>
                <a:srgbClr val="333333"/>
              </a:solidFill>
              <a:cs typeface="B Mitra" pitchFamily="2" charset="-78"/>
            </a:endParaRPr>
          </a:p>
        </p:txBody>
      </p:sp>
      <p:sp>
        <p:nvSpPr>
          <p:cNvPr id="12372" name="Rectangle 84"/>
          <p:cNvSpPr>
            <a:spLocks noChangeArrowheads="1"/>
          </p:cNvSpPr>
          <p:nvPr/>
        </p:nvSpPr>
        <p:spPr bwMode="auto">
          <a:xfrm>
            <a:off x="3641725" y="4138624"/>
            <a:ext cx="211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dirty="0" smtClean="0">
                <a:solidFill>
                  <a:srgbClr val="333333"/>
                </a:solidFill>
                <a:cs typeface="B Mitra" pitchFamily="2" charset="-78"/>
              </a:rPr>
              <a:t>غرقه سازی</a:t>
            </a:r>
            <a:endParaRPr lang="en-US" sz="2400" b="1" dirty="0">
              <a:solidFill>
                <a:srgbClr val="333333"/>
              </a:solidFill>
              <a:cs typeface="B Mitra" pitchFamily="2" charset="-78"/>
            </a:endParaRPr>
          </a:p>
        </p:txBody>
      </p:sp>
      <p:sp>
        <p:nvSpPr>
          <p:cNvPr id="12373" name="Rectangle 85"/>
          <p:cNvSpPr>
            <a:spLocks noChangeArrowheads="1"/>
          </p:cNvSpPr>
          <p:nvPr/>
        </p:nvSpPr>
        <p:spPr bwMode="auto">
          <a:xfrm>
            <a:off x="3671896" y="5289114"/>
            <a:ext cx="211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dirty="0" smtClean="0">
                <a:solidFill>
                  <a:srgbClr val="333333"/>
                </a:solidFill>
                <a:cs typeface="B Mitra" pitchFamily="2" charset="-78"/>
              </a:rPr>
              <a:t>حساسیت زدایی منظم</a:t>
            </a:r>
            <a:endParaRPr lang="en-US" sz="2400" b="1" dirty="0">
              <a:solidFill>
                <a:srgbClr val="333333"/>
              </a:solidFill>
              <a:cs typeface="B Mitra" pitchFamily="2" charset="-78"/>
            </a:endParaRPr>
          </a:p>
        </p:txBody>
      </p:sp>
      <p:sp>
        <p:nvSpPr>
          <p:cNvPr id="12375" name="Rectangle 87"/>
          <p:cNvSpPr>
            <a:spLocks noChangeArrowheads="1"/>
          </p:cNvSpPr>
          <p:nvPr/>
        </p:nvSpPr>
        <p:spPr bwMode="auto">
          <a:xfrm>
            <a:off x="6975223" y="3427853"/>
            <a:ext cx="21431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080808"/>
                </a:solidFill>
                <a:latin typeface="Arial Black" pitchFamily="34" charset="0"/>
                <a:cs typeface="B Mitra" pitchFamily="2" charset="-78"/>
              </a:rPr>
              <a:t>روانشناسی</a:t>
            </a:r>
          </a:p>
          <a:p>
            <a:pPr algn="ctr"/>
            <a:r>
              <a:rPr lang="fa-IR" sz="3200" dirty="0" smtClean="0">
                <a:solidFill>
                  <a:srgbClr val="080808"/>
                </a:solidFill>
                <a:latin typeface="Arial Black" pitchFamily="34" charset="0"/>
                <a:cs typeface="B Mitra" pitchFamily="2" charset="-78"/>
              </a:rPr>
              <a:t> بالینی</a:t>
            </a:r>
            <a:endParaRPr lang="en-US" sz="3200" dirty="0">
              <a:solidFill>
                <a:srgbClr val="080808"/>
              </a:solidFill>
              <a:latin typeface="Arial Black" pitchFamily="34" charset="0"/>
              <a:cs typeface="B Mitra" pitchFamily="2" charset="-78"/>
            </a:endParaRPr>
          </a:p>
        </p:txBody>
      </p:sp>
      <p:grpSp>
        <p:nvGrpSpPr>
          <p:cNvPr id="86" name="Group 80"/>
          <p:cNvGrpSpPr>
            <a:grpSpLocks/>
          </p:cNvGrpSpPr>
          <p:nvPr/>
        </p:nvGrpSpPr>
        <p:grpSpPr bwMode="auto">
          <a:xfrm>
            <a:off x="3546483" y="2643182"/>
            <a:ext cx="2239963" cy="1127125"/>
            <a:chOff x="2293" y="3198"/>
            <a:chExt cx="1335" cy="672"/>
          </a:xfrm>
          <a:solidFill>
            <a:srgbClr val="985F14"/>
          </a:solidFill>
        </p:grpSpPr>
        <p:sp>
          <p:nvSpPr>
            <p:cNvPr id="87" name="AutoShape 81"/>
            <p:cNvSpPr>
              <a:spLocks noChangeArrowheads="1"/>
            </p:cNvSpPr>
            <p:nvPr/>
          </p:nvSpPr>
          <p:spPr bwMode="ltGray">
            <a:xfrm>
              <a:off x="2293" y="3198"/>
              <a:ext cx="1335" cy="67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fa-IR">
                <a:solidFill>
                  <a:srgbClr val="B2B9AF"/>
                </a:solidFill>
              </a:endParaRPr>
            </a:p>
          </p:txBody>
        </p:sp>
        <p:pic>
          <p:nvPicPr>
            <p:cNvPr id="88" name="Picture 82" descr="Picture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2313" y="3216"/>
              <a:ext cx="386" cy="424"/>
            </a:xfrm>
            <a:prstGeom prst="rect">
              <a:avLst/>
            </a:prstGeom>
            <a:grpFill/>
          </p:spPr>
        </p:pic>
      </p:grpSp>
      <p:sp>
        <p:nvSpPr>
          <p:cNvPr id="89" name="Rectangle 85"/>
          <p:cNvSpPr>
            <a:spLocks noChangeArrowheads="1"/>
          </p:cNvSpPr>
          <p:nvPr/>
        </p:nvSpPr>
        <p:spPr bwMode="auto">
          <a:xfrm>
            <a:off x="3600458" y="2860670"/>
            <a:ext cx="211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a-IR" sz="2400" dirty="0" smtClean="0">
                <a:solidFill>
                  <a:srgbClr val="333333"/>
                </a:solidFill>
                <a:cs typeface="B Mitra" pitchFamily="2" charset="-78"/>
              </a:rPr>
              <a:t>شرطی سازی تقابلی</a:t>
            </a:r>
            <a:endParaRPr lang="en-US" sz="2400" b="1" dirty="0">
              <a:solidFill>
                <a:srgbClr val="333333"/>
              </a:solidFill>
              <a:cs typeface="B Mitra" pitchFamily="2" charset="-78"/>
            </a:endParaRPr>
          </a:p>
        </p:txBody>
      </p:sp>
      <p:sp>
        <p:nvSpPr>
          <p:cNvPr id="90" name="Freeform 62"/>
          <p:cNvSpPr>
            <a:spLocks/>
          </p:cNvSpPr>
          <p:nvPr/>
        </p:nvSpPr>
        <p:spPr bwMode="ltGray">
          <a:xfrm>
            <a:off x="1285852" y="4071942"/>
            <a:ext cx="1504947" cy="928694"/>
          </a:xfrm>
          <a:custGeom>
            <a:avLst/>
            <a:gdLst>
              <a:gd name="T0" fmla="*/ 0 w 1291"/>
              <a:gd name="T1" fmla="*/ 687 h 886"/>
              <a:gd name="T2" fmla="*/ 671 w 1291"/>
              <a:gd name="T3" fmla="*/ 532 h 886"/>
              <a:gd name="T4" fmla="*/ 1103 w 1291"/>
              <a:gd name="T5" fmla="*/ 149 h 886"/>
              <a:gd name="T6" fmla="*/ 988 w 1291"/>
              <a:gd name="T7" fmla="*/ 131 h 886"/>
              <a:gd name="T8" fmla="*/ 1164 w 1291"/>
              <a:gd name="T9" fmla="*/ 0 h 886"/>
              <a:gd name="T10" fmla="*/ 1291 w 1291"/>
              <a:gd name="T11" fmla="*/ 183 h 886"/>
              <a:gd name="T12" fmla="*/ 1164 w 1291"/>
              <a:gd name="T13" fmla="*/ 161 h 886"/>
              <a:gd name="T14" fmla="*/ 798 w 1291"/>
              <a:gd name="T15" fmla="*/ 714 h 886"/>
              <a:gd name="T16" fmla="*/ 554 w 1291"/>
              <a:gd name="T17" fmla="*/ 886 h 886"/>
              <a:gd name="T18" fmla="*/ 0 w 1291"/>
              <a:gd name="T19" fmla="*/ 687 h 88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91"/>
              <a:gd name="T31" fmla="*/ 0 h 886"/>
              <a:gd name="T32" fmla="*/ 1291 w 1291"/>
              <a:gd name="T33" fmla="*/ 886 h 88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91" h="886">
                <a:moveTo>
                  <a:pt x="0" y="687"/>
                </a:moveTo>
                <a:cubicBezTo>
                  <a:pt x="261" y="646"/>
                  <a:pt x="345" y="660"/>
                  <a:pt x="671" y="532"/>
                </a:cubicBezTo>
                <a:cubicBezTo>
                  <a:pt x="997" y="404"/>
                  <a:pt x="1069" y="227"/>
                  <a:pt x="1103" y="149"/>
                </a:cubicBezTo>
                <a:cubicBezTo>
                  <a:pt x="1045" y="140"/>
                  <a:pt x="988" y="131"/>
                  <a:pt x="988" y="131"/>
                </a:cubicBezTo>
                <a:lnTo>
                  <a:pt x="1164" y="0"/>
                </a:lnTo>
                <a:lnTo>
                  <a:pt x="1291" y="183"/>
                </a:lnTo>
                <a:lnTo>
                  <a:pt x="1164" y="161"/>
                </a:lnTo>
                <a:cubicBezTo>
                  <a:pt x="1120" y="317"/>
                  <a:pt x="981" y="576"/>
                  <a:pt x="798" y="714"/>
                </a:cubicBezTo>
                <a:cubicBezTo>
                  <a:pt x="615" y="852"/>
                  <a:pt x="749" y="772"/>
                  <a:pt x="554" y="886"/>
                </a:cubicBezTo>
                <a:lnTo>
                  <a:pt x="0" y="687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fa-IR">
              <a:solidFill>
                <a:srgbClr val="B2B9AF"/>
              </a:solidFill>
              <a:cs typeface="Arial" charset="0"/>
            </a:endParaRPr>
          </a:p>
        </p:txBody>
      </p:sp>
      <p:grpSp>
        <p:nvGrpSpPr>
          <p:cNvPr id="91" name="Group 70"/>
          <p:cNvGrpSpPr>
            <a:grpSpLocks/>
          </p:cNvGrpSpPr>
          <p:nvPr/>
        </p:nvGrpSpPr>
        <p:grpSpPr bwMode="auto">
          <a:xfrm>
            <a:off x="857224" y="4143380"/>
            <a:ext cx="693738" cy="1331913"/>
            <a:chOff x="1536" y="2592"/>
            <a:chExt cx="437" cy="839"/>
          </a:xfrm>
        </p:grpSpPr>
        <p:sp>
          <p:nvSpPr>
            <p:cNvPr id="92" name="Freeform 71"/>
            <p:cNvSpPr>
              <a:spLocks/>
            </p:cNvSpPr>
            <p:nvPr/>
          </p:nvSpPr>
          <p:spPr bwMode="gray">
            <a:xfrm>
              <a:off x="1647" y="3281"/>
              <a:ext cx="326" cy="150"/>
            </a:xfrm>
            <a:custGeom>
              <a:avLst/>
              <a:gdLst>
                <a:gd name="T0" fmla="*/ 0 w 234"/>
                <a:gd name="T1" fmla="*/ 98 h 112"/>
                <a:gd name="T2" fmla="*/ 61 w 234"/>
                <a:gd name="T3" fmla="*/ 112 h 112"/>
                <a:gd name="T4" fmla="*/ 218 w 234"/>
                <a:gd name="T5" fmla="*/ 32 h 112"/>
                <a:gd name="T6" fmla="*/ 157 w 234"/>
                <a:gd name="T7" fmla="*/ 11 h 112"/>
                <a:gd name="T8" fmla="*/ 0 w 234"/>
                <a:gd name="T9" fmla="*/ 98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"/>
                <a:gd name="T16" fmla="*/ 0 h 112"/>
                <a:gd name="T17" fmla="*/ 234 w 23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" h="112">
                  <a:moveTo>
                    <a:pt x="0" y="98"/>
                  </a:moveTo>
                  <a:lnTo>
                    <a:pt x="61" y="112"/>
                  </a:lnTo>
                  <a:lnTo>
                    <a:pt x="218" y="32"/>
                  </a:lnTo>
                  <a:cubicBezTo>
                    <a:pt x="234" y="15"/>
                    <a:pt x="193" y="0"/>
                    <a:pt x="157" y="11"/>
                  </a:cubicBezTo>
                  <a:lnTo>
                    <a:pt x="0" y="98"/>
                  </a:lnTo>
                  <a:close/>
                </a:path>
              </a:pathLst>
            </a:custGeom>
            <a:gradFill rotWithShape="1">
              <a:gsLst>
                <a:gs pos="0">
                  <a:srgbClr val="525252">
                    <a:alpha val="0"/>
                  </a:srgbClr>
                </a:gs>
                <a:gs pos="100000">
                  <a:srgbClr val="5F5F5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fa-IR">
                <a:solidFill>
                  <a:srgbClr val="B2B9AF"/>
                </a:solidFill>
                <a:cs typeface="Arial" charset="0"/>
              </a:endParaRPr>
            </a:p>
          </p:txBody>
        </p:sp>
        <p:sp>
          <p:nvSpPr>
            <p:cNvPr id="93" name="Freeform 72"/>
            <p:cNvSpPr>
              <a:spLocks/>
            </p:cNvSpPr>
            <p:nvPr/>
          </p:nvSpPr>
          <p:spPr bwMode="gray">
            <a:xfrm>
              <a:off x="1536" y="2592"/>
              <a:ext cx="313" cy="837"/>
            </a:xfrm>
            <a:custGeom>
              <a:avLst/>
              <a:gdLst>
                <a:gd name="T0" fmla="*/ 103 w 224"/>
                <a:gd name="T1" fmla="*/ 101 h 569"/>
                <a:gd name="T2" fmla="*/ 74 w 224"/>
                <a:gd name="T3" fmla="*/ 50 h 569"/>
                <a:gd name="T4" fmla="*/ 121 w 224"/>
                <a:gd name="T5" fmla="*/ 1 h 569"/>
                <a:gd name="T6" fmla="*/ 171 w 224"/>
                <a:gd name="T7" fmla="*/ 52 h 569"/>
                <a:gd name="T8" fmla="*/ 135 w 224"/>
                <a:gd name="T9" fmla="*/ 101 h 569"/>
                <a:gd name="T10" fmla="*/ 134 w 224"/>
                <a:gd name="T11" fmla="*/ 124 h 569"/>
                <a:gd name="T12" fmla="*/ 209 w 224"/>
                <a:gd name="T13" fmla="*/ 145 h 569"/>
                <a:gd name="T14" fmla="*/ 221 w 224"/>
                <a:gd name="T15" fmla="*/ 204 h 569"/>
                <a:gd name="T16" fmla="*/ 218 w 224"/>
                <a:gd name="T17" fmla="*/ 321 h 569"/>
                <a:gd name="T18" fmla="*/ 209 w 224"/>
                <a:gd name="T19" fmla="*/ 365 h 569"/>
                <a:gd name="T20" fmla="*/ 196 w 224"/>
                <a:gd name="T21" fmla="*/ 308 h 569"/>
                <a:gd name="T22" fmla="*/ 187 w 224"/>
                <a:gd name="T23" fmla="*/ 202 h 569"/>
                <a:gd name="T24" fmla="*/ 170 w 224"/>
                <a:gd name="T25" fmla="*/ 321 h 569"/>
                <a:gd name="T26" fmla="*/ 144 w 224"/>
                <a:gd name="T27" fmla="*/ 569 h 569"/>
                <a:gd name="T28" fmla="*/ 78 w 224"/>
                <a:gd name="T29" fmla="*/ 565 h 569"/>
                <a:gd name="T30" fmla="*/ 50 w 224"/>
                <a:gd name="T31" fmla="*/ 325 h 569"/>
                <a:gd name="T32" fmla="*/ 33 w 224"/>
                <a:gd name="T33" fmla="*/ 208 h 569"/>
                <a:gd name="T34" fmla="*/ 25 w 224"/>
                <a:gd name="T35" fmla="*/ 310 h 569"/>
                <a:gd name="T36" fmla="*/ 12 w 224"/>
                <a:gd name="T37" fmla="*/ 365 h 569"/>
                <a:gd name="T38" fmla="*/ 1 w 224"/>
                <a:gd name="T39" fmla="*/ 305 h 569"/>
                <a:gd name="T40" fmla="*/ 7 w 224"/>
                <a:gd name="T41" fmla="*/ 184 h 569"/>
                <a:gd name="T42" fmla="*/ 23 w 224"/>
                <a:gd name="T43" fmla="*/ 140 h 569"/>
                <a:gd name="T44" fmla="*/ 102 w 224"/>
                <a:gd name="T45" fmla="*/ 124 h 569"/>
                <a:gd name="T46" fmla="*/ 103 w 224"/>
                <a:gd name="T47" fmla="*/ 101 h 5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4"/>
                <a:gd name="T73" fmla="*/ 0 h 569"/>
                <a:gd name="T74" fmla="*/ 224 w 224"/>
                <a:gd name="T75" fmla="*/ 569 h 56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4" h="569">
                  <a:moveTo>
                    <a:pt x="103" y="101"/>
                  </a:moveTo>
                  <a:cubicBezTo>
                    <a:pt x="87" y="94"/>
                    <a:pt x="75" y="75"/>
                    <a:pt x="74" y="50"/>
                  </a:cubicBezTo>
                  <a:cubicBezTo>
                    <a:pt x="72" y="26"/>
                    <a:pt x="90" y="0"/>
                    <a:pt x="121" y="1"/>
                  </a:cubicBezTo>
                  <a:cubicBezTo>
                    <a:pt x="152" y="2"/>
                    <a:pt x="172" y="18"/>
                    <a:pt x="171" y="52"/>
                  </a:cubicBezTo>
                  <a:cubicBezTo>
                    <a:pt x="170" y="85"/>
                    <a:pt x="151" y="96"/>
                    <a:pt x="135" y="101"/>
                  </a:cubicBezTo>
                  <a:cubicBezTo>
                    <a:pt x="132" y="111"/>
                    <a:pt x="132" y="118"/>
                    <a:pt x="134" y="124"/>
                  </a:cubicBezTo>
                  <a:cubicBezTo>
                    <a:pt x="151" y="131"/>
                    <a:pt x="194" y="132"/>
                    <a:pt x="209" y="145"/>
                  </a:cubicBezTo>
                  <a:cubicBezTo>
                    <a:pt x="224" y="156"/>
                    <a:pt x="219" y="175"/>
                    <a:pt x="221" y="204"/>
                  </a:cubicBezTo>
                  <a:lnTo>
                    <a:pt x="218" y="321"/>
                  </a:lnTo>
                  <a:cubicBezTo>
                    <a:pt x="216" y="348"/>
                    <a:pt x="212" y="367"/>
                    <a:pt x="209" y="365"/>
                  </a:cubicBezTo>
                  <a:cubicBezTo>
                    <a:pt x="199" y="370"/>
                    <a:pt x="200" y="335"/>
                    <a:pt x="196" y="308"/>
                  </a:cubicBezTo>
                  <a:lnTo>
                    <a:pt x="187" y="202"/>
                  </a:lnTo>
                  <a:cubicBezTo>
                    <a:pt x="182" y="204"/>
                    <a:pt x="177" y="260"/>
                    <a:pt x="170" y="321"/>
                  </a:cubicBezTo>
                  <a:lnTo>
                    <a:pt x="144" y="569"/>
                  </a:lnTo>
                  <a:lnTo>
                    <a:pt x="78" y="565"/>
                  </a:lnTo>
                  <a:lnTo>
                    <a:pt x="50" y="325"/>
                  </a:lnTo>
                  <a:cubicBezTo>
                    <a:pt x="39" y="255"/>
                    <a:pt x="37" y="211"/>
                    <a:pt x="33" y="208"/>
                  </a:cubicBezTo>
                  <a:lnTo>
                    <a:pt x="25" y="310"/>
                  </a:lnTo>
                  <a:cubicBezTo>
                    <a:pt x="22" y="336"/>
                    <a:pt x="16" y="366"/>
                    <a:pt x="12" y="365"/>
                  </a:cubicBezTo>
                  <a:cubicBezTo>
                    <a:pt x="4" y="365"/>
                    <a:pt x="2" y="335"/>
                    <a:pt x="1" y="305"/>
                  </a:cubicBezTo>
                  <a:cubicBezTo>
                    <a:pt x="0" y="275"/>
                    <a:pt x="3" y="212"/>
                    <a:pt x="7" y="184"/>
                  </a:cubicBezTo>
                  <a:cubicBezTo>
                    <a:pt x="12" y="157"/>
                    <a:pt x="7" y="150"/>
                    <a:pt x="23" y="140"/>
                  </a:cubicBezTo>
                  <a:cubicBezTo>
                    <a:pt x="39" y="131"/>
                    <a:pt x="89" y="131"/>
                    <a:pt x="102" y="124"/>
                  </a:cubicBezTo>
                  <a:cubicBezTo>
                    <a:pt x="106" y="120"/>
                    <a:pt x="108" y="108"/>
                    <a:pt x="103" y="101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TopRight">
                <a:rot lat="0" lon="899999" rev="0"/>
              </a:camera>
              <a:lightRig rig="legacyFlat1" dir="t"/>
            </a:scene3d>
            <a:sp3d extrusionH="36500" prstMaterial="legacyMetal">
              <a:bevelT w="13500" h="13500" prst="angle"/>
              <a:bevelB w="13500" h="13500" prst="angle"/>
              <a:extrusionClr>
                <a:srgbClr val="333333"/>
              </a:extrusionClr>
            </a:sp3d>
          </p:spPr>
          <p:txBody>
            <a:bodyPr>
              <a:flatTx/>
            </a:bodyPr>
            <a:lstStyle/>
            <a:p>
              <a:pPr algn="ctr" eaLnBrk="0" hangingPunct="0"/>
              <a:endParaRPr lang="fa-IR">
                <a:solidFill>
                  <a:srgbClr val="B2B9AF"/>
                </a:solidFill>
                <a:cs typeface="Arial" charset="0"/>
              </a:endParaRPr>
            </a:p>
          </p:txBody>
        </p:sp>
      </p:grpSp>
      <p:cxnSp>
        <p:nvCxnSpPr>
          <p:cNvPr id="99" name="Straight Connector 98"/>
          <p:cNvCxnSpPr/>
          <p:nvPr/>
        </p:nvCxnSpPr>
        <p:spPr bwMode="auto">
          <a:xfrm rot="5400000">
            <a:off x="2220383" y="4840092"/>
            <a:ext cx="1297718" cy="235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Arrow Connector 100"/>
          <p:cNvCxnSpPr/>
          <p:nvPr/>
        </p:nvCxnSpPr>
        <p:spPr bwMode="auto">
          <a:xfrm>
            <a:off x="2857488" y="5500702"/>
            <a:ext cx="71438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4" name="Straight Arrow Connector 103"/>
          <p:cNvCxnSpPr/>
          <p:nvPr/>
        </p:nvCxnSpPr>
        <p:spPr bwMode="auto">
          <a:xfrm rot="5400000" flipH="1" flipV="1">
            <a:off x="3094495" y="3406307"/>
            <a:ext cx="328015" cy="5162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753994" y="1063447"/>
            <a:ext cx="5907473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srgbClr val="FF0000"/>
                </a:solidFill>
                <a:cs typeface="B Mitra" pitchFamily="2" charset="-78"/>
              </a:rPr>
              <a:t>کاربردهای شرطی سازی کلاسیک</a:t>
            </a:r>
            <a:endParaRPr lang="en-US" sz="2800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2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61" grpId="0" animBg="1"/>
      <p:bldP spid="12371" grpId="0"/>
      <p:bldP spid="12372" grpId="0"/>
      <p:bldP spid="12373" grpId="0"/>
      <p:bldP spid="12375" grpId="0"/>
      <p:bldP spid="89" grpId="0"/>
      <p:bldP spid="9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397207-4703-4E62-83C2-F65FB0BE1AD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>
                <a:cs typeface="B Mitra" pitchFamily="2" charset="-78"/>
              </a:rPr>
              <a:t>سپاس از حسن توجه تان</a:t>
            </a:r>
            <a:endParaRPr lang="en-US" dirty="0">
              <a:cs typeface="B Mitr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Thorndike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95400"/>
            <a:ext cx="7787208" cy="483076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fa-IR" b="1" dirty="0">
                <a:solidFill>
                  <a:srgbClr val="FFFF00"/>
                </a:solidFill>
                <a:cs typeface="B Mitra" pitchFamily="2" charset="-78"/>
              </a:rPr>
              <a:t>پژوهش حیوانی پیش از </a:t>
            </a:r>
            <a:r>
              <a:rPr lang="fa-IR" b="1" dirty="0" smtClean="0">
                <a:solidFill>
                  <a:srgbClr val="FFFF00"/>
                </a:solidFill>
                <a:cs typeface="B Mitra" pitchFamily="2" charset="-78"/>
              </a:rPr>
              <a:t>ثرندایک</a:t>
            </a:r>
          </a:p>
          <a:p>
            <a:pPr>
              <a:buFont typeface="Wingdings" pitchFamily="2" charset="2"/>
              <a:buChar char="v"/>
            </a:pPr>
            <a:r>
              <a:rPr lang="fa-IR" dirty="0" smtClean="0">
                <a:solidFill>
                  <a:srgbClr val="FFFF00"/>
                </a:solidFill>
                <a:cs typeface="B Mitra" pitchFamily="2" charset="-78"/>
              </a:rPr>
              <a:t>اعتقاد دکارت</a:t>
            </a:r>
          </a:p>
          <a:p>
            <a:pPr>
              <a:buFont typeface="Wingdings" pitchFamily="2" charset="2"/>
              <a:buChar char="v"/>
            </a:pPr>
            <a:r>
              <a:rPr lang="fa-IR" dirty="0" smtClean="0">
                <a:solidFill>
                  <a:srgbClr val="FFFF00"/>
                </a:solidFill>
                <a:cs typeface="B Mitra" pitchFamily="2" charset="-78"/>
              </a:rPr>
              <a:t>نظریه داروین</a:t>
            </a:r>
          </a:p>
          <a:p>
            <a:pPr>
              <a:buFont typeface="Wingdings" pitchFamily="2" charset="2"/>
              <a:buChar char="v"/>
            </a:pPr>
            <a:r>
              <a:rPr lang="fa-IR" dirty="0" smtClean="0">
                <a:solidFill>
                  <a:srgbClr val="FFFF00"/>
                </a:solidFill>
                <a:cs typeface="B Mitra" pitchFamily="2" charset="-78"/>
              </a:rPr>
              <a:t>آثار جورج جان رومانس</a:t>
            </a:r>
          </a:p>
          <a:p>
            <a:pPr>
              <a:buFont typeface="Wingdings" pitchFamily="2" charset="2"/>
              <a:buChar char="v"/>
            </a:pPr>
            <a:r>
              <a:rPr lang="fa-IR" dirty="0" smtClean="0">
                <a:solidFill>
                  <a:srgbClr val="FFFF00"/>
                </a:solidFill>
                <a:cs typeface="B Mitra" pitchFamily="2" charset="-78"/>
              </a:rPr>
              <a:t>قانون مورگان</a:t>
            </a:r>
          </a:p>
          <a:p>
            <a:pPr>
              <a:buFont typeface="Wingdings" pitchFamily="2" charset="2"/>
              <a:buChar char="v"/>
            </a:pPr>
            <a:r>
              <a:rPr lang="fa-IR" dirty="0" smtClean="0">
                <a:solidFill>
                  <a:srgbClr val="FFFF00"/>
                </a:solidFill>
                <a:cs typeface="B Mitra" pitchFamily="2" charset="-78"/>
              </a:rPr>
              <a:t>پژوهش های مارگارت فلوی واشبورن</a:t>
            </a:r>
            <a:endParaRPr lang="en-US" dirty="0">
              <a:solidFill>
                <a:srgbClr val="FFFF00"/>
              </a:solidFill>
              <a:cs typeface="B Mitra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EC1B8-4CCE-4D65-AF2C-9F6079C8989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9" y="5926842"/>
            <a:ext cx="87487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806450" y="1862138"/>
            <a:ext cx="752633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963D00"/>
              </a:buClr>
              <a:tabLst>
                <a:tab pos="4460875" algn="l"/>
              </a:tabLst>
            </a:pPr>
            <a:r>
              <a:rPr lang="fa-I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B Mitra" pitchFamily="2" charset="-78"/>
              </a:rPr>
              <a:t>مفاهیم نظری عمده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B Mitra" pitchFamily="2" charset="-78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gray">
          <a:xfrm>
            <a:off x="1114425" y="3228975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FFFFFF"/>
                </a:solidFill>
                <a:cs typeface="Arial" charset="0"/>
              </a:rPr>
              <a:t>80%</a:t>
            </a:r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gray">
          <a:xfrm>
            <a:off x="2643188" y="4405313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30%</a:t>
            </a:r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gray">
          <a:xfrm>
            <a:off x="73628" y="2970210"/>
            <a:ext cx="8715404" cy="673104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rtl="1"/>
            <a:r>
              <a:rPr lang="fa-IR" sz="3200" dirty="0">
                <a:solidFill>
                  <a:srgbClr val="000000"/>
                </a:solidFill>
                <a:cs typeface="B Mitra" pitchFamily="2" charset="-78"/>
              </a:rPr>
              <a:t> </a:t>
            </a:r>
            <a:r>
              <a:rPr lang="fa-IR" sz="3200" dirty="0" smtClean="0">
                <a:solidFill>
                  <a:srgbClr val="000000"/>
                </a:solidFill>
                <a:cs typeface="B Mitra" pitchFamily="2" charset="-78"/>
              </a:rPr>
              <a:t>    پیوند گرایی</a:t>
            </a:r>
            <a:endParaRPr lang="fa-IR" sz="3200" dirty="0">
              <a:solidFill>
                <a:srgbClr val="000000"/>
              </a:solidFill>
              <a:cs typeface="B Mitra" pitchFamily="2" charset="-78"/>
            </a:endParaRPr>
          </a:p>
        </p:txBody>
      </p:sp>
      <p:grpSp>
        <p:nvGrpSpPr>
          <p:cNvPr id="13338" name="Group 26"/>
          <p:cNvGrpSpPr>
            <a:grpSpLocks/>
          </p:cNvGrpSpPr>
          <p:nvPr/>
        </p:nvGrpSpPr>
        <p:grpSpPr bwMode="auto">
          <a:xfrm>
            <a:off x="8379731" y="2944622"/>
            <a:ext cx="642942" cy="714380"/>
            <a:chOff x="2959" y="1568"/>
            <a:chExt cx="454" cy="480"/>
          </a:xfrm>
        </p:grpSpPr>
        <p:grpSp>
          <p:nvGrpSpPr>
            <p:cNvPr id="13339" name="Group 27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0" name="Picture 28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1" name="Picture 29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42" name="Oval 30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hlink">
                      <a:alpha val="55000"/>
                    </a:schemeClr>
                  </a:gs>
                  <a:gs pos="100000">
                    <a:schemeClr val="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</p:grpSp>
        <p:pic>
          <p:nvPicPr>
            <p:cNvPr id="13343" name="Picture 31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45" name="AutoShape 33"/>
          <p:cNvSpPr>
            <a:spLocks noChangeArrowheads="1"/>
          </p:cNvSpPr>
          <p:nvPr/>
        </p:nvSpPr>
        <p:spPr bwMode="gray">
          <a:xfrm>
            <a:off x="63766" y="3709988"/>
            <a:ext cx="8735128" cy="719144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fa-IR" sz="3200" dirty="0" smtClean="0">
                <a:cs typeface="B Mitra" pitchFamily="2" charset="-78"/>
              </a:rPr>
              <a:t>     </a:t>
            </a:r>
            <a:r>
              <a:rPr lang="fa-IR" sz="3200" dirty="0" smtClean="0">
                <a:solidFill>
                  <a:srgbClr val="000000"/>
                </a:solidFill>
                <a:cs typeface="B Mitra" pitchFamily="2" charset="-78"/>
              </a:rPr>
              <a:t>گزینش </a:t>
            </a:r>
            <a:r>
              <a:rPr lang="fa-IR" sz="3200" dirty="0">
                <a:solidFill>
                  <a:srgbClr val="000000"/>
                </a:solidFill>
                <a:cs typeface="B Mitra" pitchFamily="2" charset="-78"/>
              </a:rPr>
              <a:t>و </a:t>
            </a:r>
            <a:r>
              <a:rPr lang="fa-IR" sz="3200" dirty="0" smtClean="0">
                <a:solidFill>
                  <a:srgbClr val="000000"/>
                </a:solidFill>
                <a:cs typeface="B Mitra" pitchFamily="2" charset="-78"/>
              </a:rPr>
              <a:t>پیوند</a:t>
            </a:r>
            <a:endParaRPr lang="fa-IR" sz="3200" dirty="0">
              <a:solidFill>
                <a:srgbClr val="000000"/>
              </a:solidFill>
              <a:cs typeface="B Mitra" pitchFamily="2" charset="-78"/>
            </a:endParaRPr>
          </a:p>
        </p:txBody>
      </p: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8393949" y="3659987"/>
            <a:ext cx="642909" cy="745326"/>
            <a:chOff x="2959" y="1568"/>
            <a:chExt cx="454" cy="480"/>
          </a:xfrm>
        </p:grpSpPr>
        <p:grpSp>
          <p:nvGrpSpPr>
            <p:cNvPr id="13347" name="Group 35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48" name="Picture 36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49" name="Picture 37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0" name="Oval 38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folHlink">
                      <a:alpha val="55000"/>
                    </a:schemeClr>
                  </a:gs>
                  <a:gs pos="100000">
                    <a:schemeClr val="folHlink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</p:grpSp>
        <p:pic>
          <p:nvPicPr>
            <p:cNvPr id="13351" name="Picture 39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53" name="AutoShape 41"/>
          <p:cNvSpPr>
            <a:spLocks noChangeArrowheads="1"/>
          </p:cNvSpPr>
          <p:nvPr/>
        </p:nvSpPr>
        <p:spPr bwMode="gray">
          <a:xfrm>
            <a:off x="73628" y="4511434"/>
            <a:ext cx="8715404" cy="642942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fa-IR" sz="3200" dirty="0" smtClean="0">
                <a:cs typeface="B Mitra" pitchFamily="2" charset="-78"/>
              </a:rPr>
              <a:t>    </a:t>
            </a:r>
            <a:r>
              <a:rPr lang="fa-IR" sz="3200" dirty="0" smtClean="0">
                <a:solidFill>
                  <a:srgbClr val="000000"/>
                </a:solidFill>
                <a:cs typeface="B Mitra" pitchFamily="2" charset="-78"/>
              </a:rPr>
              <a:t>یادگیری </a:t>
            </a:r>
            <a:r>
              <a:rPr lang="fa-IR" sz="3200" dirty="0">
                <a:solidFill>
                  <a:srgbClr val="000000"/>
                </a:solidFill>
                <a:cs typeface="B Mitra" pitchFamily="2" charset="-78"/>
              </a:rPr>
              <a:t>افزایشی است، نه بینشی</a:t>
            </a:r>
          </a:p>
        </p:txBody>
      </p:sp>
      <p:grpSp>
        <p:nvGrpSpPr>
          <p:cNvPr id="13354" name="Group 42"/>
          <p:cNvGrpSpPr>
            <a:grpSpLocks/>
          </p:cNvGrpSpPr>
          <p:nvPr/>
        </p:nvGrpSpPr>
        <p:grpSpPr bwMode="auto">
          <a:xfrm>
            <a:off x="8409984" y="4452831"/>
            <a:ext cx="642942" cy="695330"/>
            <a:chOff x="2959" y="1568"/>
            <a:chExt cx="454" cy="480"/>
          </a:xfrm>
        </p:grpSpPr>
        <p:grpSp>
          <p:nvGrpSpPr>
            <p:cNvPr id="13355" name="Group 43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56" name="Picture 44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57" name="Picture 45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58" name="Oval 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2">
                      <a:alpha val="55000"/>
                    </a:schemeClr>
                  </a:gs>
                  <a:gs pos="100000">
                    <a:schemeClr val="accent2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</p:grpSp>
        <p:pic>
          <p:nvPicPr>
            <p:cNvPr id="13359" name="Picture 47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1" name="AutoShape 49"/>
          <p:cNvSpPr>
            <a:spLocks noChangeArrowheads="1"/>
          </p:cNvSpPr>
          <p:nvPr/>
        </p:nvSpPr>
        <p:spPr bwMode="gray">
          <a:xfrm>
            <a:off x="102967" y="5222875"/>
            <a:ext cx="8643998" cy="635018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fa-IR" sz="3200" dirty="0" smtClean="0">
                <a:cs typeface="B Mitra" pitchFamily="2" charset="-78"/>
              </a:rPr>
              <a:t>   </a:t>
            </a:r>
            <a:r>
              <a:rPr lang="fa-IR" sz="3200" dirty="0">
                <a:solidFill>
                  <a:srgbClr val="000000"/>
                </a:solidFill>
                <a:cs typeface="B Mitra" pitchFamily="2" charset="-78"/>
              </a:rPr>
              <a:t>یادگیری با واسطه اندیشه ها صورت نمی پذیرد</a:t>
            </a:r>
          </a:p>
        </p:txBody>
      </p:sp>
      <p:grpSp>
        <p:nvGrpSpPr>
          <p:cNvPr id="13362" name="Group 50"/>
          <p:cNvGrpSpPr>
            <a:grpSpLocks/>
          </p:cNvGrpSpPr>
          <p:nvPr/>
        </p:nvGrpSpPr>
        <p:grpSpPr bwMode="auto">
          <a:xfrm>
            <a:off x="8455032" y="5143512"/>
            <a:ext cx="642942" cy="687405"/>
            <a:chOff x="2959" y="1568"/>
            <a:chExt cx="454" cy="480"/>
          </a:xfrm>
        </p:grpSpPr>
        <p:grpSp>
          <p:nvGrpSpPr>
            <p:cNvPr id="13363" name="Group 51"/>
            <p:cNvGrpSpPr>
              <a:grpSpLocks/>
            </p:cNvGrpSpPr>
            <p:nvPr/>
          </p:nvGrpSpPr>
          <p:grpSpPr bwMode="auto">
            <a:xfrm>
              <a:off x="2959" y="1568"/>
              <a:ext cx="454" cy="480"/>
              <a:chOff x="192" y="1917"/>
              <a:chExt cx="1042" cy="1102"/>
            </a:xfrm>
          </p:grpSpPr>
          <p:pic>
            <p:nvPicPr>
              <p:cNvPr id="13364" name="Picture 52" descr="light_shadow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</p:spPr>
          </p:pic>
          <p:pic>
            <p:nvPicPr>
              <p:cNvPr id="13365" name="Picture 53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</p:spPr>
          </p:pic>
          <p:sp>
            <p:nvSpPr>
              <p:cNvPr id="13366" name="Oval 54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  <a:gs pos="50000">
                    <a:schemeClr val="accent1">
                      <a:alpha val="55000"/>
                    </a:schemeClr>
                  </a:gs>
                  <a:gs pos="100000">
                    <a:schemeClr val="accent1">
                      <a:gamma/>
                      <a:shade val="36078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a-IR"/>
              </a:p>
            </p:txBody>
          </p:sp>
        </p:grpSp>
        <p:pic>
          <p:nvPicPr>
            <p:cNvPr id="13367" name="Picture 55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3004" y="1572"/>
              <a:ext cx="359" cy="157"/>
            </a:xfrm>
            <a:prstGeom prst="rect">
              <a:avLst/>
            </a:prstGeom>
            <a:noFill/>
          </p:spPr>
        </p:pic>
      </p:grpSp>
      <p:sp>
        <p:nvSpPr>
          <p:cNvPr id="13369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Thorndike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817" y="5883979"/>
            <a:ext cx="6397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6728" y="5987672"/>
            <a:ext cx="502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dirty="0">
                <a:solidFill>
                  <a:srgbClr val="000000"/>
                </a:solidFill>
                <a:cs typeface="B Mitra" pitchFamily="2" charset="-78"/>
              </a:rPr>
              <a:t>همه پستانداران یکسان یاد می گیرند</a:t>
            </a:r>
            <a:endParaRPr lang="en-US" sz="3200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37" grpId="0" animBg="1"/>
      <p:bldP spid="13345" grpId="0" animBg="1"/>
      <p:bldP spid="13353" grpId="0" animBg="1"/>
      <p:bldP spid="13361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Thorndike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B Mitra" pitchFamily="2" charset="-78"/>
              </a:rPr>
              <a:t>پیوند گرایی</a:t>
            </a:r>
            <a:r>
              <a:rPr lang="en-US" sz="24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a-IR" sz="2400" dirty="0" smtClean="0">
                <a:solidFill>
                  <a:srgbClr val="00B0F0"/>
                </a:solidFill>
                <a:latin typeface="Calibri" pitchFamily="34" charset="0"/>
              </a:rPr>
              <a:t>(</a:t>
            </a:r>
            <a:r>
              <a:rPr lang="en-US" sz="2400" dirty="0">
                <a:solidFill>
                  <a:srgbClr val="00B0F0"/>
                </a:solidFill>
                <a:latin typeface="Calibri" pitchFamily="34" charset="0"/>
              </a:rPr>
              <a:t>Connectionism</a:t>
            </a:r>
            <a:r>
              <a:rPr lang="fa-IR" sz="2400" dirty="0" smtClean="0">
                <a:solidFill>
                  <a:srgbClr val="00B0F0"/>
                </a:solidFill>
                <a:latin typeface="Calibri" pitchFamily="34" charset="0"/>
              </a:rPr>
              <a:t>)</a:t>
            </a:r>
            <a:r>
              <a:rPr lang="en-US" sz="24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fa-IR" sz="2400" dirty="0" smtClean="0">
                <a:solidFill>
                  <a:srgbClr val="00B0F0"/>
                </a:solidFill>
                <a:latin typeface="Calibri" pitchFamily="34" charset="0"/>
              </a:rPr>
              <a:t> </a:t>
            </a:r>
            <a:endParaRPr lang="fa-IR" sz="2400" dirty="0">
              <a:solidFill>
                <a:srgbClr val="00B0F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fa-IR" dirty="0" smtClean="0"/>
          </a:p>
          <a:p>
            <a:pPr marL="0" indent="0">
              <a:buNone/>
            </a:pPr>
            <a:r>
              <a:rPr lang="fa-IR" dirty="0">
                <a:cs typeface="B Mitra" pitchFamily="2" charset="-78"/>
              </a:rPr>
              <a:t>ثرندایک تداعی بین تاثرات حسی و تکانه های عمل را اتصال </a:t>
            </a:r>
            <a:r>
              <a:rPr lang="fa-IR" dirty="0" smtClean="0">
                <a:cs typeface="B Mitra" pitchFamily="2" charset="-78"/>
              </a:rPr>
              <a:t>یا </a:t>
            </a:r>
            <a:r>
              <a:rPr lang="fa-IR" dirty="0">
                <a:cs typeface="B Mitra" pitchFamily="2" charset="-78"/>
              </a:rPr>
              <a:t>پیوند نامید</a:t>
            </a:r>
            <a:r>
              <a:rPr lang="fa-IR" dirty="0" smtClean="0">
                <a:cs typeface="B Mitra" pitchFamily="2" charset="-78"/>
              </a:rPr>
              <a:t>.</a:t>
            </a:r>
            <a:endParaRPr lang="en-US" dirty="0" smtClean="0">
              <a:cs typeface="B Mitra" pitchFamily="2" charset="-78"/>
            </a:endParaRPr>
          </a:p>
          <a:p>
            <a:pPr marL="0" indent="0">
              <a:buNone/>
            </a:pPr>
            <a:r>
              <a:rPr lang="fa-IR" dirty="0" smtClean="0">
                <a:cs typeface="B Mitra" pitchFamily="2" charset="-78"/>
              </a:rPr>
              <a:t>پیوند: رابطه عصبی بین محرک (</a:t>
            </a:r>
            <a:r>
              <a:rPr lang="en-US" dirty="0" smtClean="0">
                <a:cs typeface="B Mitra" pitchFamily="2" charset="-78"/>
              </a:rPr>
              <a:t>S</a:t>
            </a:r>
            <a:r>
              <a:rPr lang="fa-IR" dirty="0" smtClean="0">
                <a:cs typeface="B Mitra" pitchFamily="2" charset="-78"/>
              </a:rPr>
              <a:t>) و پاسخ(</a:t>
            </a:r>
            <a:r>
              <a:rPr lang="en-US" dirty="0" smtClean="0">
                <a:cs typeface="B Mitra" pitchFamily="2" charset="-78"/>
              </a:rPr>
              <a:t>R</a:t>
            </a:r>
            <a:r>
              <a:rPr lang="fa-IR" dirty="0" smtClean="0">
                <a:cs typeface="B Mitra" pitchFamily="2" charset="-78"/>
              </a:rPr>
              <a:t>)</a:t>
            </a:r>
            <a:endParaRPr lang="fa-IR" dirty="0">
              <a:cs typeface="B Mitra" pitchFamily="2" charset="-78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590F7-8FB1-4652-AFFC-2A98F272C24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9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Thorndike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7194" y="1340768"/>
            <a:ext cx="730377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fa-IR" sz="3200" b="1" dirty="0" smtClean="0">
                <a:solidFill>
                  <a:srgbClr val="FF0000"/>
                </a:solidFill>
                <a:cs typeface="B Mitra" pitchFamily="2" charset="-78"/>
              </a:rPr>
              <a:t>گزینش و پیوند</a:t>
            </a:r>
            <a:endParaRPr lang="fa-IR" sz="3200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5856" y="1402322"/>
            <a:ext cx="3198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alibri" pitchFamily="34" charset="0"/>
              </a:rPr>
              <a:t>(trial and error learning)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3967059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03" y="2870808"/>
            <a:ext cx="3478510" cy="284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78AD-CDFB-43EB-9A9D-98AC50D7552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itchFamily="34" charset="0"/>
              </a:rPr>
              <a:t>Thorndike</a:t>
            </a:r>
          </a:p>
        </p:txBody>
      </p:sp>
      <p:grpSp>
        <p:nvGrpSpPr>
          <p:cNvPr id="23559" name="Group 7"/>
          <p:cNvGrpSpPr>
            <a:grpSpLocks/>
          </p:cNvGrpSpPr>
          <p:nvPr/>
        </p:nvGrpSpPr>
        <p:grpSpPr bwMode="auto">
          <a:xfrm>
            <a:off x="3848100" y="2379663"/>
            <a:ext cx="1289050" cy="1317625"/>
            <a:chOff x="1851" y="624"/>
            <a:chExt cx="812" cy="830"/>
          </a:xfrm>
        </p:grpSpPr>
        <p:sp>
          <p:nvSpPr>
            <p:cNvPr id="23560" name="Oval 8"/>
            <p:cNvSpPr>
              <a:spLocks noChangeArrowheads="1"/>
            </p:cNvSpPr>
            <p:nvPr/>
          </p:nvSpPr>
          <p:spPr bwMode="gray">
            <a:xfrm>
              <a:off x="1851" y="652"/>
              <a:ext cx="812" cy="802"/>
            </a:xfrm>
            <a:prstGeom prst="ellipse">
              <a:avLst/>
            </a:prstGeom>
            <a:solidFill>
              <a:schemeClr val="accent1"/>
            </a:solidFill>
            <a:ln w="63500" algn="ctr">
              <a:solidFill>
                <a:srgbClr val="DDDDDD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a-IR">
                <a:solidFill>
                  <a:srgbClr val="B2B9AF"/>
                </a:solidFill>
                <a:cs typeface="Arial" charset="0"/>
              </a:endParaRPr>
            </a:p>
          </p:txBody>
        </p:sp>
        <p:pic>
          <p:nvPicPr>
            <p:cNvPr id="23561" name="Picture 9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</a:blip>
            <a:srcRect/>
            <a:stretch>
              <a:fillRect/>
            </a:stretch>
          </p:blipFill>
          <p:spPr bwMode="gray">
            <a:xfrm>
              <a:off x="1920" y="624"/>
              <a:ext cx="670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62" name="Rectangle 10"/>
          <p:cNvSpPr>
            <a:spLocks noChangeArrowheads="1"/>
          </p:cNvSpPr>
          <p:nvPr/>
        </p:nvSpPr>
        <p:spPr bwMode="gray">
          <a:xfrm>
            <a:off x="3841603" y="2892425"/>
            <a:ext cx="131157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a-IR" sz="2000" b="1" dirty="0" smtClean="0">
                <a:solidFill>
                  <a:srgbClr val="000000"/>
                </a:solidFill>
                <a:cs typeface="B Mitra" pitchFamily="2" charset="-78"/>
              </a:rPr>
              <a:t>قانون آمادگی</a:t>
            </a:r>
            <a:endParaRPr lang="en-US" sz="2000" b="1" dirty="0">
              <a:solidFill>
                <a:srgbClr val="000000"/>
              </a:solidFill>
              <a:cs typeface="B Mitra" pitchFamily="2" charset="-78"/>
            </a:endParaRPr>
          </a:p>
        </p:txBody>
      </p:sp>
      <p:grpSp>
        <p:nvGrpSpPr>
          <p:cNvPr id="23563" name="Group 11"/>
          <p:cNvGrpSpPr>
            <a:grpSpLocks/>
          </p:cNvGrpSpPr>
          <p:nvPr/>
        </p:nvGrpSpPr>
        <p:grpSpPr bwMode="auto">
          <a:xfrm>
            <a:off x="5300663" y="4641850"/>
            <a:ext cx="1289050" cy="1317625"/>
            <a:chOff x="1851" y="624"/>
            <a:chExt cx="812" cy="830"/>
          </a:xfrm>
        </p:grpSpPr>
        <p:sp>
          <p:nvSpPr>
            <p:cNvPr id="23564" name="Oval 12"/>
            <p:cNvSpPr>
              <a:spLocks noChangeArrowheads="1"/>
            </p:cNvSpPr>
            <p:nvPr/>
          </p:nvSpPr>
          <p:spPr bwMode="gray">
            <a:xfrm>
              <a:off x="1851" y="652"/>
              <a:ext cx="812" cy="802"/>
            </a:xfrm>
            <a:prstGeom prst="ellipse">
              <a:avLst/>
            </a:prstGeom>
            <a:solidFill>
              <a:schemeClr val="accent2"/>
            </a:solidFill>
            <a:ln w="63500" algn="ctr">
              <a:solidFill>
                <a:srgbClr val="DDDDDD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a-IR">
                <a:solidFill>
                  <a:srgbClr val="B2B9AF"/>
                </a:solidFill>
                <a:cs typeface="Arial" charset="0"/>
              </a:endParaRPr>
            </a:p>
          </p:txBody>
        </p:sp>
        <p:pic>
          <p:nvPicPr>
            <p:cNvPr id="23565" name="Picture 13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</a:blip>
            <a:srcRect/>
            <a:stretch>
              <a:fillRect/>
            </a:stretch>
          </p:blipFill>
          <p:spPr bwMode="gray">
            <a:xfrm>
              <a:off x="1920" y="624"/>
              <a:ext cx="670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66" name="Rectangle 14"/>
          <p:cNvSpPr>
            <a:spLocks noChangeArrowheads="1"/>
          </p:cNvSpPr>
          <p:nvPr/>
        </p:nvSpPr>
        <p:spPr bwMode="gray">
          <a:xfrm>
            <a:off x="5470494" y="5154613"/>
            <a:ext cx="95891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a-IR" sz="2000" b="1" dirty="0" smtClean="0">
                <a:solidFill>
                  <a:srgbClr val="000000"/>
                </a:solidFill>
                <a:cs typeface="B Mitra" pitchFamily="2" charset="-78"/>
              </a:rPr>
              <a:t>قانون اثر</a:t>
            </a:r>
            <a:endParaRPr lang="en-US" sz="2000" b="1" dirty="0">
              <a:solidFill>
                <a:srgbClr val="000000"/>
              </a:solidFill>
              <a:cs typeface="B Mitra" pitchFamily="2" charset="-78"/>
            </a:endParaRPr>
          </a:p>
        </p:txBody>
      </p: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2438400" y="4641850"/>
            <a:ext cx="1289050" cy="1317625"/>
            <a:chOff x="1851" y="624"/>
            <a:chExt cx="812" cy="830"/>
          </a:xfrm>
        </p:grpSpPr>
        <p:sp>
          <p:nvSpPr>
            <p:cNvPr id="23568" name="Oval 16"/>
            <p:cNvSpPr>
              <a:spLocks noChangeArrowheads="1"/>
            </p:cNvSpPr>
            <p:nvPr/>
          </p:nvSpPr>
          <p:spPr bwMode="gray">
            <a:xfrm>
              <a:off x="1851" y="652"/>
              <a:ext cx="812" cy="802"/>
            </a:xfrm>
            <a:prstGeom prst="ellipse">
              <a:avLst/>
            </a:prstGeom>
            <a:solidFill>
              <a:schemeClr val="hlink"/>
            </a:solidFill>
            <a:ln w="63500" algn="ctr">
              <a:solidFill>
                <a:srgbClr val="DDDDDD">
                  <a:alpha val="70195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fa-IR">
                <a:solidFill>
                  <a:srgbClr val="B2B9AF"/>
                </a:solidFill>
                <a:cs typeface="Arial" charset="0"/>
              </a:endParaRPr>
            </a:p>
          </p:txBody>
        </p:sp>
        <p:pic>
          <p:nvPicPr>
            <p:cNvPr id="23569" name="Picture 17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</a:blip>
            <a:srcRect/>
            <a:stretch>
              <a:fillRect/>
            </a:stretch>
          </p:blipFill>
          <p:spPr bwMode="gray">
            <a:xfrm>
              <a:off x="1920" y="624"/>
              <a:ext cx="670" cy="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70" name="Rectangle 18"/>
          <p:cNvSpPr>
            <a:spLocks noChangeArrowheads="1"/>
          </p:cNvSpPr>
          <p:nvPr/>
        </p:nvSpPr>
        <p:spPr bwMode="gray">
          <a:xfrm>
            <a:off x="2440188" y="5114102"/>
            <a:ext cx="127631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a-IR" sz="2000" b="1" dirty="0" smtClean="0">
                <a:solidFill>
                  <a:srgbClr val="000000"/>
                </a:solidFill>
                <a:cs typeface="B Mitra" pitchFamily="2" charset="-78"/>
              </a:rPr>
              <a:t>قانون تمرین</a:t>
            </a:r>
            <a:endParaRPr lang="en-US" sz="2000" b="1" dirty="0">
              <a:solidFill>
                <a:srgbClr val="000000"/>
              </a:solidFill>
              <a:cs typeface="B Mitra" pitchFamily="2" charset="-7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123728" y="1415851"/>
            <a:ext cx="5157936" cy="53918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4639" y="1308710"/>
            <a:ext cx="3688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dirty="0" smtClean="0">
                <a:solidFill>
                  <a:srgbClr val="FF0000"/>
                </a:solidFill>
                <a:cs typeface="B Mitra" pitchFamily="2" charset="-78"/>
              </a:rPr>
              <a:t>ثرندایک پیش از 1930</a:t>
            </a:r>
            <a:endParaRPr lang="en-US" sz="3600" dirty="0">
              <a:solidFill>
                <a:srgbClr val="FF0000"/>
              </a:solidFill>
              <a:cs typeface="B Mitra" pitchFamily="2" charset="-7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78532" y="2675173"/>
            <a:ext cx="3360043" cy="107560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938" y="2773958"/>
            <a:ext cx="3097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000" dirty="0" smtClean="0">
                <a:solidFill>
                  <a:srgbClr val="FFFF00"/>
                </a:solidFill>
                <a:cs typeface="B Mitra" pitchFamily="2" charset="-78"/>
              </a:rPr>
              <a:t>وقتی فرد آماده برای عمل است، انجام آن پاداش دهنده و عدم انجام عمل تنبیه کننده است.</a:t>
            </a:r>
            <a:endParaRPr lang="en-US" sz="2000" dirty="0">
              <a:solidFill>
                <a:srgbClr val="FFFF00"/>
              </a:solidFill>
              <a:cs typeface="B Mitra" pitchFamily="2" charset="-7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79512" y="5173662"/>
            <a:ext cx="2258888" cy="7036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866" y="5231557"/>
            <a:ext cx="223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rgbClr val="FFFF00"/>
                </a:solidFill>
              </a:rPr>
              <a:t>قانون کاربرد و عدم کاربرد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589713" y="5122236"/>
            <a:ext cx="2446783" cy="95570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3381" y="5154613"/>
            <a:ext cx="249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solidFill>
                  <a:srgbClr val="FFFF00"/>
                </a:solidFill>
              </a:rPr>
              <a:t>تاکید بر پیامدهای رفتار</a:t>
            </a:r>
          </a:p>
          <a:p>
            <a:pPr algn="r" rtl="1"/>
            <a:r>
              <a:rPr lang="fa-IR" dirty="0" smtClean="0">
                <a:solidFill>
                  <a:srgbClr val="FFFF00"/>
                </a:solidFill>
              </a:rPr>
              <a:t>یک توجیه کارکردی یادگیری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B65-4717-4723-AD04-2217B823F75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/>
      <p:bldP spid="4" grpId="0" animBg="1"/>
      <p:bldP spid="5" grpId="0"/>
      <p:bldP spid="6" grpId="0" animBg="1"/>
      <p:bldP spid="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593TGp_calligraphy_light">
  <a:themeElements>
    <a:clrScheme name="Default Design 3">
      <a:dk1>
        <a:srgbClr val="B2B9AF"/>
      </a:dk1>
      <a:lt1>
        <a:srgbClr val="D1D7C7"/>
      </a:lt1>
      <a:dk2>
        <a:srgbClr val="4F506D"/>
      </a:dk2>
      <a:lt2>
        <a:srgbClr val="333333"/>
      </a:lt2>
      <a:accent1>
        <a:srgbClr val="8C9484"/>
      </a:accent1>
      <a:accent2>
        <a:srgbClr val="A56F73"/>
      </a:accent2>
      <a:accent3>
        <a:srgbClr val="E5E8E0"/>
      </a:accent3>
      <a:accent4>
        <a:srgbClr val="979E95"/>
      </a:accent4>
      <a:accent5>
        <a:srgbClr val="C5C8C2"/>
      </a:accent5>
      <a:accent6>
        <a:srgbClr val="956468"/>
      </a:accent6>
      <a:hlink>
        <a:srgbClr val="6B7FAD"/>
      </a:hlink>
      <a:folHlink>
        <a:srgbClr val="A1836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BCB5AC"/>
        </a:dk1>
        <a:lt1>
          <a:srgbClr val="D9D3C5"/>
        </a:lt1>
        <a:dk2>
          <a:srgbClr val="537568"/>
        </a:dk2>
        <a:lt2>
          <a:srgbClr val="333333"/>
        </a:lt2>
        <a:accent1>
          <a:srgbClr val="9A9180"/>
        </a:accent1>
        <a:accent2>
          <a:srgbClr val="7573A1"/>
        </a:accent2>
        <a:accent3>
          <a:srgbClr val="E9E6DF"/>
        </a:accent3>
        <a:accent4>
          <a:srgbClr val="A09A92"/>
        </a:accent4>
        <a:accent5>
          <a:srgbClr val="CAC7C0"/>
        </a:accent5>
        <a:accent6>
          <a:srgbClr val="696891"/>
        </a:accent6>
        <a:hlink>
          <a:srgbClr val="AD6B83"/>
        </a:hlink>
        <a:folHlink>
          <a:srgbClr val="699F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ACB4BC"/>
        </a:dk1>
        <a:lt1>
          <a:srgbClr val="C5CFD9"/>
        </a:lt1>
        <a:dk2>
          <a:srgbClr val="674553"/>
        </a:dk2>
        <a:lt2>
          <a:srgbClr val="333333"/>
        </a:lt2>
        <a:accent1>
          <a:srgbClr val="778EA1"/>
        </a:accent1>
        <a:accent2>
          <a:srgbClr val="A68A6E"/>
        </a:accent2>
        <a:accent3>
          <a:srgbClr val="DFE4E9"/>
        </a:accent3>
        <a:accent4>
          <a:srgbClr val="9299A0"/>
        </a:accent4>
        <a:accent5>
          <a:srgbClr val="BDC6CD"/>
        </a:accent5>
        <a:accent6>
          <a:srgbClr val="967D63"/>
        </a:accent6>
        <a:hlink>
          <a:srgbClr val="6AAE92"/>
        </a:hlink>
        <a:folHlink>
          <a:srgbClr val="AE7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B2B9AF"/>
        </a:dk1>
        <a:lt1>
          <a:srgbClr val="D1D7C7"/>
        </a:lt1>
        <a:dk2>
          <a:srgbClr val="4F506D"/>
        </a:dk2>
        <a:lt2>
          <a:srgbClr val="333333"/>
        </a:lt2>
        <a:accent1>
          <a:srgbClr val="8C9484"/>
        </a:accent1>
        <a:accent2>
          <a:srgbClr val="A56F73"/>
        </a:accent2>
        <a:accent3>
          <a:srgbClr val="E5E8E0"/>
        </a:accent3>
        <a:accent4>
          <a:srgbClr val="979E95"/>
        </a:accent4>
        <a:accent5>
          <a:srgbClr val="C5C8C2"/>
        </a:accent5>
        <a:accent6>
          <a:srgbClr val="956468"/>
        </a:accent6>
        <a:hlink>
          <a:srgbClr val="6B7FAD"/>
        </a:hlink>
        <a:folHlink>
          <a:srgbClr val="A183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593TGp_calligraphy_light</Template>
  <TotalTime>5123</TotalTime>
  <Words>2192</Words>
  <Application>Microsoft Office PowerPoint</Application>
  <PresentationFormat>On-screen Show (4:3)</PresentationFormat>
  <Paragraphs>418</Paragraphs>
  <Slides>45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593TGp_calligraphy_light</vt:lpstr>
      <vt:lpstr>Office Theme</vt:lpstr>
      <vt:lpstr>بنام خدا</vt:lpstr>
      <vt:lpstr>دانشگاه فنی دختران</vt:lpstr>
      <vt:lpstr>Behavioral Learning</vt:lpstr>
      <vt:lpstr>Thorndike</vt:lpstr>
      <vt:lpstr>Thorndike</vt:lpstr>
      <vt:lpstr>Thorndike</vt:lpstr>
      <vt:lpstr>Thorndike</vt:lpstr>
      <vt:lpstr>Thorndike</vt:lpstr>
      <vt:lpstr>Thorndike</vt:lpstr>
      <vt:lpstr>Thorndike</vt:lpstr>
      <vt:lpstr>PowerPoint Presentation</vt:lpstr>
      <vt:lpstr>Thorndike  </vt:lpstr>
      <vt:lpstr>Thorndike</vt:lpstr>
      <vt:lpstr>Thorndike</vt:lpstr>
      <vt:lpstr>Thorndike</vt:lpstr>
      <vt:lpstr>PowerPoint Presentation</vt:lpstr>
      <vt:lpstr>Skinner</vt:lpstr>
      <vt:lpstr>Skinner</vt:lpstr>
      <vt:lpstr>Skinner</vt:lpstr>
      <vt:lpstr>Skinner</vt:lpstr>
      <vt:lpstr>Skinner</vt:lpstr>
      <vt:lpstr>Skinner</vt:lpstr>
      <vt:lpstr>Skinner</vt:lpstr>
      <vt:lpstr>Skinner</vt:lpstr>
      <vt:lpstr>PowerPoint Presentation</vt:lpstr>
      <vt:lpstr>Skinner</vt:lpstr>
      <vt:lpstr>Skinner</vt:lpstr>
      <vt:lpstr>Skinner</vt:lpstr>
      <vt:lpstr>Skinner</vt:lpstr>
      <vt:lpstr>Skinner</vt:lpstr>
      <vt:lpstr>Skinner</vt:lpstr>
      <vt:lpstr>Skinner</vt:lpstr>
      <vt:lpstr>PowerPoint Presentation</vt:lpstr>
      <vt:lpstr>Pavlov</vt:lpstr>
      <vt:lpstr>Pavlov</vt:lpstr>
      <vt:lpstr>Pavlov</vt:lpstr>
      <vt:lpstr>Pavlov</vt:lpstr>
      <vt:lpstr>Pavlov</vt:lpstr>
      <vt:lpstr>Pavlov</vt:lpstr>
      <vt:lpstr>Pavlov</vt:lpstr>
      <vt:lpstr>Pavlov</vt:lpstr>
      <vt:lpstr>Pavlov</vt:lpstr>
      <vt:lpstr>Pavlov</vt:lpstr>
      <vt:lpstr>Pavlov</vt:lpstr>
      <vt:lpstr>سپاس از حسن توجه تان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MRS</dc:creator>
  <cp:lastModifiedBy>hamed</cp:lastModifiedBy>
  <cp:revision>338</cp:revision>
  <dcterms:created xsi:type="dcterms:W3CDTF">2012-10-03T13:34:56Z</dcterms:created>
  <dcterms:modified xsi:type="dcterms:W3CDTF">2020-03-24T07:41:11Z</dcterms:modified>
</cp:coreProperties>
</file>