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sz="3600" dirty="0" smtClean="0">
                <a:solidFill>
                  <a:srgbClr val="FF0000"/>
                </a:solidFill>
              </a:rPr>
              <a:t>به نام خدا</a:t>
            </a:r>
            <a:br>
              <a:rPr lang="fa-IR" sz="3600" dirty="0" smtClean="0">
                <a:solidFill>
                  <a:srgbClr val="FF0000"/>
                </a:solidFill>
              </a:rPr>
            </a:br>
            <a:endParaRPr lang="en-US" sz="3600" dirty="0">
              <a:solidFill>
                <a:srgbClr val="FF0000"/>
              </a:solidFill>
            </a:endParaRPr>
          </a:p>
        </p:txBody>
      </p:sp>
      <p:sp>
        <p:nvSpPr>
          <p:cNvPr id="3" name="Subtitle 2"/>
          <p:cNvSpPr>
            <a:spLocks noGrp="1"/>
          </p:cNvSpPr>
          <p:nvPr>
            <p:ph type="subTitle" idx="1"/>
          </p:nvPr>
        </p:nvSpPr>
        <p:spPr/>
        <p:txBody>
          <a:bodyPr>
            <a:normAutofit/>
          </a:bodyPr>
          <a:lstStyle/>
          <a:p>
            <a:r>
              <a:rPr lang="fa-IR" sz="2400" dirty="0" smtClean="0">
                <a:solidFill>
                  <a:srgbClr val="0070C0"/>
                </a:solidFill>
              </a:rPr>
              <a:t>جلسه اول و دوم و سوم درس حسابداری مالیاتی</a:t>
            </a:r>
            <a:endParaRPr lang="en-US" sz="2400" dirty="0">
              <a:solidFill>
                <a:srgbClr val="0070C0"/>
              </a:solidFill>
            </a:endParaRPr>
          </a:p>
        </p:txBody>
      </p:sp>
      <p:pic>
        <p:nvPicPr>
          <p:cNvPr id="5"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85735" y="1888036"/>
            <a:ext cx="609600" cy="609600"/>
          </a:xfrm>
          <a:prstGeom prst="rect">
            <a:avLst/>
          </a:prstGeom>
        </p:spPr>
      </p:pic>
    </p:spTree>
    <p:extLst>
      <p:ext uri="{BB962C8B-B14F-4D97-AF65-F5344CB8AC3E}">
        <p14:creationId xmlns:p14="http://schemas.microsoft.com/office/powerpoint/2010/main" val="2313487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24"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599611"/>
          </a:xfrm>
        </p:spPr>
        <p:txBody>
          <a:bodyPr>
            <a:normAutofit/>
          </a:bodyPr>
          <a:lstStyle/>
          <a:p>
            <a:pPr algn="ctr"/>
            <a:r>
              <a:rPr lang="fa-IR" sz="6000" dirty="0" smtClean="0">
                <a:solidFill>
                  <a:srgbClr val="FF0000"/>
                </a:solidFill>
              </a:rPr>
              <a:t>پایان</a:t>
            </a:r>
            <a:br>
              <a:rPr lang="fa-IR" sz="6000" dirty="0" smtClean="0">
                <a:solidFill>
                  <a:srgbClr val="FF0000"/>
                </a:solidFill>
              </a:rPr>
            </a:br>
            <a:r>
              <a:rPr lang="fa-IR" sz="6000" dirty="0">
                <a:solidFill>
                  <a:srgbClr val="FF0000"/>
                </a:solidFill>
              </a:rPr>
              <a:t/>
            </a:r>
            <a:br>
              <a:rPr lang="fa-IR" sz="6000" dirty="0">
                <a:solidFill>
                  <a:srgbClr val="FF0000"/>
                </a:solidFill>
              </a:rPr>
            </a:br>
            <a:r>
              <a:rPr lang="fa-IR" sz="6000" dirty="0" smtClean="0">
                <a:solidFill>
                  <a:srgbClr val="FF0000"/>
                </a:solidFill>
              </a:rPr>
              <a:t/>
            </a:r>
            <a:br>
              <a:rPr lang="fa-IR" sz="6000" dirty="0" smtClean="0">
                <a:solidFill>
                  <a:srgbClr val="FF0000"/>
                </a:solidFill>
              </a:rPr>
            </a:br>
            <a:r>
              <a:rPr lang="fa-IR" sz="2000" dirty="0" smtClean="0">
                <a:solidFill>
                  <a:schemeClr val="tx1"/>
                </a:solidFill>
              </a:rPr>
              <a:t>                                </a:t>
            </a:r>
            <a:br>
              <a:rPr lang="fa-IR" sz="2000" dirty="0" smtClean="0">
                <a:solidFill>
                  <a:schemeClr val="tx1"/>
                </a:solidFill>
              </a:rPr>
            </a:br>
            <a:r>
              <a:rPr lang="fa-IR" sz="2000" dirty="0">
                <a:solidFill>
                  <a:schemeClr val="tx1"/>
                </a:solidFill>
              </a:rPr>
              <a:t> </a:t>
            </a:r>
            <a:r>
              <a:rPr lang="fa-IR" sz="2000" dirty="0" smtClean="0">
                <a:solidFill>
                  <a:schemeClr val="tx1"/>
                </a:solidFill>
              </a:rPr>
              <a:t>                            </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                                                                                   چرخ انداز </a:t>
            </a:r>
            <a:endParaRPr lang="en-US" sz="2000" dirty="0">
              <a:solidFill>
                <a:schemeClr val="tx1"/>
              </a:solidFill>
            </a:endParaRPr>
          </a:p>
        </p:txBody>
      </p:sp>
      <p:pic>
        <p:nvPicPr>
          <p:cNvPr id="4"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70868" y="2299063"/>
            <a:ext cx="609600" cy="564334"/>
          </a:xfrm>
          <a:prstGeom prst="rect">
            <a:avLst/>
          </a:prstGeom>
        </p:spPr>
      </p:pic>
    </p:spTree>
    <p:extLst>
      <p:ext uri="{BB962C8B-B14F-4D97-AF65-F5344CB8AC3E}">
        <p14:creationId xmlns:p14="http://schemas.microsoft.com/office/powerpoint/2010/main" val="17838283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599"/>
            <a:ext cx="8596668" cy="6026331"/>
          </a:xfrm>
        </p:spPr>
        <p:txBody>
          <a:bodyPr>
            <a:normAutofit/>
          </a:bodyPr>
          <a:lstStyle/>
          <a:p>
            <a:pPr algn="r"/>
            <a:r>
              <a:rPr lang="fa-IR" sz="1800" dirty="0" smtClean="0">
                <a:solidFill>
                  <a:schemeClr val="tx1"/>
                </a:solidFill>
              </a:rPr>
              <a:t>در ادامه بحث حسابداری مالیاتی ابتدا به موضوع جرائم مالیاتی می پردازیم.</a:t>
            </a:r>
            <a:br>
              <a:rPr lang="fa-IR" sz="1800" dirty="0" smtClean="0">
                <a:solidFill>
                  <a:schemeClr val="tx1"/>
                </a:solidFill>
              </a:rPr>
            </a:br>
            <a:r>
              <a:rPr lang="fa-IR" sz="1800" dirty="0">
                <a:solidFill>
                  <a:schemeClr val="tx1"/>
                </a:solidFill>
              </a:rPr>
              <a:t/>
            </a:r>
            <a:br>
              <a:rPr lang="fa-IR" sz="1800" dirty="0">
                <a:solidFill>
                  <a:schemeClr val="tx1"/>
                </a:solidFill>
              </a:rPr>
            </a:br>
            <a:r>
              <a:rPr lang="fa-IR" sz="1800" dirty="0" smtClean="0">
                <a:solidFill>
                  <a:srgbClr val="FF0000"/>
                </a:solidFill>
              </a:rPr>
              <a:t>اشخاص مشمول جرم و جرائم مالیاتی:</a:t>
            </a:r>
            <a:r>
              <a:rPr lang="fa-IR" sz="1800" dirty="0" smtClean="0">
                <a:solidFill>
                  <a:schemeClr val="tx1"/>
                </a:solidFill>
              </a:rPr>
              <a:t/>
            </a:r>
            <a:br>
              <a:rPr lang="fa-IR" sz="1800" dirty="0" smtClean="0">
                <a:solidFill>
                  <a:schemeClr val="tx1"/>
                </a:solidFill>
              </a:rPr>
            </a:br>
            <a:r>
              <a:rPr lang="fa-IR" sz="1800" dirty="0" smtClean="0">
                <a:solidFill>
                  <a:schemeClr val="tx1"/>
                </a:solidFill>
              </a:rPr>
              <a:t/>
            </a:r>
            <a:br>
              <a:rPr lang="fa-IR" sz="1800" dirty="0" smtClean="0">
                <a:solidFill>
                  <a:schemeClr val="tx1"/>
                </a:solidFill>
              </a:rPr>
            </a:br>
            <a:r>
              <a:rPr lang="fa-IR" sz="1800" dirty="0" smtClean="0">
                <a:solidFill>
                  <a:schemeClr val="tx1"/>
                </a:solidFill>
              </a:rPr>
              <a:t>1- مدیر عامل</a:t>
            </a:r>
            <a:br>
              <a:rPr lang="fa-IR" sz="1800" dirty="0" smtClean="0">
                <a:solidFill>
                  <a:schemeClr val="tx1"/>
                </a:solidFill>
              </a:rPr>
            </a:br>
            <a:r>
              <a:rPr lang="fa-IR" sz="1800" dirty="0">
                <a:solidFill>
                  <a:schemeClr val="tx1"/>
                </a:solidFill>
              </a:rPr>
              <a:t/>
            </a:r>
            <a:br>
              <a:rPr lang="fa-IR" sz="1800" dirty="0">
                <a:solidFill>
                  <a:schemeClr val="tx1"/>
                </a:solidFill>
              </a:rPr>
            </a:br>
            <a:r>
              <a:rPr lang="fa-IR" sz="1800" dirty="0" smtClean="0">
                <a:solidFill>
                  <a:schemeClr val="tx1"/>
                </a:solidFill>
              </a:rPr>
              <a:t>2- اعضای هیئت مدیره</a:t>
            </a:r>
            <a:br>
              <a:rPr lang="fa-IR" sz="1800" dirty="0" smtClean="0">
                <a:solidFill>
                  <a:schemeClr val="tx1"/>
                </a:solidFill>
              </a:rPr>
            </a:br>
            <a:r>
              <a:rPr lang="fa-IR" sz="1800" dirty="0">
                <a:solidFill>
                  <a:schemeClr val="tx1"/>
                </a:solidFill>
              </a:rPr>
              <a:t/>
            </a:r>
            <a:br>
              <a:rPr lang="fa-IR" sz="1800" dirty="0">
                <a:solidFill>
                  <a:schemeClr val="tx1"/>
                </a:solidFill>
              </a:rPr>
            </a:br>
            <a:r>
              <a:rPr lang="fa-IR" sz="1800" dirty="0" smtClean="0">
                <a:solidFill>
                  <a:schemeClr val="tx1"/>
                </a:solidFill>
              </a:rPr>
              <a:t>3- حسابداران</a:t>
            </a:r>
            <a:br>
              <a:rPr lang="fa-IR" sz="1800" dirty="0" smtClean="0">
                <a:solidFill>
                  <a:schemeClr val="tx1"/>
                </a:solidFill>
              </a:rPr>
            </a:br>
            <a:r>
              <a:rPr lang="fa-IR" sz="1800" dirty="0">
                <a:solidFill>
                  <a:schemeClr val="tx1"/>
                </a:solidFill>
              </a:rPr>
              <a:t/>
            </a:r>
            <a:br>
              <a:rPr lang="fa-IR" sz="1800" dirty="0">
                <a:solidFill>
                  <a:schemeClr val="tx1"/>
                </a:solidFill>
              </a:rPr>
            </a:br>
            <a:r>
              <a:rPr lang="fa-IR" sz="1800" dirty="0" smtClean="0">
                <a:solidFill>
                  <a:schemeClr val="tx1"/>
                </a:solidFill>
              </a:rPr>
              <a:t>4- حسابرسان</a:t>
            </a:r>
            <a:br>
              <a:rPr lang="fa-IR" sz="1800" dirty="0" smtClean="0">
                <a:solidFill>
                  <a:schemeClr val="tx1"/>
                </a:solidFill>
              </a:rPr>
            </a:br>
            <a:r>
              <a:rPr lang="fa-IR" sz="1800" dirty="0">
                <a:solidFill>
                  <a:schemeClr val="tx1"/>
                </a:solidFill>
              </a:rPr>
              <a:t/>
            </a:r>
            <a:br>
              <a:rPr lang="fa-IR" sz="1800" dirty="0">
                <a:solidFill>
                  <a:schemeClr val="tx1"/>
                </a:solidFill>
              </a:rPr>
            </a:br>
            <a:r>
              <a:rPr lang="fa-IR" sz="1800" dirty="0" smtClean="0">
                <a:solidFill>
                  <a:schemeClr val="tx1"/>
                </a:solidFill>
              </a:rPr>
              <a:t>5- موسسه حسابرسی</a:t>
            </a:r>
            <a:br>
              <a:rPr lang="fa-IR" sz="1800" dirty="0" smtClean="0">
                <a:solidFill>
                  <a:schemeClr val="tx1"/>
                </a:solidFill>
              </a:rPr>
            </a:br>
            <a:r>
              <a:rPr lang="fa-IR" sz="1800" dirty="0">
                <a:solidFill>
                  <a:schemeClr val="tx1"/>
                </a:solidFill>
              </a:rPr>
              <a:t/>
            </a:r>
            <a:br>
              <a:rPr lang="fa-IR" sz="1800" dirty="0">
                <a:solidFill>
                  <a:schemeClr val="tx1"/>
                </a:solidFill>
              </a:rPr>
            </a:br>
            <a:r>
              <a:rPr lang="fa-IR" sz="1800" dirty="0" smtClean="0">
                <a:solidFill>
                  <a:schemeClr val="tx1"/>
                </a:solidFill>
              </a:rPr>
              <a:t>6- ماموران مالیاتی</a:t>
            </a:r>
            <a:br>
              <a:rPr lang="fa-IR" sz="1800" dirty="0" smtClean="0">
                <a:solidFill>
                  <a:schemeClr val="tx1"/>
                </a:solidFill>
              </a:rPr>
            </a:br>
            <a:r>
              <a:rPr lang="fa-IR" sz="1800" dirty="0">
                <a:solidFill>
                  <a:schemeClr val="tx1"/>
                </a:solidFill>
              </a:rPr>
              <a:t/>
            </a:r>
            <a:br>
              <a:rPr lang="fa-IR" sz="1800" dirty="0">
                <a:solidFill>
                  <a:schemeClr val="tx1"/>
                </a:solidFill>
              </a:rPr>
            </a:br>
            <a:r>
              <a:rPr lang="fa-IR" sz="1800" dirty="0" smtClean="0">
                <a:solidFill>
                  <a:schemeClr val="tx1"/>
                </a:solidFill>
              </a:rPr>
              <a:t>7- کارکنان بانکها</a:t>
            </a:r>
            <a:endParaRPr lang="en-US" sz="1800" dirty="0">
              <a:solidFill>
                <a:schemeClr val="tx1"/>
              </a:solidFill>
            </a:endParaRPr>
          </a:p>
        </p:txBody>
      </p:sp>
      <p:pic>
        <p:nvPicPr>
          <p:cNvPr id="3"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55134" y="2645683"/>
            <a:ext cx="609600" cy="609600"/>
          </a:xfrm>
          <a:prstGeom prst="rect">
            <a:avLst/>
          </a:prstGeom>
        </p:spPr>
      </p:pic>
    </p:spTree>
    <p:extLst>
      <p:ext uri="{BB962C8B-B14F-4D97-AF65-F5344CB8AC3E}">
        <p14:creationId xmlns:p14="http://schemas.microsoft.com/office/powerpoint/2010/main" val="23946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53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89353" y="227391"/>
            <a:ext cx="7766936" cy="1271830"/>
          </a:xfrm>
        </p:spPr>
        <p:txBody>
          <a:bodyPr/>
          <a:lstStyle/>
          <a:p>
            <a:pPr algn="ctr"/>
            <a:r>
              <a:rPr lang="fa-IR" sz="3600" dirty="0" smtClean="0">
                <a:solidFill>
                  <a:srgbClr val="FF0000"/>
                </a:solidFill>
              </a:rPr>
              <a:t>انواع ج</a:t>
            </a:r>
            <a:r>
              <a:rPr lang="fa-IR" sz="3600" dirty="0">
                <a:solidFill>
                  <a:srgbClr val="FF0000"/>
                </a:solidFill>
              </a:rPr>
              <a:t>ر</a:t>
            </a:r>
            <a:r>
              <a:rPr lang="fa-IR" sz="3600" dirty="0" smtClean="0">
                <a:solidFill>
                  <a:srgbClr val="FF0000"/>
                </a:solidFill>
              </a:rPr>
              <a:t>ائم مالیاتی</a:t>
            </a:r>
            <a:br>
              <a:rPr lang="fa-IR" sz="3600" dirty="0" smtClean="0">
                <a:solidFill>
                  <a:srgbClr val="FF0000"/>
                </a:solidFill>
              </a:rPr>
            </a:br>
            <a:endParaRPr lang="en-US" sz="3600" dirty="0">
              <a:solidFill>
                <a:srgbClr val="FF0000"/>
              </a:solidFill>
            </a:endParaRPr>
          </a:p>
        </p:txBody>
      </p:sp>
      <p:sp>
        <p:nvSpPr>
          <p:cNvPr id="6" name="Subtitle 5"/>
          <p:cNvSpPr>
            <a:spLocks noGrp="1"/>
          </p:cNvSpPr>
          <p:nvPr>
            <p:ph type="subTitle" idx="1"/>
          </p:nvPr>
        </p:nvSpPr>
        <p:spPr>
          <a:xfrm>
            <a:off x="801189" y="1499221"/>
            <a:ext cx="8638902" cy="5197670"/>
          </a:xfrm>
        </p:spPr>
        <p:txBody>
          <a:bodyPr/>
          <a:lstStyle/>
          <a:p>
            <a:r>
              <a:rPr lang="fa-IR" dirty="0" smtClean="0">
                <a:solidFill>
                  <a:schemeClr val="tx1"/>
                </a:solidFill>
              </a:rPr>
              <a:t>                                          1-دیر کرد پرداخت</a:t>
            </a:r>
            <a:endParaRPr lang="fa-IR" dirty="0">
              <a:solidFill>
                <a:schemeClr val="tx1"/>
              </a:solidFill>
            </a:endParaRPr>
          </a:p>
          <a:p>
            <a:r>
              <a:rPr lang="fa-IR" dirty="0" smtClean="0">
                <a:solidFill>
                  <a:schemeClr val="tx1"/>
                </a:solidFill>
              </a:rPr>
              <a:t>1-جریمه عدم پرداخت مالیات     2-کتمان درآمد</a:t>
            </a:r>
          </a:p>
          <a:p>
            <a:endParaRPr lang="fa-IR" dirty="0">
              <a:solidFill>
                <a:schemeClr val="tx1"/>
              </a:solidFill>
            </a:endParaRPr>
          </a:p>
          <a:p>
            <a:r>
              <a:rPr lang="fa-IR" dirty="0" smtClean="0">
                <a:solidFill>
                  <a:schemeClr val="tx1"/>
                </a:solidFill>
              </a:rPr>
              <a:t>                                          1-تسلیم اظهارنامه مالیاتی</a:t>
            </a:r>
          </a:p>
          <a:p>
            <a:r>
              <a:rPr lang="fa-IR" dirty="0" smtClean="0">
                <a:solidFill>
                  <a:schemeClr val="tx1"/>
                </a:solidFill>
              </a:rPr>
              <a:t>2-جریمه تکالیف قانونی خود      2-عدم ثبت معاملات فصلی موضوع ماده(169 ق م م )</a:t>
            </a:r>
          </a:p>
          <a:p>
            <a:endParaRPr lang="fa-IR" dirty="0">
              <a:solidFill>
                <a:schemeClr val="tx1"/>
              </a:solidFill>
            </a:endParaRPr>
          </a:p>
          <a:p>
            <a:endParaRPr lang="fa-IR" dirty="0" smtClean="0">
              <a:solidFill>
                <a:schemeClr val="tx1"/>
              </a:solidFill>
            </a:endParaRPr>
          </a:p>
          <a:p>
            <a:r>
              <a:rPr lang="fa-IR" dirty="0" smtClean="0">
                <a:solidFill>
                  <a:schemeClr val="tx1"/>
                </a:solidFill>
              </a:rPr>
              <a:t>                                                         1-فهرست حقوق</a:t>
            </a:r>
            <a:endParaRPr lang="fa-IR" dirty="0">
              <a:solidFill>
                <a:schemeClr val="tx1"/>
              </a:solidFill>
            </a:endParaRPr>
          </a:p>
          <a:p>
            <a:r>
              <a:rPr lang="fa-IR" dirty="0" smtClean="0">
                <a:solidFill>
                  <a:schemeClr val="tx1"/>
                </a:solidFill>
              </a:rPr>
              <a:t>3-جریمه و تکالیف قانونی اشخاص ثالث      2-فهرست تکلیفی</a:t>
            </a:r>
          </a:p>
        </p:txBody>
      </p:sp>
      <p:sp>
        <p:nvSpPr>
          <p:cNvPr id="2" name="Right Brace 1"/>
          <p:cNvSpPr/>
          <p:nvPr/>
        </p:nvSpPr>
        <p:spPr>
          <a:xfrm>
            <a:off x="6252753" y="1499221"/>
            <a:ext cx="348343" cy="8869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Brace 2"/>
          <p:cNvSpPr/>
          <p:nvPr/>
        </p:nvSpPr>
        <p:spPr>
          <a:xfrm>
            <a:off x="6283232" y="2766212"/>
            <a:ext cx="322217" cy="8878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p:cNvSpPr/>
          <p:nvPr/>
        </p:nvSpPr>
        <p:spPr>
          <a:xfrm>
            <a:off x="5138057" y="4319451"/>
            <a:ext cx="444137" cy="9405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84850" y="5604639"/>
            <a:ext cx="609600" cy="609600"/>
          </a:xfrm>
          <a:prstGeom prst="rect">
            <a:avLst/>
          </a:prstGeom>
        </p:spPr>
      </p:pic>
    </p:spTree>
    <p:extLst>
      <p:ext uri="{BB962C8B-B14F-4D97-AF65-F5344CB8AC3E}">
        <p14:creationId xmlns:p14="http://schemas.microsoft.com/office/powerpoint/2010/main" val="224212886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72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877" y="269964"/>
            <a:ext cx="8596668" cy="6348549"/>
          </a:xfrm>
        </p:spPr>
        <p:txBody>
          <a:bodyPr>
            <a:normAutofit/>
          </a:bodyPr>
          <a:lstStyle/>
          <a:p>
            <a:pPr algn="r"/>
            <a:r>
              <a:rPr lang="fa-IR" sz="1800" dirty="0" smtClean="0">
                <a:solidFill>
                  <a:schemeClr val="tx1"/>
                </a:solidFill>
              </a:rPr>
              <a:t>پس از اشاره کلی به جرائم مالیاتی،ابتدا </a:t>
            </a:r>
            <a:r>
              <a:rPr lang="fa-IR" sz="1800" smtClean="0">
                <a:solidFill>
                  <a:schemeClr val="tx1"/>
                </a:solidFill>
              </a:rPr>
              <a:t>به موضوع </a:t>
            </a:r>
            <a:r>
              <a:rPr lang="fa-IR" sz="1800" dirty="0" smtClean="0">
                <a:solidFill>
                  <a:schemeClr val="tx1"/>
                </a:solidFill>
              </a:rPr>
              <a:t>مالیات بر درآمد حقوق </a:t>
            </a:r>
            <a:r>
              <a:rPr lang="fa-IR" sz="1800" smtClean="0">
                <a:solidFill>
                  <a:schemeClr val="tx1"/>
                </a:solidFill>
              </a:rPr>
              <a:t>می پردازیم.سپس </a:t>
            </a:r>
            <a:r>
              <a:rPr lang="fa-IR" sz="1800" dirty="0" smtClean="0">
                <a:solidFill>
                  <a:schemeClr val="tx1"/>
                </a:solidFill>
              </a:rPr>
              <a:t>نحوه محاسبه میزان مالیات بر درآمد حقوق را به تفضیل توضیح خواهم داد.</a:t>
            </a:r>
            <a:br>
              <a:rPr lang="fa-IR" sz="1800" dirty="0" smtClean="0">
                <a:solidFill>
                  <a:schemeClr val="tx1"/>
                </a:solidFill>
              </a:rPr>
            </a:br>
            <a:r>
              <a:rPr lang="fa-IR" sz="1800" dirty="0" smtClean="0">
                <a:solidFill>
                  <a:schemeClr val="tx1"/>
                </a:solidFill>
              </a:rPr>
              <a:t>مالیات بر درآمد حقوق همان طور که در جزوه ارائه شده به شما دانشجویان آمده،بر اساس ماده(82 ق م م) درآمد شخص حقیقی در خدمت شخص دیگر اعم از حقیقی یا حقوقی در قبال تسلیم نیروی کار خود بابت اشتباه در ایران بر حسب مدت زمان کار انجام یافته به طور نقدی یا غیرنقدی تحصیل میکند،درآمد حقوق محسوب می شود.</a:t>
            </a:r>
            <a:br>
              <a:rPr lang="fa-IR" sz="1800" dirty="0" smtClean="0">
                <a:solidFill>
                  <a:schemeClr val="tx1"/>
                </a:solidFill>
              </a:rPr>
            </a:br>
            <a:r>
              <a:rPr lang="fa-IR" sz="1800" dirty="0" smtClean="0">
                <a:solidFill>
                  <a:schemeClr val="tx1"/>
                </a:solidFill>
              </a:rPr>
              <a:t>دانشجویان محترم لطف نمایید با توجه به حجم بالای مواد قانون مالیات های مستقیم ما در این گونه ارائه به صورت کلی به مواد قانونی مورد نیاز اشاره می نماییم و تبصره های ذیل مواد قانونی را نیز در جزوه ای که در اختیار شما گذاشته شده مطالعه نمایید.</a:t>
            </a:r>
            <a:br>
              <a:rPr lang="fa-IR" sz="1800" dirty="0" smtClean="0">
                <a:solidFill>
                  <a:schemeClr val="tx1"/>
                </a:solidFill>
              </a:rPr>
            </a:br>
            <a:r>
              <a:rPr lang="fa-IR" sz="1800" dirty="0" smtClean="0">
                <a:solidFill>
                  <a:schemeClr val="tx1"/>
                </a:solidFill>
              </a:rPr>
              <a:t>اما پس از اینکه متوجه شدیم که چه درآمدی،درآمد حقوق محسوب میشود،می پردازیم به نحوه محاسبه مالیات بر درآمد حقوق.</a:t>
            </a:r>
            <a:br>
              <a:rPr lang="fa-IR" sz="1800" dirty="0" smtClean="0">
                <a:solidFill>
                  <a:schemeClr val="tx1"/>
                </a:solidFill>
              </a:rPr>
            </a:br>
            <a:r>
              <a:rPr lang="fa-IR" sz="1800" dirty="0" smtClean="0">
                <a:solidFill>
                  <a:schemeClr val="tx1"/>
                </a:solidFill>
              </a:rPr>
              <a:t>بر اساس ماده(83 ق م م)که باز تکرار می نمایم در جزوه در دسترس شما نیز به آن  پرداخته ایم درآمد مشمول مالیات حقوق عبارت است از:(مقرری-مزد-حقوق) اصلی و مزایای مربوط به شغل اعم از مستمر و یا غیرمستمر قبل از وضع کسور و پس از کسر معافیت های مقرر در این قانون.</a:t>
            </a:r>
            <a:br>
              <a:rPr lang="fa-IR" sz="1800" dirty="0" smtClean="0">
                <a:solidFill>
                  <a:schemeClr val="tx1"/>
                </a:solidFill>
              </a:rPr>
            </a:br>
            <a:r>
              <a:rPr lang="fa-IR" sz="1800" dirty="0" smtClean="0">
                <a:solidFill>
                  <a:srgbClr val="FF0000"/>
                </a:solidFill>
              </a:rPr>
              <a:t>تبصره های ماده(83) را نیز کماکان از طریق جزوه مطالعه نمایید.</a:t>
            </a:r>
            <a:br>
              <a:rPr lang="fa-IR" sz="1800" dirty="0" smtClean="0">
                <a:solidFill>
                  <a:srgbClr val="FF0000"/>
                </a:solidFill>
              </a:rPr>
            </a:br>
            <a:r>
              <a:rPr lang="fa-IR" sz="1800" dirty="0" smtClean="0">
                <a:solidFill>
                  <a:schemeClr val="tx1"/>
                </a:solidFill>
              </a:rPr>
              <a:t>بر اساس ماده(84)میزان معافیت مالیات بر درآمد سالانه در </a:t>
            </a:r>
            <a:r>
              <a:rPr lang="fa-IR" sz="1800" dirty="0" smtClean="0">
                <a:solidFill>
                  <a:srgbClr val="FF0000"/>
                </a:solidFill>
              </a:rPr>
              <a:t>سال 1398</a:t>
            </a:r>
            <a:r>
              <a:rPr lang="fa-IR" sz="1800" dirty="0" smtClean="0">
                <a:solidFill>
                  <a:schemeClr val="tx1"/>
                </a:solidFill>
              </a:rPr>
              <a:t>=</a:t>
            </a:r>
            <a:r>
              <a:rPr lang="fa-IR" sz="1800" dirty="0" smtClean="0">
                <a:solidFill>
                  <a:srgbClr val="FF0000"/>
                </a:solidFill>
              </a:rPr>
              <a:t>330/000/000</a:t>
            </a:r>
            <a:r>
              <a:rPr lang="fa-IR" sz="1800" dirty="0" smtClean="0">
                <a:solidFill>
                  <a:schemeClr val="tx1"/>
                </a:solidFill>
              </a:rPr>
              <a:t> </a:t>
            </a:r>
            <a:r>
              <a:rPr lang="fa-IR" sz="1800" dirty="0" smtClean="0">
                <a:solidFill>
                  <a:srgbClr val="FF0000"/>
                </a:solidFill>
              </a:rPr>
              <a:t>ریال</a:t>
            </a:r>
            <a:r>
              <a:rPr lang="fa-IR" sz="1800" dirty="0" smtClean="0">
                <a:solidFill>
                  <a:schemeClr val="tx1"/>
                </a:solidFill>
              </a:rPr>
              <a:t> می باشد.</a:t>
            </a:r>
            <a:br>
              <a:rPr lang="fa-IR" sz="1800" dirty="0" smtClean="0">
                <a:solidFill>
                  <a:schemeClr val="tx1"/>
                </a:solidFill>
              </a:rPr>
            </a:br>
            <a:endParaRPr lang="en-US" sz="1800" dirty="0">
              <a:solidFill>
                <a:schemeClr val="tx1"/>
              </a:solidFill>
            </a:endParaRPr>
          </a:p>
        </p:txBody>
      </p:sp>
      <p:pic>
        <p:nvPicPr>
          <p:cNvPr id="3"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6071" y="5519510"/>
            <a:ext cx="609600" cy="609600"/>
          </a:xfrm>
          <a:prstGeom prst="rect">
            <a:avLst/>
          </a:prstGeom>
        </p:spPr>
      </p:pic>
    </p:spTree>
    <p:extLst>
      <p:ext uri="{BB962C8B-B14F-4D97-AF65-F5344CB8AC3E}">
        <p14:creationId xmlns:p14="http://schemas.microsoft.com/office/powerpoint/2010/main" val="17841160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61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35131"/>
            <a:ext cx="8788883" cy="6435635"/>
          </a:xfrm>
        </p:spPr>
        <p:txBody>
          <a:bodyPr>
            <a:normAutofit/>
          </a:bodyPr>
          <a:lstStyle/>
          <a:p>
            <a:pPr algn="r"/>
            <a:r>
              <a:rPr lang="fa-IR" sz="1800" dirty="0" smtClean="0">
                <a:solidFill>
                  <a:schemeClr val="tx1"/>
                </a:solidFill>
              </a:rPr>
              <a:t>نرخ مالیات بر کل درآمد کارکنان دولتی و غیردولتی اعم از حقوق و مزایای فوق العاده و کارانه مازاد بر معافیت مذکور تا </a:t>
            </a:r>
            <a:r>
              <a:rPr lang="fa-IR" sz="1800" dirty="0" smtClean="0">
                <a:solidFill>
                  <a:srgbClr val="FF0000"/>
                </a:solidFill>
              </a:rPr>
              <a:t>1/5</a:t>
            </a:r>
            <a:r>
              <a:rPr lang="fa-IR" sz="1800" dirty="0" smtClean="0">
                <a:solidFill>
                  <a:schemeClr val="tx1"/>
                </a:solidFill>
              </a:rPr>
              <a:t> برابر آن مشمول مالیات سالانه </a:t>
            </a:r>
            <a:r>
              <a:rPr lang="fa-IR" sz="1800" dirty="0" smtClean="0">
                <a:solidFill>
                  <a:srgbClr val="FF0000"/>
                </a:solidFill>
              </a:rPr>
              <a:t>(10%) </a:t>
            </a:r>
            <a:r>
              <a:rPr lang="fa-IR" sz="1800" dirty="0" smtClean="0">
                <a:solidFill>
                  <a:schemeClr val="tx1"/>
                </a:solidFill>
              </a:rPr>
              <a:t>و نسبت به مازاد </a:t>
            </a:r>
            <a:r>
              <a:rPr lang="fa-IR" sz="1800" dirty="0" smtClean="0">
                <a:solidFill>
                  <a:srgbClr val="FF0000"/>
                </a:solidFill>
              </a:rPr>
              <a:t>1/5</a:t>
            </a:r>
            <a:r>
              <a:rPr lang="fa-IR" sz="1800" dirty="0" smtClean="0">
                <a:solidFill>
                  <a:schemeClr val="tx1"/>
                </a:solidFill>
              </a:rPr>
              <a:t> برابر تا </a:t>
            </a:r>
            <a:r>
              <a:rPr lang="fa-IR" sz="1800" dirty="0" smtClean="0">
                <a:solidFill>
                  <a:srgbClr val="FF0000"/>
                </a:solidFill>
              </a:rPr>
              <a:t>2/5</a:t>
            </a:r>
            <a:r>
              <a:rPr lang="fa-IR" sz="1800" dirty="0" smtClean="0">
                <a:solidFill>
                  <a:schemeClr val="tx1"/>
                </a:solidFill>
              </a:rPr>
              <a:t> برابر آن مشمول مالیات سالانه </a:t>
            </a:r>
            <a:r>
              <a:rPr lang="fa-IR" sz="1800" dirty="0" smtClean="0">
                <a:solidFill>
                  <a:srgbClr val="FF0000"/>
                </a:solidFill>
              </a:rPr>
              <a:t>(15%) </a:t>
            </a:r>
            <a:r>
              <a:rPr lang="fa-IR" sz="1800" dirty="0" smtClean="0">
                <a:solidFill>
                  <a:schemeClr val="tx1"/>
                </a:solidFill>
              </a:rPr>
              <a:t>و نسبت به مازاد </a:t>
            </a:r>
            <a:r>
              <a:rPr lang="fa-IR" sz="1800" dirty="0" smtClean="0">
                <a:solidFill>
                  <a:srgbClr val="FF0000"/>
                </a:solidFill>
              </a:rPr>
              <a:t>2/5</a:t>
            </a:r>
            <a:r>
              <a:rPr lang="fa-IR" sz="1800" dirty="0" smtClean="0">
                <a:solidFill>
                  <a:schemeClr val="tx1"/>
                </a:solidFill>
              </a:rPr>
              <a:t> برابر ت </a:t>
            </a:r>
            <a:r>
              <a:rPr lang="fa-IR" sz="1800" dirty="0" smtClean="0">
                <a:solidFill>
                  <a:srgbClr val="FF0000"/>
                </a:solidFill>
              </a:rPr>
              <a:t>4</a:t>
            </a:r>
            <a:r>
              <a:rPr lang="fa-IR" sz="1800" dirty="0" smtClean="0">
                <a:solidFill>
                  <a:schemeClr val="tx1"/>
                </a:solidFill>
              </a:rPr>
              <a:t> برابر آن مشمول مالیات سالانه </a:t>
            </a:r>
            <a:r>
              <a:rPr lang="fa-IR" sz="1800" dirty="0" smtClean="0">
                <a:solidFill>
                  <a:srgbClr val="FF0000"/>
                </a:solidFill>
              </a:rPr>
              <a:t>(20%) </a:t>
            </a:r>
            <a:r>
              <a:rPr lang="fa-IR" sz="1800" dirty="0" smtClean="0">
                <a:solidFill>
                  <a:schemeClr val="tx1"/>
                </a:solidFill>
              </a:rPr>
              <a:t>و نسبت به مازاد </a:t>
            </a:r>
            <a:r>
              <a:rPr lang="fa-IR" sz="1800" dirty="0" smtClean="0">
                <a:solidFill>
                  <a:srgbClr val="FF0000"/>
                </a:solidFill>
              </a:rPr>
              <a:t>4</a:t>
            </a:r>
            <a:r>
              <a:rPr lang="fa-IR" sz="1800" dirty="0" smtClean="0">
                <a:solidFill>
                  <a:schemeClr val="tx1"/>
                </a:solidFill>
              </a:rPr>
              <a:t> برابر تا </a:t>
            </a:r>
            <a:r>
              <a:rPr lang="fa-IR" sz="1800" dirty="0" smtClean="0">
                <a:solidFill>
                  <a:srgbClr val="FF0000"/>
                </a:solidFill>
              </a:rPr>
              <a:t>6</a:t>
            </a:r>
            <a:r>
              <a:rPr lang="fa-IR" sz="1800" dirty="0" smtClean="0">
                <a:solidFill>
                  <a:schemeClr val="tx1"/>
                </a:solidFill>
              </a:rPr>
              <a:t> برابر مشمول مالیات </a:t>
            </a:r>
            <a:r>
              <a:rPr lang="fa-IR" sz="1800" dirty="0" smtClean="0">
                <a:solidFill>
                  <a:srgbClr val="FF0000"/>
                </a:solidFill>
              </a:rPr>
              <a:t>(25%) </a:t>
            </a:r>
            <a:r>
              <a:rPr lang="fa-IR" sz="1800" dirty="0" smtClean="0">
                <a:solidFill>
                  <a:schemeClr val="tx1"/>
                </a:solidFill>
              </a:rPr>
              <a:t>و نسبت به مازاد </a:t>
            </a:r>
            <a:r>
              <a:rPr lang="fa-IR" sz="1800" dirty="0" smtClean="0">
                <a:solidFill>
                  <a:srgbClr val="FF0000"/>
                </a:solidFill>
              </a:rPr>
              <a:t>6</a:t>
            </a:r>
            <a:r>
              <a:rPr lang="fa-IR" sz="1800" dirty="0" smtClean="0">
                <a:solidFill>
                  <a:schemeClr val="tx1"/>
                </a:solidFill>
              </a:rPr>
              <a:t> برابر </a:t>
            </a:r>
            <a:r>
              <a:rPr lang="fa-IR" sz="1800" dirty="0" smtClean="0">
                <a:solidFill>
                  <a:srgbClr val="FF0000"/>
                </a:solidFill>
              </a:rPr>
              <a:t>(35%) </a:t>
            </a:r>
            <a:r>
              <a:rPr lang="fa-IR" sz="1800" dirty="0" smtClean="0">
                <a:solidFill>
                  <a:schemeClr val="tx1"/>
                </a:solidFill>
              </a:rPr>
              <a:t>می باشد. </a:t>
            </a:r>
            <a:br>
              <a:rPr lang="fa-IR" sz="1800" dirty="0" smtClean="0">
                <a:solidFill>
                  <a:schemeClr val="tx1"/>
                </a:solidFill>
              </a:rPr>
            </a:br>
            <a:endParaRPr lang="en-US" sz="18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52513422"/>
              </p:ext>
            </p:extLst>
          </p:nvPr>
        </p:nvGraphicFramePr>
        <p:xfrm>
          <a:off x="1448525" y="1938866"/>
          <a:ext cx="8128000" cy="326136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91474403"/>
                    </a:ext>
                  </a:extLst>
                </a:gridCol>
                <a:gridCol w="2066835">
                  <a:extLst>
                    <a:ext uri="{9D8B030D-6E8A-4147-A177-3AD203B41FA5}">
                      <a16:colId xmlns:a16="http://schemas.microsoft.com/office/drawing/2014/main" val="3800154920"/>
                    </a:ext>
                  </a:extLst>
                </a:gridCol>
                <a:gridCol w="1997165">
                  <a:extLst>
                    <a:ext uri="{9D8B030D-6E8A-4147-A177-3AD203B41FA5}">
                      <a16:colId xmlns:a16="http://schemas.microsoft.com/office/drawing/2014/main" val="1967228714"/>
                    </a:ext>
                  </a:extLst>
                </a:gridCol>
                <a:gridCol w="2032000">
                  <a:extLst>
                    <a:ext uri="{9D8B030D-6E8A-4147-A177-3AD203B41FA5}">
                      <a16:colId xmlns:a16="http://schemas.microsoft.com/office/drawing/2014/main" val="809639686"/>
                    </a:ext>
                  </a:extLst>
                </a:gridCol>
              </a:tblGrid>
              <a:tr h="370840">
                <a:tc>
                  <a:txBody>
                    <a:bodyPr/>
                    <a:lstStyle/>
                    <a:p>
                      <a:endParaRPr lang="en-US" dirty="0"/>
                    </a:p>
                  </a:txBody>
                  <a:tcPr/>
                </a:tc>
                <a:tc>
                  <a:txBody>
                    <a:bodyPr/>
                    <a:lstStyle/>
                    <a:p>
                      <a:r>
                        <a:rPr lang="fa-IR" dirty="0" smtClean="0"/>
                        <a:t>حقوق (ریال)</a:t>
                      </a:r>
                      <a:endParaRPr lang="en-US" dirty="0"/>
                    </a:p>
                  </a:txBody>
                  <a:tcPr/>
                </a:tc>
                <a:tc>
                  <a:txBody>
                    <a:bodyPr/>
                    <a:lstStyle/>
                    <a:p>
                      <a:r>
                        <a:rPr lang="fa-IR" dirty="0" smtClean="0"/>
                        <a:t>مشمول مالیات</a:t>
                      </a:r>
                      <a:endParaRPr lang="en-US" dirty="0"/>
                    </a:p>
                  </a:txBody>
                  <a:tcPr/>
                </a:tc>
                <a:tc>
                  <a:txBody>
                    <a:bodyPr/>
                    <a:lstStyle/>
                    <a:p>
                      <a:r>
                        <a:rPr lang="fa-IR" dirty="0" smtClean="0"/>
                        <a:t>درآمد سالانه </a:t>
                      </a:r>
                      <a:endParaRPr lang="en-US" dirty="0"/>
                    </a:p>
                  </a:txBody>
                  <a:tcPr/>
                </a:tc>
                <a:extLst>
                  <a:ext uri="{0D108BD9-81ED-4DB2-BD59-A6C34878D82A}">
                    <a16:rowId xmlns:a16="http://schemas.microsoft.com/office/drawing/2014/main" val="1138932447"/>
                  </a:ext>
                </a:extLst>
              </a:tr>
              <a:tr h="370840">
                <a:tc>
                  <a:txBody>
                    <a:bodyPr/>
                    <a:lstStyle/>
                    <a:p>
                      <a:pPr algn="ctr"/>
                      <a:r>
                        <a:rPr lang="fa-IR" dirty="0" smtClean="0"/>
                        <a:t>نرخ مالیات</a:t>
                      </a:r>
                      <a:endParaRPr lang="en-US" dirty="0"/>
                    </a:p>
                  </a:txBody>
                  <a:tcPr/>
                </a:tc>
                <a:tc>
                  <a:txBody>
                    <a:bodyPr/>
                    <a:lstStyle/>
                    <a:p>
                      <a:pPr algn="ctr"/>
                      <a:r>
                        <a:rPr lang="fa-IR" sz="1800" dirty="0" smtClean="0"/>
                        <a:t>نسبت به مازاد</a:t>
                      </a:r>
                      <a:endParaRPr lang="en-US" sz="1800" dirty="0"/>
                    </a:p>
                  </a:txBody>
                  <a:tcPr/>
                </a:tc>
                <a:tc>
                  <a:txBody>
                    <a:bodyPr/>
                    <a:lstStyle/>
                    <a:p>
                      <a:pPr algn="ctr"/>
                      <a:r>
                        <a:rPr lang="fa-IR" sz="2800" dirty="0" smtClean="0"/>
                        <a:t>تا</a:t>
                      </a:r>
                      <a:endParaRPr lang="en-US" sz="2800" dirty="0"/>
                    </a:p>
                  </a:txBody>
                  <a:tcPr/>
                </a:tc>
                <a:tc>
                  <a:txBody>
                    <a:bodyPr/>
                    <a:lstStyle/>
                    <a:p>
                      <a:pPr algn="ctr"/>
                      <a:r>
                        <a:rPr lang="fa-IR" sz="2800" dirty="0" smtClean="0"/>
                        <a:t>از</a:t>
                      </a:r>
                      <a:endParaRPr lang="en-US" sz="2800" dirty="0"/>
                    </a:p>
                  </a:txBody>
                  <a:tcPr/>
                </a:tc>
                <a:extLst>
                  <a:ext uri="{0D108BD9-81ED-4DB2-BD59-A6C34878D82A}">
                    <a16:rowId xmlns:a16="http://schemas.microsoft.com/office/drawing/2014/main" val="1255999586"/>
                  </a:ext>
                </a:extLst>
              </a:tr>
              <a:tr h="370840">
                <a:tc>
                  <a:txBody>
                    <a:bodyPr/>
                    <a:lstStyle/>
                    <a:p>
                      <a:pPr algn="ctr"/>
                      <a:r>
                        <a:rPr lang="fa-IR" dirty="0" smtClean="0"/>
                        <a:t>معاف</a:t>
                      </a:r>
                      <a:endParaRPr lang="en-US" dirty="0"/>
                    </a:p>
                  </a:txBody>
                  <a:tcPr/>
                </a:tc>
                <a:tc>
                  <a:txBody>
                    <a:bodyPr/>
                    <a:lstStyle/>
                    <a:p>
                      <a:pPr algn="ctr"/>
                      <a:r>
                        <a:rPr lang="fa-IR" dirty="0" smtClean="0"/>
                        <a:t>---------</a:t>
                      </a:r>
                      <a:endParaRPr lang="en-US" dirty="0"/>
                    </a:p>
                  </a:txBody>
                  <a:tcPr/>
                </a:tc>
                <a:tc>
                  <a:txBody>
                    <a:bodyPr/>
                    <a:lstStyle/>
                    <a:p>
                      <a:r>
                        <a:rPr lang="fa-IR" dirty="0" smtClean="0"/>
                        <a:t>330/000/000</a:t>
                      </a:r>
                      <a:endParaRPr lang="en-US" dirty="0"/>
                    </a:p>
                  </a:txBody>
                  <a:tcPr/>
                </a:tc>
                <a:tc>
                  <a:txBody>
                    <a:bodyPr/>
                    <a:lstStyle/>
                    <a:p>
                      <a:pPr algn="ctr"/>
                      <a:r>
                        <a:rPr lang="fa-IR" dirty="0" smtClean="0"/>
                        <a:t>1</a:t>
                      </a:r>
                      <a:endParaRPr lang="en-US" dirty="0"/>
                    </a:p>
                  </a:txBody>
                  <a:tcPr/>
                </a:tc>
                <a:extLst>
                  <a:ext uri="{0D108BD9-81ED-4DB2-BD59-A6C34878D82A}">
                    <a16:rowId xmlns:a16="http://schemas.microsoft.com/office/drawing/2014/main" val="930586485"/>
                  </a:ext>
                </a:extLst>
              </a:tr>
              <a:tr h="370840">
                <a:tc>
                  <a:txBody>
                    <a:bodyPr/>
                    <a:lstStyle/>
                    <a:p>
                      <a:pPr algn="ctr"/>
                      <a:r>
                        <a:rPr lang="fa-IR" dirty="0" smtClean="0"/>
                        <a:t>10%</a:t>
                      </a:r>
                      <a:endParaRPr lang="en-US" dirty="0"/>
                    </a:p>
                  </a:txBody>
                  <a:tcPr/>
                </a:tc>
                <a:tc>
                  <a:txBody>
                    <a:bodyPr/>
                    <a:lstStyle/>
                    <a:p>
                      <a:r>
                        <a:rPr lang="fa-IR" dirty="0" smtClean="0"/>
                        <a:t>330/000/000</a:t>
                      </a:r>
                      <a:endParaRPr lang="en-US" dirty="0"/>
                    </a:p>
                  </a:txBody>
                  <a:tcPr/>
                </a:tc>
                <a:tc>
                  <a:txBody>
                    <a:bodyPr/>
                    <a:lstStyle/>
                    <a:p>
                      <a:r>
                        <a:rPr lang="fa-IR" dirty="0" smtClean="0"/>
                        <a:t>825/000/000</a:t>
                      </a:r>
                      <a:endParaRPr lang="en-US" dirty="0"/>
                    </a:p>
                  </a:txBody>
                  <a:tcPr/>
                </a:tc>
                <a:tc>
                  <a:txBody>
                    <a:bodyPr/>
                    <a:lstStyle/>
                    <a:p>
                      <a:r>
                        <a:rPr lang="fa-IR" dirty="0" smtClean="0"/>
                        <a:t>330/000/001</a:t>
                      </a:r>
                      <a:endParaRPr lang="en-US" dirty="0"/>
                    </a:p>
                  </a:txBody>
                  <a:tcPr/>
                </a:tc>
                <a:extLst>
                  <a:ext uri="{0D108BD9-81ED-4DB2-BD59-A6C34878D82A}">
                    <a16:rowId xmlns:a16="http://schemas.microsoft.com/office/drawing/2014/main" val="874376514"/>
                  </a:ext>
                </a:extLst>
              </a:tr>
              <a:tr h="370840">
                <a:tc>
                  <a:txBody>
                    <a:bodyPr/>
                    <a:lstStyle/>
                    <a:p>
                      <a:pPr algn="ctr"/>
                      <a:r>
                        <a:rPr lang="fa-IR" dirty="0" smtClean="0"/>
                        <a:t>15%</a:t>
                      </a:r>
                      <a:endParaRPr lang="en-US" dirty="0"/>
                    </a:p>
                  </a:txBody>
                  <a:tcPr/>
                </a:tc>
                <a:tc>
                  <a:txBody>
                    <a:bodyPr/>
                    <a:lstStyle/>
                    <a:p>
                      <a:r>
                        <a:rPr lang="fa-IR" dirty="0" smtClean="0"/>
                        <a:t>825/000/000</a:t>
                      </a:r>
                      <a:endParaRPr lang="en-US" dirty="0"/>
                    </a:p>
                  </a:txBody>
                  <a:tcPr/>
                </a:tc>
                <a:tc>
                  <a:txBody>
                    <a:bodyPr/>
                    <a:lstStyle/>
                    <a:p>
                      <a:r>
                        <a:rPr lang="fa-IR" dirty="0" smtClean="0"/>
                        <a:t>1/155/000/000</a:t>
                      </a:r>
                      <a:endParaRPr lang="en-US" dirty="0"/>
                    </a:p>
                  </a:txBody>
                  <a:tcPr/>
                </a:tc>
                <a:tc>
                  <a:txBody>
                    <a:bodyPr/>
                    <a:lstStyle/>
                    <a:p>
                      <a:r>
                        <a:rPr lang="fa-IR" dirty="0" smtClean="0"/>
                        <a:t>825/000/001</a:t>
                      </a:r>
                      <a:endParaRPr lang="en-US" dirty="0"/>
                    </a:p>
                  </a:txBody>
                  <a:tcPr/>
                </a:tc>
                <a:extLst>
                  <a:ext uri="{0D108BD9-81ED-4DB2-BD59-A6C34878D82A}">
                    <a16:rowId xmlns:a16="http://schemas.microsoft.com/office/drawing/2014/main" val="778788214"/>
                  </a:ext>
                </a:extLst>
              </a:tr>
              <a:tr h="370840">
                <a:tc>
                  <a:txBody>
                    <a:bodyPr/>
                    <a:lstStyle/>
                    <a:p>
                      <a:pPr algn="ctr"/>
                      <a:r>
                        <a:rPr lang="fa-IR" dirty="0" smtClean="0"/>
                        <a:t>20%</a:t>
                      </a:r>
                      <a:endParaRPr lang="en-US" dirty="0"/>
                    </a:p>
                  </a:txBody>
                  <a:tcPr/>
                </a:tc>
                <a:tc>
                  <a:txBody>
                    <a:bodyPr/>
                    <a:lstStyle/>
                    <a:p>
                      <a:r>
                        <a:rPr lang="fa-IR" dirty="0" smtClean="0"/>
                        <a:t>1/155/000/000</a:t>
                      </a:r>
                      <a:endParaRPr lang="en-US" dirty="0"/>
                    </a:p>
                  </a:txBody>
                  <a:tcPr/>
                </a:tc>
                <a:tc>
                  <a:txBody>
                    <a:bodyPr/>
                    <a:lstStyle/>
                    <a:p>
                      <a:r>
                        <a:rPr lang="fa-IR" dirty="0" smtClean="0"/>
                        <a:t>1/650/000/000</a:t>
                      </a:r>
                      <a:endParaRPr lang="en-US" dirty="0"/>
                    </a:p>
                  </a:txBody>
                  <a:tcPr/>
                </a:tc>
                <a:tc>
                  <a:txBody>
                    <a:bodyPr/>
                    <a:lstStyle/>
                    <a:p>
                      <a:r>
                        <a:rPr lang="fa-IR" dirty="0" smtClean="0"/>
                        <a:t>1/155/000/001</a:t>
                      </a:r>
                      <a:endParaRPr lang="en-US" dirty="0"/>
                    </a:p>
                  </a:txBody>
                  <a:tcPr/>
                </a:tc>
                <a:extLst>
                  <a:ext uri="{0D108BD9-81ED-4DB2-BD59-A6C34878D82A}">
                    <a16:rowId xmlns:a16="http://schemas.microsoft.com/office/drawing/2014/main" val="3335804855"/>
                  </a:ext>
                </a:extLst>
              </a:tr>
              <a:tr h="370840">
                <a:tc>
                  <a:txBody>
                    <a:bodyPr/>
                    <a:lstStyle/>
                    <a:p>
                      <a:pPr algn="ctr"/>
                      <a:r>
                        <a:rPr lang="fa-IR" dirty="0" smtClean="0"/>
                        <a:t>25%</a:t>
                      </a:r>
                      <a:endParaRPr lang="en-US" dirty="0"/>
                    </a:p>
                  </a:txBody>
                  <a:tcPr/>
                </a:tc>
                <a:tc>
                  <a:txBody>
                    <a:bodyPr/>
                    <a:lstStyle/>
                    <a:p>
                      <a:r>
                        <a:rPr lang="fa-IR" dirty="0" smtClean="0"/>
                        <a:t>1/650/000/000</a:t>
                      </a:r>
                      <a:endParaRPr lang="en-US" dirty="0"/>
                    </a:p>
                  </a:txBody>
                  <a:tcPr/>
                </a:tc>
                <a:tc>
                  <a:txBody>
                    <a:bodyPr/>
                    <a:lstStyle/>
                    <a:p>
                      <a:r>
                        <a:rPr lang="fa-IR" dirty="0" smtClean="0"/>
                        <a:t>2/310/000/000</a:t>
                      </a:r>
                      <a:endParaRPr lang="en-US" dirty="0"/>
                    </a:p>
                  </a:txBody>
                  <a:tcPr/>
                </a:tc>
                <a:tc>
                  <a:txBody>
                    <a:bodyPr/>
                    <a:lstStyle/>
                    <a:p>
                      <a:r>
                        <a:rPr lang="fa-IR" dirty="0" smtClean="0"/>
                        <a:t>1/650/000/001</a:t>
                      </a:r>
                      <a:endParaRPr lang="en-US" dirty="0"/>
                    </a:p>
                  </a:txBody>
                  <a:tcPr/>
                </a:tc>
                <a:extLst>
                  <a:ext uri="{0D108BD9-81ED-4DB2-BD59-A6C34878D82A}">
                    <a16:rowId xmlns:a16="http://schemas.microsoft.com/office/drawing/2014/main" val="229256689"/>
                  </a:ext>
                </a:extLst>
              </a:tr>
              <a:tr h="370840">
                <a:tc>
                  <a:txBody>
                    <a:bodyPr/>
                    <a:lstStyle/>
                    <a:p>
                      <a:pPr algn="ctr"/>
                      <a:r>
                        <a:rPr lang="fa-IR" dirty="0" smtClean="0"/>
                        <a:t>35%</a:t>
                      </a:r>
                      <a:endParaRPr lang="en-US" dirty="0"/>
                    </a:p>
                  </a:txBody>
                  <a:tcPr/>
                </a:tc>
                <a:tc>
                  <a:txBody>
                    <a:bodyPr/>
                    <a:lstStyle/>
                    <a:p>
                      <a:pPr algn="l"/>
                      <a:r>
                        <a:rPr lang="fa-IR" dirty="0" smtClean="0"/>
                        <a:t>2/310/000/000</a:t>
                      </a:r>
                      <a:endParaRPr lang="en-US" dirty="0"/>
                    </a:p>
                  </a:txBody>
                  <a:tcPr/>
                </a:tc>
                <a:tc>
                  <a:txBody>
                    <a:bodyPr/>
                    <a:lstStyle/>
                    <a:p>
                      <a:pPr algn="ctr"/>
                      <a:r>
                        <a:rPr lang="fa-IR" sz="2800" dirty="0" smtClean="0"/>
                        <a:t>مازاد</a:t>
                      </a:r>
                      <a:r>
                        <a:rPr lang="fa-IR" sz="2800" baseline="0" dirty="0" smtClean="0"/>
                        <a:t>   =</a:t>
                      </a:r>
                      <a:endParaRPr lang="en-US" sz="2800" dirty="0"/>
                    </a:p>
                  </a:txBody>
                  <a:tcPr/>
                </a:tc>
                <a:tc>
                  <a:txBody>
                    <a:bodyPr/>
                    <a:lstStyle/>
                    <a:p>
                      <a:r>
                        <a:rPr lang="fa-IR" sz="2800" dirty="0" smtClean="0"/>
                        <a:t>نسبت به </a:t>
                      </a:r>
                      <a:endParaRPr lang="en-US" sz="2800" dirty="0"/>
                    </a:p>
                  </a:txBody>
                  <a:tcPr/>
                </a:tc>
                <a:extLst>
                  <a:ext uri="{0D108BD9-81ED-4DB2-BD59-A6C34878D82A}">
                    <a16:rowId xmlns:a16="http://schemas.microsoft.com/office/drawing/2014/main" val="1569826367"/>
                  </a:ext>
                </a:extLst>
              </a:tr>
            </a:tbl>
          </a:graphicData>
        </a:graphic>
      </p:graphicFrame>
      <p:sp>
        <p:nvSpPr>
          <p:cNvPr id="17" name="Right Arrow 16"/>
          <p:cNvSpPr/>
          <p:nvPr/>
        </p:nvSpPr>
        <p:spPr>
          <a:xfrm rot="10800000">
            <a:off x="7280366" y="4902926"/>
            <a:ext cx="365760" cy="20900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5888" y="5859145"/>
            <a:ext cx="609600" cy="609600"/>
          </a:xfrm>
          <a:prstGeom prst="rect">
            <a:avLst/>
          </a:prstGeom>
        </p:spPr>
      </p:pic>
    </p:spTree>
    <p:extLst>
      <p:ext uri="{BB962C8B-B14F-4D97-AF65-F5344CB8AC3E}">
        <p14:creationId xmlns:p14="http://schemas.microsoft.com/office/powerpoint/2010/main" val="7723247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23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860869"/>
          </a:xfrm>
        </p:spPr>
        <p:txBody>
          <a:bodyPr>
            <a:normAutofit/>
          </a:bodyPr>
          <a:lstStyle/>
          <a:p>
            <a:pPr algn="r"/>
            <a:r>
              <a:rPr lang="fa-IR" sz="1800" dirty="0" smtClean="0">
                <a:solidFill>
                  <a:schemeClr val="tx1"/>
                </a:solidFill>
              </a:rPr>
              <a:t>حقوق اعضائ هیات علمی دانشگاه ها با رعایت ماده </a:t>
            </a:r>
            <a:r>
              <a:rPr lang="fa-IR" sz="1800" dirty="0" smtClean="0">
                <a:solidFill>
                  <a:srgbClr val="FF0000"/>
                </a:solidFill>
              </a:rPr>
              <a:t>(5)</a:t>
            </a:r>
            <a:r>
              <a:rPr lang="fa-IR" sz="1800" dirty="0" smtClean="0">
                <a:solidFill>
                  <a:schemeClr val="tx1"/>
                </a:solidFill>
              </a:rPr>
              <a:t> "قانون اصلاح پاره ای از مقررات مربوط به اعضائ هیات علمی ( آموزشی و پژوهشی ) شاغل و بازنشسته دانشگاه ها و موسسات آموزشی عالی منصوب </a:t>
            </a:r>
            <a:r>
              <a:rPr lang="fa-IR" sz="1800" dirty="0" smtClean="0">
                <a:solidFill>
                  <a:srgbClr val="FF0000"/>
                </a:solidFill>
              </a:rPr>
              <a:t>1368/12/16</a:t>
            </a:r>
            <a:r>
              <a:rPr lang="fa-IR" sz="1800" dirty="0" smtClean="0">
                <a:solidFill>
                  <a:schemeClr val="tx1"/>
                </a:solidFill>
              </a:rPr>
              <a:t>" با اصلاحات و الحاقات بعدی،با رعایت معافیت های مقرر در قانون مالیات های مستقیم،در سال </a:t>
            </a:r>
            <a:r>
              <a:rPr lang="fa-IR" sz="1800" dirty="0" smtClean="0">
                <a:solidFill>
                  <a:srgbClr val="FF0000"/>
                </a:solidFill>
              </a:rPr>
              <a:t>1398</a:t>
            </a:r>
            <a:r>
              <a:rPr lang="fa-IR" sz="1800" dirty="0" smtClean="0">
                <a:solidFill>
                  <a:schemeClr val="tx1"/>
                </a:solidFill>
              </a:rPr>
              <a:t> مشمول مالیات به نرخ </a:t>
            </a:r>
            <a:r>
              <a:rPr lang="fa-IR" sz="1800" dirty="0" smtClean="0">
                <a:solidFill>
                  <a:srgbClr val="FF0000"/>
                </a:solidFill>
              </a:rPr>
              <a:t>(10%) </a:t>
            </a:r>
            <a:r>
              <a:rPr lang="fa-IR" sz="1800" dirty="0" smtClean="0">
                <a:solidFill>
                  <a:schemeClr val="tx1"/>
                </a:solidFill>
              </a:rPr>
              <a:t>خواهد بود.</a:t>
            </a:r>
            <a:endParaRPr lang="en-US" sz="1800" dirty="0">
              <a:solidFill>
                <a:schemeClr val="tx1"/>
              </a:solidFill>
            </a:endParaRPr>
          </a:p>
        </p:txBody>
      </p:sp>
      <p:pic>
        <p:nvPicPr>
          <p:cNvPr id="4"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8951" y="5441134"/>
            <a:ext cx="609600" cy="609600"/>
          </a:xfrm>
          <a:prstGeom prst="rect">
            <a:avLst/>
          </a:prstGeom>
        </p:spPr>
      </p:pic>
    </p:spTree>
    <p:extLst>
      <p:ext uri="{BB962C8B-B14F-4D97-AF65-F5344CB8AC3E}">
        <p14:creationId xmlns:p14="http://schemas.microsoft.com/office/powerpoint/2010/main" val="3390821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7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08" y="296092"/>
            <a:ext cx="8596668" cy="6348548"/>
          </a:xfrm>
        </p:spPr>
        <p:txBody>
          <a:bodyPr>
            <a:normAutofit fontScale="90000"/>
          </a:bodyPr>
          <a:lstStyle/>
          <a:p>
            <a:pPr algn="r"/>
            <a:r>
              <a:rPr lang="fa-IR" sz="1800" dirty="0" smtClean="0">
                <a:solidFill>
                  <a:schemeClr val="tx1"/>
                </a:solidFill>
              </a:rPr>
              <a:t>در ادامه مبحث مالیات بر درآمد حقوق،با یک مثال نحوه محاسبه مالیات بر درآمد حقوق را بیشتر توضیح خواهم داد.</a:t>
            </a:r>
            <a:br>
              <a:rPr lang="fa-IR" sz="1800" dirty="0" smtClean="0">
                <a:solidFill>
                  <a:schemeClr val="tx1"/>
                </a:solidFill>
              </a:rPr>
            </a:br>
            <a:r>
              <a:rPr lang="fa-IR" sz="1800" dirty="0">
                <a:solidFill>
                  <a:schemeClr val="tx1"/>
                </a:solidFill>
              </a:rPr>
              <a:t/>
            </a:r>
            <a:br>
              <a:rPr lang="fa-IR" sz="1800" dirty="0">
                <a:solidFill>
                  <a:schemeClr val="tx1"/>
                </a:solidFill>
              </a:rPr>
            </a:br>
            <a:r>
              <a:rPr lang="fa-IR" sz="1800" dirty="0" smtClean="0">
                <a:solidFill>
                  <a:schemeClr val="tx1"/>
                </a:solidFill>
              </a:rPr>
              <a:t>مثال:آقای خرمی کارمند یک دستگاه دولتی است که حقوق و مزایای نامبرده در سال 98 به تفکیک،به شرح زیر است: (ارقام به ریال)</a:t>
            </a:r>
            <a:r>
              <a:rPr lang="fa-IR" sz="1800" dirty="0">
                <a:solidFill>
                  <a:srgbClr val="FF0000"/>
                </a:solidFill>
              </a:rPr>
              <a:t/>
            </a:r>
            <a:br>
              <a:rPr lang="fa-IR" sz="1800" dirty="0">
                <a:solidFill>
                  <a:srgbClr val="FF0000"/>
                </a:solidFill>
              </a:rPr>
            </a:br>
            <a:r>
              <a:rPr lang="fa-IR" sz="1800" dirty="0" smtClean="0">
                <a:solidFill>
                  <a:srgbClr val="FF0000"/>
                </a:solidFill>
              </a:rPr>
              <a:t>حقوق اصلی                           300/000/000</a:t>
            </a:r>
            <a:br>
              <a:rPr lang="fa-IR" sz="1800" dirty="0" smtClean="0">
                <a:solidFill>
                  <a:srgbClr val="FF0000"/>
                </a:solidFill>
              </a:rPr>
            </a:br>
            <a:r>
              <a:rPr lang="fa-IR" sz="1800" dirty="0">
                <a:solidFill>
                  <a:srgbClr val="FF0000"/>
                </a:solidFill>
              </a:rPr>
              <a:t/>
            </a:r>
            <a:br>
              <a:rPr lang="fa-IR" sz="1800" dirty="0">
                <a:solidFill>
                  <a:srgbClr val="FF0000"/>
                </a:solidFill>
              </a:rPr>
            </a:br>
            <a:r>
              <a:rPr lang="fa-IR" sz="1800" dirty="0" smtClean="0">
                <a:solidFill>
                  <a:srgbClr val="FF0000"/>
                </a:solidFill>
              </a:rPr>
              <a:t>فوق العاده شغل                      98/000/000</a:t>
            </a:r>
            <a:br>
              <a:rPr lang="fa-IR" sz="1800" dirty="0" smtClean="0">
                <a:solidFill>
                  <a:srgbClr val="FF0000"/>
                </a:solidFill>
              </a:rPr>
            </a:br>
            <a:r>
              <a:rPr lang="fa-IR" sz="1800" dirty="0">
                <a:solidFill>
                  <a:srgbClr val="FF0000"/>
                </a:solidFill>
              </a:rPr>
              <a:t/>
            </a:r>
            <a:br>
              <a:rPr lang="fa-IR" sz="1800" dirty="0">
                <a:solidFill>
                  <a:srgbClr val="FF0000"/>
                </a:solidFill>
              </a:rPr>
            </a:br>
            <a:r>
              <a:rPr lang="fa-IR" sz="1800" dirty="0" smtClean="0">
                <a:solidFill>
                  <a:srgbClr val="FF0000"/>
                </a:solidFill>
              </a:rPr>
              <a:t>فوق العاده مدیریت                   60/000/000</a:t>
            </a:r>
            <a:br>
              <a:rPr lang="fa-IR" sz="1800" dirty="0" smtClean="0">
                <a:solidFill>
                  <a:srgbClr val="FF0000"/>
                </a:solidFill>
              </a:rPr>
            </a:br>
            <a:r>
              <a:rPr lang="fa-IR" sz="1800" dirty="0" smtClean="0">
                <a:solidFill>
                  <a:srgbClr val="FF0000"/>
                </a:solidFill>
              </a:rPr>
              <a:t/>
            </a:r>
            <a:br>
              <a:rPr lang="fa-IR" sz="1800" dirty="0" smtClean="0">
                <a:solidFill>
                  <a:srgbClr val="FF0000"/>
                </a:solidFill>
              </a:rPr>
            </a:br>
            <a:r>
              <a:rPr lang="fa-IR" sz="1800" dirty="0" smtClean="0">
                <a:solidFill>
                  <a:srgbClr val="FF0000"/>
                </a:solidFill>
              </a:rPr>
              <a:t>فوق العاده مشاغل تخصصی      100/000/000</a:t>
            </a:r>
            <a:br>
              <a:rPr lang="fa-IR" sz="1800" dirty="0" smtClean="0">
                <a:solidFill>
                  <a:srgbClr val="FF0000"/>
                </a:solidFill>
              </a:rPr>
            </a:br>
            <a:r>
              <a:rPr lang="fa-IR" sz="1800" dirty="0">
                <a:solidFill>
                  <a:srgbClr val="FF0000"/>
                </a:solidFill>
              </a:rPr>
              <a:t/>
            </a:r>
            <a:br>
              <a:rPr lang="fa-IR" sz="1800" dirty="0">
                <a:solidFill>
                  <a:srgbClr val="FF0000"/>
                </a:solidFill>
              </a:rPr>
            </a:br>
            <a:r>
              <a:rPr lang="fa-IR" sz="1800" dirty="0" smtClean="0">
                <a:solidFill>
                  <a:srgbClr val="FF0000"/>
                </a:solidFill>
              </a:rPr>
              <a:t>عائله مندی                             24/000/000</a:t>
            </a:r>
            <a:br>
              <a:rPr lang="fa-IR" sz="1800" dirty="0" smtClean="0">
                <a:solidFill>
                  <a:srgbClr val="FF0000"/>
                </a:solidFill>
              </a:rPr>
            </a:br>
            <a:r>
              <a:rPr lang="fa-IR" sz="1800" dirty="0">
                <a:solidFill>
                  <a:srgbClr val="FF0000"/>
                </a:solidFill>
              </a:rPr>
              <a:t/>
            </a:r>
            <a:br>
              <a:rPr lang="fa-IR" sz="1800" dirty="0">
                <a:solidFill>
                  <a:srgbClr val="FF0000"/>
                </a:solidFill>
              </a:rPr>
            </a:br>
            <a:r>
              <a:rPr lang="fa-IR" sz="1800" dirty="0" smtClean="0">
                <a:solidFill>
                  <a:srgbClr val="FF0000"/>
                </a:solidFill>
              </a:rPr>
              <a:t>حق اولاد                                 12/000/000</a:t>
            </a:r>
            <a:br>
              <a:rPr lang="fa-IR" sz="1800" dirty="0" smtClean="0">
                <a:solidFill>
                  <a:srgbClr val="FF0000"/>
                </a:solidFill>
              </a:rPr>
            </a:br>
            <a:r>
              <a:rPr lang="fa-IR" sz="1800" dirty="0">
                <a:solidFill>
                  <a:srgbClr val="FF0000"/>
                </a:solidFill>
              </a:rPr>
              <a:t/>
            </a:r>
            <a:br>
              <a:rPr lang="fa-IR" sz="1800" dirty="0">
                <a:solidFill>
                  <a:srgbClr val="FF0000"/>
                </a:solidFill>
              </a:rPr>
            </a:br>
            <a:r>
              <a:rPr lang="fa-IR" sz="1800" dirty="0" smtClean="0">
                <a:solidFill>
                  <a:srgbClr val="FF0000"/>
                </a:solidFill>
              </a:rPr>
              <a:t>بدی آب و هوا                           26/000/000</a:t>
            </a:r>
            <a:br>
              <a:rPr lang="fa-IR" sz="1800" dirty="0" smtClean="0">
                <a:solidFill>
                  <a:srgbClr val="FF0000"/>
                </a:solidFill>
              </a:rPr>
            </a:br>
            <a:r>
              <a:rPr lang="fa-IR" sz="1800" dirty="0">
                <a:solidFill>
                  <a:srgbClr val="FF0000"/>
                </a:solidFill>
              </a:rPr>
              <a:t/>
            </a:r>
            <a:br>
              <a:rPr lang="fa-IR" sz="1800" dirty="0">
                <a:solidFill>
                  <a:srgbClr val="FF0000"/>
                </a:solidFill>
              </a:rPr>
            </a:br>
            <a:r>
              <a:rPr lang="fa-IR" sz="1800" dirty="0" smtClean="0">
                <a:solidFill>
                  <a:srgbClr val="FF0000"/>
                </a:solidFill>
              </a:rPr>
              <a:t>اضافه کاری                              60/000/000</a:t>
            </a:r>
            <a:br>
              <a:rPr lang="fa-IR" sz="1800" dirty="0" smtClean="0">
                <a:solidFill>
                  <a:srgbClr val="FF0000"/>
                </a:solidFill>
              </a:rPr>
            </a:br>
            <a:r>
              <a:rPr lang="fa-IR" sz="1800" dirty="0">
                <a:solidFill>
                  <a:srgbClr val="FF0000"/>
                </a:solidFill>
              </a:rPr>
              <a:t/>
            </a:r>
            <a:br>
              <a:rPr lang="fa-IR" sz="1800" dirty="0">
                <a:solidFill>
                  <a:srgbClr val="FF0000"/>
                </a:solidFill>
              </a:rPr>
            </a:br>
            <a:r>
              <a:rPr lang="fa-IR" sz="1800" dirty="0" smtClean="0">
                <a:solidFill>
                  <a:srgbClr val="FF0000"/>
                </a:solidFill>
              </a:rPr>
              <a:t>حق التدریس                            50/000/000</a:t>
            </a:r>
            <a:r>
              <a:rPr lang="fa-IR" sz="1800" dirty="0" smtClean="0">
                <a:solidFill>
                  <a:schemeClr val="tx1"/>
                </a:solidFill>
              </a:rPr>
              <a:t/>
            </a:r>
            <a:br>
              <a:rPr lang="fa-IR" sz="1800" dirty="0" smtClean="0">
                <a:solidFill>
                  <a:schemeClr val="tx1"/>
                </a:solidFill>
              </a:rPr>
            </a:br>
            <a:r>
              <a:rPr lang="fa-IR" sz="1800" dirty="0" smtClean="0">
                <a:solidFill>
                  <a:schemeClr val="tx1"/>
                </a:solidFill>
              </a:rPr>
              <a:t/>
            </a:r>
            <a:br>
              <a:rPr lang="fa-IR" sz="1800" dirty="0" smtClean="0">
                <a:solidFill>
                  <a:schemeClr val="tx1"/>
                </a:solidFill>
              </a:rPr>
            </a:br>
            <a:r>
              <a:rPr lang="fa-IR" sz="1800" dirty="0" smtClean="0">
                <a:solidFill>
                  <a:schemeClr val="tx1"/>
                </a:solidFill>
              </a:rPr>
              <a:t>مطلوب است محاسبه مالیات بر درآمد حقوق وی در سال 98</a:t>
            </a:r>
            <a:r>
              <a:rPr lang="fa-IR" sz="1800" dirty="0">
                <a:solidFill>
                  <a:schemeClr val="tx1"/>
                </a:solidFill>
              </a:rPr>
              <a:t/>
            </a:r>
            <a:br>
              <a:rPr lang="fa-IR" sz="1800" dirty="0">
                <a:solidFill>
                  <a:schemeClr val="tx1"/>
                </a:solidFill>
              </a:rPr>
            </a:br>
            <a:r>
              <a:rPr lang="fa-IR" sz="1800" dirty="0">
                <a:solidFill>
                  <a:schemeClr val="tx1"/>
                </a:solidFill>
              </a:rPr>
              <a:t/>
            </a:r>
            <a:br>
              <a:rPr lang="fa-IR" sz="1800" dirty="0">
                <a:solidFill>
                  <a:schemeClr val="tx1"/>
                </a:solidFill>
              </a:rPr>
            </a:br>
            <a:endParaRPr lang="en-US" sz="1800" dirty="0">
              <a:solidFill>
                <a:schemeClr val="tx1"/>
              </a:solidFill>
            </a:endParaRPr>
          </a:p>
        </p:txBody>
      </p:sp>
      <p:pic>
        <p:nvPicPr>
          <p:cNvPr id="4"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2825" y="5506448"/>
            <a:ext cx="609600" cy="609600"/>
          </a:xfrm>
          <a:prstGeom prst="rect">
            <a:avLst/>
          </a:prstGeom>
        </p:spPr>
      </p:pic>
    </p:spTree>
    <p:extLst>
      <p:ext uri="{BB962C8B-B14F-4D97-AF65-F5344CB8AC3E}">
        <p14:creationId xmlns:p14="http://schemas.microsoft.com/office/powerpoint/2010/main" val="310406271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7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6078583"/>
          </a:xfrm>
        </p:spPr>
        <p:txBody>
          <a:bodyPr>
            <a:normAutofit/>
          </a:bodyPr>
          <a:lstStyle/>
          <a:p>
            <a:r>
              <a:rPr lang="fa-IR" sz="1300" dirty="0" smtClean="0">
                <a:solidFill>
                  <a:schemeClr val="tx1"/>
                </a:solidFill>
              </a:rPr>
              <a:t>300/000/000</a:t>
            </a:r>
            <a:br>
              <a:rPr lang="fa-IR" sz="1300" dirty="0" smtClean="0">
                <a:solidFill>
                  <a:schemeClr val="tx1"/>
                </a:solidFill>
              </a:rPr>
            </a:br>
            <a:r>
              <a:rPr lang="fa-IR" sz="1300" dirty="0" smtClean="0">
                <a:solidFill>
                  <a:schemeClr val="tx1"/>
                </a:solidFill>
              </a:rPr>
              <a:t>98/000/000</a:t>
            </a:r>
            <a:br>
              <a:rPr lang="fa-IR" sz="1300" dirty="0" smtClean="0">
                <a:solidFill>
                  <a:schemeClr val="tx1"/>
                </a:solidFill>
              </a:rPr>
            </a:br>
            <a:r>
              <a:rPr lang="fa-IR" sz="1300" dirty="0" smtClean="0">
                <a:solidFill>
                  <a:schemeClr val="tx1"/>
                </a:solidFill>
              </a:rPr>
              <a:t>60/000/000</a:t>
            </a:r>
            <a:br>
              <a:rPr lang="fa-IR" sz="1300" dirty="0" smtClean="0">
                <a:solidFill>
                  <a:schemeClr val="tx1"/>
                </a:solidFill>
              </a:rPr>
            </a:br>
            <a:r>
              <a:rPr lang="fa-IR" sz="1300" dirty="0" smtClean="0">
                <a:solidFill>
                  <a:schemeClr val="tx1"/>
                </a:solidFill>
              </a:rPr>
              <a:t>24/000/000</a:t>
            </a:r>
            <a:br>
              <a:rPr lang="fa-IR" sz="1300" dirty="0" smtClean="0">
                <a:solidFill>
                  <a:schemeClr val="tx1"/>
                </a:solidFill>
              </a:rPr>
            </a:br>
            <a:r>
              <a:rPr lang="fa-IR" sz="1300" dirty="0" smtClean="0">
                <a:solidFill>
                  <a:schemeClr val="tx1"/>
                </a:solidFill>
              </a:rPr>
              <a:t>100/000/000</a:t>
            </a:r>
            <a:br>
              <a:rPr lang="fa-IR" sz="1300" dirty="0" smtClean="0">
                <a:solidFill>
                  <a:schemeClr val="tx1"/>
                </a:solidFill>
              </a:rPr>
            </a:br>
            <a:r>
              <a:rPr lang="fa-IR" sz="1300" dirty="0" smtClean="0">
                <a:solidFill>
                  <a:schemeClr val="tx1"/>
                </a:solidFill>
              </a:rPr>
              <a:t>12/000/000</a:t>
            </a:r>
            <a:br>
              <a:rPr lang="fa-IR" sz="1300" dirty="0" smtClean="0">
                <a:solidFill>
                  <a:schemeClr val="tx1"/>
                </a:solidFill>
              </a:rPr>
            </a:br>
            <a:r>
              <a:rPr lang="fa-IR" sz="1300" dirty="0" smtClean="0">
                <a:solidFill>
                  <a:schemeClr val="tx1"/>
                </a:solidFill>
              </a:rPr>
              <a:t>26/000/000</a:t>
            </a:r>
            <a:br>
              <a:rPr lang="fa-IR" sz="1300" dirty="0" smtClean="0">
                <a:solidFill>
                  <a:schemeClr val="tx1"/>
                </a:solidFill>
              </a:rPr>
            </a:br>
            <a:r>
              <a:rPr lang="fa-IR" sz="1300" dirty="0" smtClean="0">
                <a:solidFill>
                  <a:schemeClr val="tx1"/>
                </a:solidFill>
              </a:rPr>
              <a:t>60/000/000</a:t>
            </a:r>
            <a:br>
              <a:rPr lang="fa-IR" sz="1300" dirty="0" smtClean="0">
                <a:solidFill>
                  <a:schemeClr val="tx1"/>
                </a:solidFill>
              </a:rPr>
            </a:br>
            <a:r>
              <a:rPr lang="fa-IR" sz="1300" dirty="0" smtClean="0">
                <a:solidFill>
                  <a:schemeClr val="tx1"/>
                </a:solidFill>
              </a:rPr>
              <a:t>50/000/000</a:t>
            </a:r>
            <a:br>
              <a:rPr lang="fa-IR" sz="1300" dirty="0" smtClean="0">
                <a:solidFill>
                  <a:schemeClr val="tx1"/>
                </a:solidFill>
              </a:rPr>
            </a:br>
            <a:r>
              <a:rPr lang="fa-IR" sz="1300" dirty="0">
                <a:solidFill>
                  <a:schemeClr val="tx1"/>
                </a:solidFill>
              </a:rPr>
              <a:t/>
            </a:r>
            <a:br>
              <a:rPr lang="fa-IR" sz="1300" dirty="0">
                <a:solidFill>
                  <a:schemeClr val="tx1"/>
                </a:solidFill>
              </a:rPr>
            </a:br>
            <a:r>
              <a:rPr lang="fa-IR" sz="1300" dirty="0">
                <a:solidFill>
                  <a:schemeClr val="tx1"/>
                </a:solidFill>
              </a:rPr>
              <a:t> </a:t>
            </a:r>
            <a:r>
              <a:rPr lang="fa-IR" sz="1300" dirty="0" smtClean="0">
                <a:solidFill>
                  <a:schemeClr val="tx1"/>
                </a:solidFill>
              </a:rPr>
              <a:t>کل درآمد حقوق 730/000/000</a:t>
            </a:r>
            <a:r>
              <a:rPr lang="fa-IR" sz="1300" dirty="0" smtClean="0">
                <a:solidFill>
                  <a:srgbClr val="FF0000"/>
                </a:solidFill>
              </a:rPr>
              <a:t/>
            </a:r>
            <a:br>
              <a:rPr lang="fa-IR" sz="1300" dirty="0" smtClean="0">
                <a:solidFill>
                  <a:srgbClr val="FF0000"/>
                </a:solidFill>
              </a:rPr>
            </a:br>
            <a:r>
              <a:rPr lang="fa-IR" sz="1300" dirty="0">
                <a:solidFill>
                  <a:srgbClr val="FF0000"/>
                </a:solidFill>
              </a:rPr>
              <a:t/>
            </a:r>
            <a:br>
              <a:rPr lang="fa-IR" sz="1300" dirty="0">
                <a:solidFill>
                  <a:srgbClr val="FF0000"/>
                </a:solidFill>
              </a:rPr>
            </a:br>
            <a:r>
              <a:rPr lang="fa-IR" sz="1300" dirty="0" smtClean="0">
                <a:solidFill>
                  <a:schemeClr val="tx1"/>
                </a:solidFill>
              </a:rPr>
              <a:t>معافیت سالانه حقوق </a:t>
            </a:r>
            <a:r>
              <a:rPr lang="fa-IR" sz="1300" dirty="0" smtClean="0">
                <a:solidFill>
                  <a:srgbClr val="FF0000"/>
                </a:solidFill>
              </a:rPr>
              <a:t>(330/000/000)</a:t>
            </a:r>
            <a:br>
              <a:rPr lang="fa-IR" sz="1300" dirty="0" smtClean="0">
                <a:solidFill>
                  <a:srgbClr val="FF0000"/>
                </a:solidFill>
              </a:rPr>
            </a:br>
            <a:r>
              <a:rPr lang="fa-IR" sz="1300" dirty="0">
                <a:solidFill>
                  <a:srgbClr val="FF0000"/>
                </a:solidFill>
              </a:rPr>
              <a:t/>
            </a:r>
            <a:br>
              <a:rPr lang="fa-IR" sz="1300" dirty="0">
                <a:solidFill>
                  <a:srgbClr val="FF0000"/>
                </a:solidFill>
              </a:rPr>
            </a:br>
            <a:r>
              <a:rPr lang="fa-IR" sz="1300" dirty="0" smtClean="0">
                <a:solidFill>
                  <a:schemeClr val="tx1"/>
                </a:solidFill>
              </a:rPr>
              <a:t>معافیت عائله مندی و اولاد از مالیات </a:t>
            </a:r>
            <a:r>
              <a:rPr lang="fa-IR" sz="1300" dirty="0" smtClean="0">
                <a:solidFill>
                  <a:srgbClr val="FF0000"/>
                </a:solidFill>
              </a:rPr>
              <a:t>(36/000/000)</a:t>
            </a:r>
            <a:br>
              <a:rPr lang="fa-IR" sz="1300" dirty="0" smtClean="0">
                <a:solidFill>
                  <a:srgbClr val="FF0000"/>
                </a:solidFill>
              </a:rPr>
            </a:br>
            <a:r>
              <a:rPr lang="fa-IR" sz="1300" dirty="0">
                <a:solidFill>
                  <a:srgbClr val="FF0000"/>
                </a:solidFill>
              </a:rPr>
              <a:t/>
            </a:r>
            <a:br>
              <a:rPr lang="fa-IR" sz="1300" dirty="0">
                <a:solidFill>
                  <a:srgbClr val="FF0000"/>
                </a:solidFill>
              </a:rPr>
            </a:br>
            <a:r>
              <a:rPr lang="fa-IR" sz="1300" dirty="0" smtClean="0">
                <a:solidFill>
                  <a:schemeClr val="tx1"/>
                </a:solidFill>
              </a:rPr>
              <a:t>درآمد </a:t>
            </a:r>
            <a:r>
              <a:rPr lang="fa-IR" sz="1300" smtClean="0">
                <a:solidFill>
                  <a:schemeClr val="tx1"/>
                </a:solidFill>
              </a:rPr>
              <a:t>مشمول مالیات 364/000/000</a:t>
            </a:r>
            <a:br>
              <a:rPr lang="fa-IR" sz="1300" smtClean="0">
                <a:solidFill>
                  <a:schemeClr val="tx1"/>
                </a:solidFill>
              </a:rPr>
            </a:br>
            <a:r>
              <a:rPr lang="fa-IR" sz="1300">
                <a:solidFill>
                  <a:schemeClr val="tx1"/>
                </a:solidFill>
              </a:rPr>
              <a:t/>
            </a:r>
            <a:br>
              <a:rPr lang="fa-IR" sz="1300">
                <a:solidFill>
                  <a:schemeClr val="tx1"/>
                </a:solidFill>
              </a:rPr>
            </a:br>
            <a:r>
              <a:rPr lang="fa-IR" sz="1300" smtClean="0">
                <a:solidFill>
                  <a:schemeClr val="tx1"/>
                </a:solidFill>
              </a:rPr>
              <a:t/>
            </a:r>
            <a:br>
              <a:rPr lang="fa-IR" sz="1300" smtClean="0">
                <a:solidFill>
                  <a:schemeClr val="tx1"/>
                </a:solidFill>
              </a:rPr>
            </a:br>
            <a:r>
              <a:rPr lang="fa-IR" sz="1300" smtClean="0">
                <a:solidFill>
                  <a:schemeClr val="tx1"/>
                </a:solidFill>
              </a:rPr>
              <a:t>مالیات  پرداختنی حقوق آقای خرمی 36/400/000=10%*364/000/000 </a:t>
            </a:r>
            <a:endParaRPr lang="en-US" sz="1300" dirty="0">
              <a:solidFill>
                <a:srgbClr val="FF0000"/>
              </a:solidFill>
            </a:endParaRPr>
          </a:p>
        </p:txBody>
      </p:sp>
      <p:cxnSp>
        <p:nvCxnSpPr>
          <p:cNvPr id="4" name="Straight Connector 3"/>
          <p:cNvCxnSpPr/>
          <p:nvPr/>
        </p:nvCxnSpPr>
        <p:spPr>
          <a:xfrm flipH="1">
            <a:off x="740229" y="2586446"/>
            <a:ext cx="1071154" cy="8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66354" y="3779520"/>
            <a:ext cx="966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3406" y="5597888"/>
            <a:ext cx="609600" cy="609600"/>
          </a:xfrm>
          <a:prstGeom prst="rect">
            <a:avLst/>
          </a:prstGeom>
        </p:spPr>
      </p:pic>
    </p:spTree>
    <p:extLst>
      <p:ext uri="{BB962C8B-B14F-4D97-AF65-F5344CB8AC3E}">
        <p14:creationId xmlns:p14="http://schemas.microsoft.com/office/powerpoint/2010/main" val="1380385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7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6174377"/>
          </a:xfrm>
        </p:spPr>
        <p:txBody>
          <a:bodyPr>
            <a:normAutofit fontScale="90000"/>
          </a:bodyPr>
          <a:lstStyle/>
          <a:p>
            <a:pPr algn="r"/>
            <a:r>
              <a:rPr lang="fa-IR" sz="1800" dirty="0" smtClean="0">
                <a:solidFill>
                  <a:schemeClr val="tx1"/>
                </a:solidFill>
              </a:rPr>
              <a:t>خانم حسینی کارمند یک دستگاه دولتی در مناطق کمتر توسعه یافته،حقوق و مزایای نامبرده در سال 98 به شرح زیر میباشد: (ارقام به ریال)</a:t>
            </a:r>
            <a:br>
              <a:rPr lang="fa-IR" sz="1800" dirty="0" smtClean="0">
                <a:solidFill>
                  <a:schemeClr val="tx1"/>
                </a:solidFill>
              </a:rPr>
            </a:br>
            <a:r>
              <a:rPr lang="fa-IR" sz="1800" dirty="0">
                <a:solidFill>
                  <a:schemeClr val="tx1"/>
                </a:solidFill>
              </a:rPr>
              <a:t/>
            </a:r>
            <a:br>
              <a:rPr lang="fa-IR" sz="1800" dirty="0">
                <a:solidFill>
                  <a:schemeClr val="tx1"/>
                </a:solidFill>
              </a:rPr>
            </a:br>
            <a:r>
              <a:rPr lang="fa-IR" sz="1800" dirty="0">
                <a:solidFill>
                  <a:srgbClr val="FF0000"/>
                </a:solidFill>
              </a:rPr>
              <a:t>حقوق اصلی                          </a:t>
            </a:r>
            <a:r>
              <a:rPr lang="fa-IR" sz="1800" dirty="0" smtClean="0">
                <a:solidFill>
                  <a:srgbClr val="FF0000"/>
                </a:solidFill>
              </a:rPr>
              <a:t> 400/000/000</a:t>
            </a:r>
            <a:r>
              <a:rPr lang="fa-IR" sz="1800" dirty="0">
                <a:solidFill>
                  <a:srgbClr val="FF0000"/>
                </a:solidFill>
              </a:rPr>
              <a:t/>
            </a:r>
            <a:br>
              <a:rPr lang="fa-IR" sz="1800" dirty="0">
                <a:solidFill>
                  <a:srgbClr val="FF0000"/>
                </a:solidFill>
              </a:rPr>
            </a:br>
            <a:r>
              <a:rPr lang="fa-IR" sz="1800" dirty="0">
                <a:solidFill>
                  <a:srgbClr val="FF0000"/>
                </a:solidFill>
              </a:rPr>
              <a:t/>
            </a:r>
            <a:br>
              <a:rPr lang="fa-IR" sz="1800" dirty="0">
                <a:solidFill>
                  <a:srgbClr val="FF0000"/>
                </a:solidFill>
              </a:rPr>
            </a:br>
            <a:r>
              <a:rPr lang="fa-IR" sz="1800" dirty="0">
                <a:solidFill>
                  <a:srgbClr val="FF0000"/>
                </a:solidFill>
              </a:rPr>
              <a:t>فوق العاده شغل                      </a:t>
            </a:r>
            <a:r>
              <a:rPr lang="fa-IR" sz="1800" dirty="0" smtClean="0">
                <a:solidFill>
                  <a:srgbClr val="FF0000"/>
                </a:solidFill>
              </a:rPr>
              <a:t>140/000/000</a:t>
            </a:r>
            <a:r>
              <a:rPr lang="fa-IR" sz="1800" dirty="0">
                <a:solidFill>
                  <a:srgbClr val="FF0000"/>
                </a:solidFill>
              </a:rPr>
              <a:t/>
            </a:r>
            <a:br>
              <a:rPr lang="fa-IR" sz="1800" dirty="0">
                <a:solidFill>
                  <a:srgbClr val="FF0000"/>
                </a:solidFill>
              </a:rPr>
            </a:br>
            <a:r>
              <a:rPr lang="fa-IR" sz="1800" dirty="0">
                <a:solidFill>
                  <a:srgbClr val="FF0000"/>
                </a:solidFill>
              </a:rPr>
              <a:t/>
            </a:r>
            <a:br>
              <a:rPr lang="fa-IR" sz="1800" dirty="0">
                <a:solidFill>
                  <a:srgbClr val="FF0000"/>
                </a:solidFill>
              </a:rPr>
            </a:br>
            <a:r>
              <a:rPr lang="fa-IR" sz="1800" dirty="0">
                <a:solidFill>
                  <a:srgbClr val="FF0000"/>
                </a:solidFill>
              </a:rPr>
              <a:t>فوق العاده مدیریت                   </a:t>
            </a:r>
            <a:r>
              <a:rPr lang="fa-IR" sz="1800" dirty="0" smtClean="0">
                <a:solidFill>
                  <a:srgbClr val="FF0000"/>
                </a:solidFill>
              </a:rPr>
              <a:t>95/000/000</a:t>
            </a:r>
            <a:r>
              <a:rPr lang="fa-IR" sz="1800" dirty="0">
                <a:solidFill>
                  <a:srgbClr val="FF0000"/>
                </a:solidFill>
              </a:rPr>
              <a:t/>
            </a:r>
            <a:br>
              <a:rPr lang="fa-IR" sz="1800" dirty="0">
                <a:solidFill>
                  <a:srgbClr val="FF0000"/>
                </a:solidFill>
              </a:rPr>
            </a:br>
            <a:r>
              <a:rPr lang="fa-IR" sz="1800" dirty="0">
                <a:solidFill>
                  <a:srgbClr val="FF0000"/>
                </a:solidFill>
              </a:rPr>
              <a:t/>
            </a:r>
            <a:br>
              <a:rPr lang="fa-IR" sz="1800" dirty="0">
                <a:solidFill>
                  <a:srgbClr val="FF0000"/>
                </a:solidFill>
              </a:rPr>
            </a:br>
            <a:r>
              <a:rPr lang="fa-IR" sz="1800" dirty="0">
                <a:solidFill>
                  <a:srgbClr val="FF0000"/>
                </a:solidFill>
              </a:rPr>
              <a:t>فوق العاده مشاغل تخصصی      </a:t>
            </a:r>
            <a:r>
              <a:rPr lang="fa-IR" sz="1800" dirty="0" smtClean="0">
                <a:solidFill>
                  <a:srgbClr val="FF0000"/>
                </a:solidFill>
              </a:rPr>
              <a:t>200/000/000</a:t>
            </a:r>
            <a:r>
              <a:rPr lang="fa-IR" sz="1800" dirty="0">
                <a:solidFill>
                  <a:srgbClr val="FF0000"/>
                </a:solidFill>
              </a:rPr>
              <a:t/>
            </a:r>
            <a:br>
              <a:rPr lang="fa-IR" sz="1800" dirty="0">
                <a:solidFill>
                  <a:srgbClr val="FF0000"/>
                </a:solidFill>
              </a:rPr>
            </a:br>
            <a:r>
              <a:rPr lang="fa-IR" sz="1800" dirty="0">
                <a:solidFill>
                  <a:srgbClr val="FF0000"/>
                </a:solidFill>
              </a:rPr>
              <a:t/>
            </a:r>
            <a:br>
              <a:rPr lang="fa-IR" sz="1800" dirty="0">
                <a:solidFill>
                  <a:srgbClr val="FF0000"/>
                </a:solidFill>
              </a:rPr>
            </a:br>
            <a:r>
              <a:rPr lang="fa-IR" sz="1800" dirty="0">
                <a:solidFill>
                  <a:srgbClr val="FF0000"/>
                </a:solidFill>
              </a:rPr>
              <a:t>عائله مندی                             24/000/000</a:t>
            </a:r>
            <a:br>
              <a:rPr lang="fa-IR" sz="1800" dirty="0">
                <a:solidFill>
                  <a:srgbClr val="FF0000"/>
                </a:solidFill>
              </a:rPr>
            </a:br>
            <a:r>
              <a:rPr lang="fa-IR" sz="1800" dirty="0">
                <a:solidFill>
                  <a:srgbClr val="FF0000"/>
                </a:solidFill>
              </a:rPr>
              <a:t/>
            </a:r>
            <a:br>
              <a:rPr lang="fa-IR" sz="1800" dirty="0">
                <a:solidFill>
                  <a:srgbClr val="FF0000"/>
                </a:solidFill>
              </a:rPr>
            </a:br>
            <a:r>
              <a:rPr lang="fa-IR" sz="1800" dirty="0">
                <a:solidFill>
                  <a:srgbClr val="FF0000"/>
                </a:solidFill>
              </a:rPr>
              <a:t>حق اولاد                                 </a:t>
            </a:r>
            <a:r>
              <a:rPr lang="fa-IR" sz="1800" dirty="0" smtClean="0">
                <a:solidFill>
                  <a:srgbClr val="FF0000"/>
                </a:solidFill>
              </a:rPr>
              <a:t>6/000/000</a:t>
            </a:r>
            <a:r>
              <a:rPr lang="fa-IR" sz="1800" dirty="0">
                <a:solidFill>
                  <a:srgbClr val="FF0000"/>
                </a:solidFill>
              </a:rPr>
              <a:t/>
            </a:r>
            <a:br>
              <a:rPr lang="fa-IR" sz="1800" dirty="0">
                <a:solidFill>
                  <a:srgbClr val="FF0000"/>
                </a:solidFill>
              </a:rPr>
            </a:br>
            <a:r>
              <a:rPr lang="fa-IR" sz="1800" dirty="0">
                <a:solidFill>
                  <a:srgbClr val="FF0000"/>
                </a:solidFill>
              </a:rPr>
              <a:t/>
            </a:r>
            <a:br>
              <a:rPr lang="fa-IR" sz="1800" dirty="0">
                <a:solidFill>
                  <a:srgbClr val="FF0000"/>
                </a:solidFill>
              </a:rPr>
            </a:br>
            <a:r>
              <a:rPr lang="fa-IR" sz="1800" dirty="0">
                <a:solidFill>
                  <a:srgbClr val="FF0000"/>
                </a:solidFill>
              </a:rPr>
              <a:t>بدی آب و هوا                           </a:t>
            </a:r>
            <a:r>
              <a:rPr lang="fa-IR" sz="1800" dirty="0" smtClean="0">
                <a:solidFill>
                  <a:srgbClr val="FF0000"/>
                </a:solidFill>
              </a:rPr>
              <a:t>50/000/000</a:t>
            </a:r>
            <a:r>
              <a:rPr lang="fa-IR" sz="1800" dirty="0">
                <a:solidFill>
                  <a:srgbClr val="FF0000"/>
                </a:solidFill>
              </a:rPr>
              <a:t/>
            </a:r>
            <a:br>
              <a:rPr lang="fa-IR" sz="1800" dirty="0">
                <a:solidFill>
                  <a:srgbClr val="FF0000"/>
                </a:solidFill>
              </a:rPr>
            </a:br>
            <a:r>
              <a:rPr lang="fa-IR" sz="1800" dirty="0">
                <a:solidFill>
                  <a:srgbClr val="FF0000"/>
                </a:solidFill>
              </a:rPr>
              <a:t/>
            </a:r>
            <a:br>
              <a:rPr lang="fa-IR" sz="1800" dirty="0">
                <a:solidFill>
                  <a:srgbClr val="FF0000"/>
                </a:solidFill>
              </a:rPr>
            </a:br>
            <a:r>
              <a:rPr lang="fa-IR" sz="1800" dirty="0">
                <a:solidFill>
                  <a:srgbClr val="FF0000"/>
                </a:solidFill>
              </a:rPr>
              <a:t>اضافه کاری                              </a:t>
            </a:r>
            <a:r>
              <a:rPr lang="fa-IR" sz="1800" dirty="0" smtClean="0">
                <a:solidFill>
                  <a:srgbClr val="FF0000"/>
                </a:solidFill>
              </a:rPr>
              <a:t>190/000/000</a:t>
            </a:r>
            <a:r>
              <a:rPr lang="fa-IR" sz="1800" dirty="0">
                <a:solidFill>
                  <a:srgbClr val="FF0000"/>
                </a:solidFill>
              </a:rPr>
              <a:t/>
            </a:r>
            <a:br>
              <a:rPr lang="fa-IR" sz="1800" dirty="0">
                <a:solidFill>
                  <a:srgbClr val="FF0000"/>
                </a:solidFill>
              </a:rPr>
            </a:br>
            <a:r>
              <a:rPr lang="fa-IR" sz="1800" dirty="0">
                <a:solidFill>
                  <a:srgbClr val="FF0000"/>
                </a:solidFill>
              </a:rPr>
              <a:t/>
            </a:r>
            <a:br>
              <a:rPr lang="fa-IR" sz="1800" dirty="0">
                <a:solidFill>
                  <a:srgbClr val="FF0000"/>
                </a:solidFill>
              </a:rPr>
            </a:br>
            <a:r>
              <a:rPr lang="fa-IR" sz="1800" dirty="0" smtClean="0">
                <a:solidFill>
                  <a:srgbClr val="FF0000"/>
                </a:solidFill>
              </a:rPr>
              <a:t>بن غیر نقدی                            45/000/000</a:t>
            </a:r>
            <a:r>
              <a:rPr lang="fa-IR" sz="1800" dirty="0">
                <a:solidFill>
                  <a:schemeClr val="tx1"/>
                </a:solidFill>
              </a:rPr>
              <a:t/>
            </a:r>
            <a:br>
              <a:rPr lang="fa-IR" sz="1800" dirty="0">
                <a:solidFill>
                  <a:schemeClr val="tx1"/>
                </a:solidFill>
              </a:rPr>
            </a:br>
            <a:r>
              <a:rPr lang="fa-IR" sz="1800" dirty="0">
                <a:solidFill>
                  <a:schemeClr val="tx1"/>
                </a:solidFill>
              </a:rPr>
              <a:t/>
            </a:r>
            <a:br>
              <a:rPr lang="fa-IR" sz="1800" dirty="0">
                <a:solidFill>
                  <a:schemeClr val="tx1"/>
                </a:solidFill>
              </a:rPr>
            </a:br>
            <a:r>
              <a:rPr lang="fa-IR" sz="1800" dirty="0" smtClean="0">
                <a:solidFill>
                  <a:srgbClr val="FF0000"/>
                </a:solidFill>
              </a:rPr>
              <a:t>ماموریت                                  30/000/000</a:t>
            </a:r>
            <a:br>
              <a:rPr lang="fa-IR" sz="1800" dirty="0" smtClean="0">
                <a:solidFill>
                  <a:srgbClr val="FF0000"/>
                </a:solidFill>
              </a:rPr>
            </a:br>
            <a:r>
              <a:rPr lang="fa-IR" sz="1800" dirty="0">
                <a:solidFill>
                  <a:srgbClr val="FF0000"/>
                </a:solidFill>
              </a:rPr>
              <a:t/>
            </a:r>
            <a:br>
              <a:rPr lang="fa-IR" sz="1800" dirty="0">
                <a:solidFill>
                  <a:srgbClr val="FF0000"/>
                </a:solidFill>
              </a:rPr>
            </a:br>
            <a:r>
              <a:rPr lang="fa-IR" sz="1800" dirty="0" smtClean="0">
                <a:solidFill>
                  <a:srgbClr val="FF0000"/>
                </a:solidFill>
              </a:rPr>
              <a:t>عیدی پایان سال                       29/000/000</a:t>
            </a:r>
            <a:endParaRPr lang="en-US" sz="1800" dirty="0">
              <a:solidFill>
                <a:srgbClr val="FF0000"/>
              </a:solidFill>
            </a:endParaRPr>
          </a:p>
        </p:txBody>
      </p:sp>
      <p:sp>
        <p:nvSpPr>
          <p:cNvPr id="3" name="Rectangle 2"/>
          <p:cNvSpPr/>
          <p:nvPr/>
        </p:nvSpPr>
        <p:spPr>
          <a:xfrm>
            <a:off x="3605348" y="6211669"/>
            <a:ext cx="6096000" cy="646331"/>
          </a:xfrm>
          <a:prstGeom prst="rect">
            <a:avLst/>
          </a:prstGeom>
        </p:spPr>
        <p:txBody>
          <a:bodyPr>
            <a:spAutoFit/>
          </a:bodyPr>
          <a:lstStyle/>
          <a:p>
            <a:r>
              <a:rPr lang="fa-IR" dirty="0"/>
              <a:t/>
            </a:r>
            <a:br>
              <a:rPr lang="fa-IR" dirty="0"/>
            </a:br>
            <a:r>
              <a:rPr lang="fa-IR" dirty="0"/>
              <a:t>مطلوب است محاسبه مالیات بر درآمد حقوق </a:t>
            </a:r>
            <a:r>
              <a:rPr lang="fa-IR" dirty="0" smtClean="0"/>
              <a:t>وی </a:t>
            </a:r>
            <a:r>
              <a:rPr lang="fa-IR" dirty="0"/>
              <a:t>در سال 98</a:t>
            </a:r>
            <a:endParaRPr lang="en-US" dirty="0"/>
          </a:p>
        </p:txBody>
      </p:sp>
      <p:pic>
        <p:nvPicPr>
          <p:cNvPr id="5"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8950" y="5602069"/>
            <a:ext cx="609600" cy="609600"/>
          </a:xfrm>
          <a:prstGeom prst="rect">
            <a:avLst/>
          </a:prstGeom>
        </p:spPr>
      </p:pic>
    </p:spTree>
    <p:extLst>
      <p:ext uri="{BB962C8B-B14F-4D97-AF65-F5344CB8AC3E}">
        <p14:creationId xmlns:p14="http://schemas.microsoft.com/office/powerpoint/2010/main" val="1352086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55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359</TotalTime>
  <Words>858</Words>
  <Application>Microsoft Office PowerPoint</Application>
  <PresentationFormat>Widescreen</PresentationFormat>
  <Paragraphs>52</Paragraphs>
  <Slides>10</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Tahoma</vt:lpstr>
      <vt:lpstr>Trebuchet MS</vt:lpstr>
      <vt:lpstr>Wingdings 3</vt:lpstr>
      <vt:lpstr>Facet</vt:lpstr>
      <vt:lpstr>به نام خدا </vt:lpstr>
      <vt:lpstr>در ادامه بحث حسابداری مالیاتی ابتدا به موضوع جرائم مالیاتی می پردازیم.  اشخاص مشمول جرم و جرائم مالیاتی:  1- مدیر عامل  2- اعضای هیئت مدیره  3- حسابداران  4- حسابرسان  5- موسسه حسابرسی  6- ماموران مالیاتی  7- کارکنان بانکها</vt:lpstr>
      <vt:lpstr>انواع جرائم مالیاتی </vt:lpstr>
      <vt:lpstr>پس از اشاره کلی به جرائم مالیاتی،ابتدا به موضوع مالیات بر درآمد حقوق می پردازیم.سپس نحوه محاسبه میزان مالیات بر درآمد حقوق را به تفضیل توضیح خواهم داد. مالیات بر درآمد حقوق همان طور که در جزوه ارائه شده به شما دانشجویان آمده،بر اساس ماده(82 ق م م) درآمد شخص حقیقی در خدمت شخص دیگر اعم از حقیقی یا حقوقی در قبال تسلیم نیروی کار خود بابت اشتباه در ایران بر حسب مدت زمان کار انجام یافته به طور نقدی یا غیرنقدی تحصیل میکند،درآمد حقوق محسوب می شود. دانشجویان محترم لطف نمایید با توجه به حجم بالای مواد قانون مالیات های مستقیم ما در این گونه ارائه به صورت کلی به مواد قانونی مورد نیاز اشاره می نماییم و تبصره های ذیل مواد قانونی را نیز در جزوه ای که در اختیار شما گذاشته شده مطالعه نمایید. اما پس از اینکه متوجه شدیم که چه درآمدی،درآمد حقوق محسوب میشود،می پردازیم به نحوه محاسبه مالیات بر درآمد حقوق. بر اساس ماده(83 ق م م)که باز تکرار می نمایم در جزوه در دسترس شما نیز به آن  پرداخته ایم درآمد مشمول مالیات حقوق عبارت است از:(مقرری-مزد-حقوق) اصلی و مزایای مربوط به شغل اعم از مستمر و یا غیرمستمر قبل از وضع کسور و پس از کسر معافیت های مقرر در این قانون. تبصره های ماده(83) را نیز کماکان از طریق جزوه مطالعه نمایید. بر اساس ماده(84)میزان معافیت مالیات بر درآمد سالانه در سال 1398=330/000/000 ریال می باشد. </vt:lpstr>
      <vt:lpstr>نرخ مالیات بر کل درآمد کارکنان دولتی و غیردولتی اعم از حقوق و مزایای فوق العاده و کارانه مازاد بر معافیت مذکور تا 1/5 برابر آن مشمول مالیات سالانه (10%) و نسبت به مازاد 1/5 برابر تا 2/5 برابر آن مشمول مالیات سالانه (15%) و نسبت به مازاد 2/5 برابر ت 4 برابر آن مشمول مالیات سالانه (20%) و نسبت به مازاد 4 برابر تا 6 برابر مشمول مالیات (25%) و نسبت به مازاد 6 برابر (35%) می باشد.  </vt:lpstr>
      <vt:lpstr>حقوق اعضائ هیات علمی دانشگاه ها با رعایت ماده (5) "قانون اصلاح پاره ای از مقررات مربوط به اعضائ هیات علمی ( آموزشی و پژوهشی ) شاغل و بازنشسته دانشگاه ها و موسسات آموزشی عالی منصوب 1368/12/16" با اصلاحات و الحاقات بعدی،با رعایت معافیت های مقرر در قانون مالیات های مستقیم،در سال 1398 مشمول مالیات به نرخ (10%) خواهد بود.</vt:lpstr>
      <vt:lpstr>در ادامه مبحث مالیات بر درآمد حقوق،با یک مثال نحوه محاسبه مالیات بر درآمد حقوق را بیشتر توضیح خواهم داد.  مثال:آقای خرمی کارمند یک دستگاه دولتی است که حقوق و مزایای نامبرده در سال 98 به تفکیک،به شرح زیر است: (ارقام به ریال) حقوق اصلی                           300/000/000  فوق العاده شغل                      98/000/000  فوق العاده مدیریت                   60/000/000  فوق العاده مشاغل تخصصی      100/000/000  عائله مندی                             24/000/000  حق اولاد                                 12/000/000  بدی آب و هوا                           26/000/000  اضافه کاری                              60/000/000  حق التدریس                            50/000/000  مطلوب است محاسبه مالیات بر درآمد حقوق وی در سال 98  </vt:lpstr>
      <vt:lpstr>300/000/000 98/000/000 60/000/000 24/000/000 100/000/000 12/000/000 26/000/000 60/000/000 50/000/000   کل درآمد حقوق 730/000/000  معافیت سالانه حقوق (330/000/000)  معافیت عائله مندی و اولاد از مالیات (36/000/000)  درآمد مشمول مالیات 364/000/000   مالیات  پرداختنی حقوق آقای خرمی 36/400/000=10%*364/000/000 </vt:lpstr>
      <vt:lpstr>خانم حسینی کارمند یک دستگاه دولتی در مناطق کمتر توسعه یافته،حقوق و مزایای نامبرده در سال 98 به شرح زیر میباشد: (ارقام به ریال)  حقوق اصلی                           400/000/000  فوق العاده شغل                      140/000/000  فوق العاده مدیریت                   95/000/000  فوق العاده مشاغل تخصصی      200/000/000  عائله مندی                             24/000/000  حق اولاد                                 6/000/000  بدی آب و هوا                           50/000/000  اضافه کاری                              190/000/000  بن غیر نقدی                            45/000/000  ماموریت                                  30/000/000  عیدی پایان سال                       29/000/000</vt:lpstr>
      <vt:lpstr>پایان                                                                                                                                                      چرخ انداز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Windows User</dc:creator>
  <cp:lastModifiedBy>ff</cp:lastModifiedBy>
  <cp:revision>32</cp:revision>
  <dcterms:created xsi:type="dcterms:W3CDTF">2020-03-13T17:56:27Z</dcterms:created>
  <dcterms:modified xsi:type="dcterms:W3CDTF">2020-03-21T11:19:56Z</dcterms:modified>
</cp:coreProperties>
</file>